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8" r:id="rId2"/>
  </p:sldMasterIdLst>
  <p:notesMasterIdLst>
    <p:notesMasterId r:id="rId48"/>
  </p:notesMasterIdLst>
  <p:handoutMasterIdLst>
    <p:handoutMasterId r:id="rId49"/>
  </p:handoutMasterIdLst>
  <p:sldIdLst>
    <p:sldId id="432" r:id="rId3"/>
    <p:sldId id="419" r:id="rId4"/>
    <p:sldId id="447" r:id="rId5"/>
    <p:sldId id="421" r:id="rId6"/>
    <p:sldId id="422" r:id="rId7"/>
    <p:sldId id="424" r:id="rId8"/>
    <p:sldId id="423" r:id="rId9"/>
    <p:sldId id="443" r:id="rId10"/>
    <p:sldId id="262" r:id="rId11"/>
    <p:sldId id="403" r:id="rId12"/>
    <p:sldId id="404" r:id="rId13"/>
    <p:sldId id="405" r:id="rId14"/>
    <p:sldId id="406" r:id="rId15"/>
    <p:sldId id="402" r:id="rId16"/>
    <p:sldId id="407" r:id="rId17"/>
    <p:sldId id="409" r:id="rId18"/>
    <p:sldId id="410" r:id="rId19"/>
    <p:sldId id="408" r:id="rId20"/>
    <p:sldId id="411" r:id="rId21"/>
    <p:sldId id="412" r:id="rId22"/>
    <p:sldId id="413" r:id="rId23"/>
    <p:sldId id="414" r:id="rId24"/>
    <p:sldId id="415" r:id="rId25"/>
    <p:sldId id="417" r:id="rId26"/>
    <p:sldId id="420" r:id="rId27"/>
    <p:sldId id="418" r:id="rId28"/>
    <p:sldId id="434" r:id="rId29"/>
    <p:sldId id="435" r:id="rId30"/>
    <p:sldId id="436" r:id="rId31"/>
    <p:sldId id="425" r:id="rId32"/>
    <p:sldId id="426" r:id="rId33"/>
    <p:sldId id="427" r:id="rId34"/>
    <p:sldId id="428" r:id="rId35"/>
    <p:sldId id="429" r:id="rId36"/>
    <p:sldId id="430" r:id="rId37"/>
    <p:sldId id="446" r:id="rId38"/>
    <p:sldId id="437" r:id="rId39"/>
    <p:sldId id="438" r:id="rId40"/>
    <p:sldId id="439" r:id="rId41"/>
    <p:sldId id="440" r:id="rId42"/>
    <p:sldId id="441" r:id="rId43"/>
    <p:sldId id="442" r:id="rId44"/>
    <p:sldId id="444" r:id="rId45"/>
    <p:sldId id="445" r:id="rId46"/>
    <p:sldId id="270"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540C9E8E-36E5-4534-B9A9-9F5F9B35D959}">
          <p14:sldIdLst>
            <p14:sldId id="432"/>
            <p14:sldId id="419"/>
            <p14:sldId id="447"/>
            <p14:sldId id="421"/>
            <p14:sldId id="422"/>
            <p14:sldId id="424"/>
            <p14:sldId id="423"/>
            <p14:sldId id="443"/>
            <p14:sldId id="262"/>
            <p14:sldId id="403"/>
            <p14:sldId id="404"/>
            <p14:sldId id="405"/>
            <p14:sldId id="406"/>
            <p14:sldId id="402"/>
            <p14:sldId id="407"/>
            <p14:sldId id="409"/>
            <p14:sldId id="410"/>
            <p14:sldId id="408"/>
            <p14:sldId id="411"/>
            <p14:sldId id="412"/>
            <p14:sldId id="413"/>
            <p14:sldId id="414"/>
            <p14:sldId id="415"/>
            <p14:sldId id="417"/>
            <p14:sldId id="420"/>
            <p14:sldId id="418"/>
            <p14:sldId id="434"/>
            <p14:sldId id="435"/>
            <p14:sldId id="436"/>
            <p14:sldId id="425"/>
            <p14:sldId id="426"/>
            <p14:sldId id="427"/>
            <p14:sldId id="428"/>
            <p14:sldId id="429"/>
            <p14:sldId id="430"/>
            <p14:sldId id="446"/>
            <p14:sldId id="437"/>
            <p14:sldId id="438"/>
            <p14:sldId id="439"/>
            <p14:sldId id="440"/>
            <p14:sldId id="441"/>
            <p14:sldId id="442"/>
            <p14:sldId id="444"/>
            <p14:sldId id="445"/>
            <p14:sldId id="27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A99B"/>
    <a:srgbClr val="EBEBEB"/>
    <a:srgbClr val="EBE4E4"/>
    <a:srgbClr val="B6829A"/>
    <a:srgbClr val="C59AA0"/>
    <a:srgbClr val="A0B19A"/>
    <a:srgbClr val="AFC1A7"/>
    <a:srgbClr val="CFC5B6"/>
    <a:srgbClr val="DBCBCD"/>
    <a:srgbClr val="0F62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98" autoAdjust="0"/>
    <p:restoredTop sz="75617" autoAdjust="0"/>
  </p:normalViewPr>
  <p:slideViewPr>
    <p:cSldViewPr snapToGrid="0" snapToObjects="1">
      <p:cViewPr varScale="1">
        <p:scale>
          <a:sx n="51" d="100"/>
          <a:sy n="51" d="100"/>
        </p:scale>
        <p:origin x="1540" y="24"/>
      </p:cViewPr>
      <p:guideLst/>
    </p:cSldViewPr>
  </p:slideViewPr>
  <p:notesTextViewPr>
    <p:cViewPr>
      <p:scale>
        <a:sx n="1" d="1"/>
        <a:sy n="1" d="1"/>
      </p:scale>
      <p:origin x="0" y="0"/>
    </p:cViewPr>
  </p:notesTextViewPr>
  <p:notesViewPr>
    <p:cSldViewPr snapToGrid="0" snapToObjects="1">
      <p:cViewPr varScale="1">
        <p:scale>
          <a:sx n="83" d="100"/>
          <a:sy n="83" d="100"/>
        </p:scale>
        <p:origin x="3352"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315680-D772-884F-8C3D-C4BBAB850CF0}" type="datetimeFigureOut">
              <a:rPr lang="en-US" smtClean="0"/>
              <a:t>6/21/2021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258C1C8-185F-BB40-AF9D-2300D534E251}" type="slidenum">
              <a:rPr lang="en-US" smtClean="0"/>
              <a:t>‹#›</a:t>
            </a:fld>
            <a:endParaRPr lang="en-US"/>
          </a:p>
        </p:txBody>
      </p:sp>
    </p:spTree>
    <p:extLst>
      <p:ext uri="{BB962C8B-B14F-4D97-AF65-F5344CB8AC3E}">
        <p14:creationId xmlns:p14="http://schemas.microsoft.com/office/powerpoint/2010/main" val="2043556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529D7E-A6E8-2246-B8CD-991C28DB287B}" type="datetimeFigureOut">
              <a:rPr lang="en-US" smtClean="0"/>
              <a:t>6/21/2021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0B2C8-089D-F44F-9056-E4858B823D55}" type="slidenum">
              <a:rPr lang="en-US" smtClean="0"/>
              <a:t>‹#›</a:t>
            </a:fld>
            <a:endParaRPr lang="en-US"/>
          </a:p>
        </p:txBody>
      </p:sp>
    </p:spTree>
    <p:extLst>
      <p:ext uri="{BB962C8B-B14F-4D97-AF65-F5344CB8AC3E}">
        <p14:creationId xmlns:p14="http://schemas.microsoft.com/office/powerpoint/2010/main" val="543958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D0B2C8-089D-F44F-9056-E4858B823D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0842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0B2C8-089D-F44F-9056-E4858B823D55}" type="slidenum">
              <a:rPr lang="en-US" smtClean="0"/>
              <a:t>31</a:t>
            </a:fld>
            <a:endParaRPr lang="en-US"/>
          </a:p>
        </p:txBody>
      </p:sp>
    </p:spTree>
    <p:extLst>
      <p:ext uri="{BB962C8B-B14F-4D97-AF65-F5344CB8AC3E}">
        <p14:creationId xmlns:p14="http://schemas.microsoft.com/office/powerpoint/2010/main" val="3755153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D0B2C8-089D-F44F-9056-E4858B823D55}" type="slidenum">
              <a:rPr lang="en-US" smtClean="0"/>
              <a:t>2</a:t>
            </a:fld>
            <a:endParaRPr lang="en-US"/>
          </a:p>
        </p:txBody>
      </p:sp>
    </p:spTree>
    <p:extLst>
      <p:ext uri="{BB962C8B-B14F-4D97-AF65-F5344CB8AC3E}">
        <p14:creationId xmlns:p14="http://schemas.microsoft.com/office/powerpoint/2010/main" val="97373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D0B2C8-089D-F44F-9056-E4858B823D55}" type="slidenum">
              <a:rPr lang="en-US" smtClean="0"/>
              <a:t>3</a:t>
            </a:fld>
            <a:endParaRPr lang="en-US"/>
          </a:p>
        </p:txBody>
      </p:sp>
    </p:spTree>
    <p:extLst>
      <p:ext uri="{BB962C8B-B14F-4D97-AF65-F5344CB8AC3E}">
        <p14:creationId xmlns:p14="http://schemas.microsoft.com/office/powerpoint/2010/main" val="85264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D0B2C8-089D-F44F-9056-E4858B823D55}" type="slidenum">
              <a:rPr lang="en-US" smtClean="0"/>
              <a:t>4</a:t>
            </a:fld>
            <a:endParaRPr lang="en-US"/>
          </a:p>
        </p:txBody>
      </p:sp>
    </p:spTree>
    <p:extLst>
      <p:ext uri="{BB962C8B-B14F-4D97-AF65-F5344CB8AC3E}">
        <p14:creationId xmlns:p14="http://schemas.microsoft.com/office/powerpoint/2010/main" val="2778484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D0B2C8-089D-F44F-9056-E4858B823D55}" type="slidenum">
              <a:rPr lang="en-US" smtClean="0"/>
              <a:t>5</a:t>
            </a:fld>
            <a:endParaRPr lang="en-US"/>
          </a:p>
        </p:txBody>
      </p:sp>
    </p:spTree>
    <p:extLst>
      <p:ext uri="{BB962C8B-B14F-4D97-AF65-F5344CB8AC3E}">
        <p14:creationId xmlns:p14="http://schemas.microsoft.com/office/powerpoint/2010/main" val="2794450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D0B2C8-089D-F44F-9056-E4858B823D55}" type="slidenum">
              <a:rPr lang="en-US" smtClean="0"/>
              <a:t>6</a:t>
            </a:fld>
            <a:endParaRPr lang="en-US"/>
          </a:p>
        </p:txBody>
      </p:sp>
    </p:spTree>
    <p:extLst>
      <p:ext uri="{BB962C8B-B14F-4D97-AF65-F5344CB8AC3E}">
        <p14:creationId xmlns:p14="http://schemas.microsoft.com/office/powerpoint/2010/main" val="1791753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D0B2C8-089D-F44F-9056-E4858B823D55}" type="slidenum">
              <a:rPr lang="en-US" smtClean="0"/>
              <a:t>7</a:t>
            </a:fld>
            <a:endParaRPr lang="en-US"/>
          </a:p>
        </p:txBody>
      </p:sp>
    </p:spTree>
    <p:extLst>
      <p:ext uri="{BB962C8B-B14F-4D97-AF65-F5344CB8AC3E}">
        <p14:creationId xmlns:p14="http://schemas.microsoft.com/office/powerpoint/2010/main" val="4066262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D0B2C8-089D-F44F-9056-E4858B823D55}" type="slidenum">
              <a:rPr lang="en-US" smtClean="0"/>
              <a:t>8</a:t>
            </a:fld>
            <a:endParaRPr lang="en-US"/>
          </a:p>
        </p:txBody>
      </p:sp>
    </p:spTree>
    <p:extLst>
      <p:ext uri="{BB962C8B-B14F-4D97-AF65-F5344CB8AC3E}">
        <p14:creationId xmlns:p14="http://schemas.microsoft.com/office/powerpoint/2010/main" val="2316270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0B2C8-089D-F44F-9056-E4858B823D55}" type="slidenum">
              <a:rPr lang="en-US" smtClean="0"/>
              <a:t>18</a:t>
            </a:fld>
            <a:endParaRPr lang="en-US"/>
          </a:p>
        </p:txBody>
      </p:sp>
    </p:spTree>
    <p:extLst>
      <p:ext uri="{BB962C8B-B14F-4D97-AF65-F5344CB8AC3E}">
        <p14:creationId xmlns:p14="http://schemas.microsoft.com/office/powerpoint/2010/main" val="3267159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Master Layout">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C665A875-C5FA-4242-9B11-A0AD06F3CF9B}"/>
              </a:ext>
            </a:extLst>
          </p:cNvPr>
          <p:cNvSpPr>
            <a:spLocks noGrp="1"/>
          </p:cNvSpPr>
          <p:nvPr>
            <p:ph type="pic" sz="quarter" idx="10" hasCustomPrompt="1"/>
          </p:nvPr>
        </p:nvSpPr>
        <p:spPr>
          <a:xfrm>
            <a:off x="0" y="0"/>
            <a:ext cx="12191999" cy="6858000"/>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extLst>
      <p:ext uri="{BB962C8B-B14F-4D97-AF65-F5344CB8AC3E}">
        <p14:creationId xmlns:p14="http://schemas.microsoft.com/office/powerpoint/2010/main" val="13875115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Master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D3D986E1-33B4-4F3B-AE14-7E74B0CAF028}"/>
              </a:ext>
            </a:extLst>
          </p:cNvPr>
          <p:cNvSpPr>
            <a:spLocks noGrp="1"/>
          </p:cNvSpPr>
          <p:nvPr>
            <p:ph type="pic" sz="quarter" idx="12" hasCustomPrompt="1"/>
          </p:nvPr>
        </p:nvSpPr>
        <p:spPr>
          <a:xfrm>
            <a:off x="798707" y="1694277"/>
            <a:ext cx="3993698" cy="3997462"/>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Master Layout">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E056C317-D8EA-4790-9492-3318AD88460A}"/>
              </a:ext>
            </a:extLst>
          </p:cNvPr>
          <p:cNvSpPr>
            <a:spLocks noGrp="1"/>
          </p:cNvSpPr>
          <p:nvPr>
            <p:ph type="pic" sz="quarter" idx="12" hasCustomPrompt="1"/>
          </p:nvPr>
        </p:nvSpPr>
        <p:spPr>
          <a:xfrm>
            <a:off x="1090638" y="2095887"/>
            <a:ext cx="4648313" cy="3098875"/>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Master Layou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 Master Layout">
    <p:spTree>
      <p:nvGrpSpPr>
        <p:cNvPr id="1" name=""/>
        <p:cNvGrpSpPr/>
        <p:nvPr/>
      </p:nvGrpSpPr>
      <p:grpSpPr>
        <a:xfrm>
          <a:off x="0" y="0"/>
          <a:ext cx="0" cy="0"/>
          <a:chOff x="0" y="0"/>
          <a:chExt cx="0" cy="0"/>
        </a:xfrm>
      </p:grpSpPr>
      <p:sp>
        <p:nvSpPr>
          <p:cNvPr id="10" name="Picture Placeholder 4">
            <a:extLst>
              <a:ext uri="{FF2B5EF4-FFF2-40B4-BE49-F238E27FC236}">
                <a16:creationId xmlns:a16="http://schemas.microsoft.com/office/drawing/2014/main" id="{3DB2101A-67D7-4EFE-AC9A-FE87C28BFDA6}"/>
              </a:ext>
            </a:extLst>
          </p:cNvPr>
          <p:cNvSpPr>
            <a:spLocks noGrp="1"/>
          </p:cNvSpPr>
          <p:nvPr>
            <p:ph type="pic" sz="quarter" idx="10" hasCustomPrompt="1"/>
          </p:nvPr>
        </p:nvSpPr>
        <p:spPr>
          <a:xfrm>
            <a:off x="705374" y="396825"/>
            <a:ext cx="6089126" cy="6089126"/>
          </a:xfrm>
          <a:custGeom>
            <a:avLst/>
            <a:gdLst>
              <a:gd name="connsiteX0" fmla="*/ 3425251 w 6850502"/>
              <a:gd name="connsiteY0" fmla="*/ 0 h 6850502"/>
              <a:gd name="connsiteX1" fmla="*/ 6850502 w 6850502"/>
              <a:gd name="connsiteY1" fmla="*/ 3425251 h 6850502"/>
              <a:gd name="connsiteX2" fmla="*/ 3425251 w 6850502"/>
              <a:gd name="connsiteY2" fmla="*/ 6850502 h 6850502"/>
              <a:gd name="connsiteX3" fmla="*/ 0 w 6850502"/>
              <a:gd name="connsiteY3" fmla="*/ 3425251 h 6850502"/>
              <a:gd name="connsiteX4" fmla="*/ 3425251 w 6850502"/>
              <a:gd name="connsiteY4" fmla="*/ 0 h 685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0502" h="6850502">
                <a:moveTo>
                  <a:pt x="3425251" y="0"/>
                </a:moveTo>
                <a:cubicBezTo>
                  <a:pt x="5316965" y="0"/>
                  <a:pt x="6850502" y="1533537"/>
                  <a:pt x="6850502" y="3425251"/>
                </a:cubicBezTo>
                <a:cubicBezTo>
                  <a:pt x="6850502" y="5316965"/>
                  <a:pt x="5316965" y="6850502"/>
                  <a:pt x="3425251" y="6850502"/>
                </a:cubicBezTo>
                <a:cubicBezTo>
                  <a:pt x="1533537" y="6850502"/>
                  <a:pt x="0" y="5316965"/>
                  <a:pt x="0" y="3425251"/>
                </a:cubicBezTo>
                <a:cubicBezTo>
                  <a:pt x="0" y="1533537"/>
                  <a:pt x="1533537" y="0"/>
                  <a:pt x="3425251" y="0"/>
                </a:cubicBezTo>
                <a:close/>
              </a:path>
            </a:pathLst>
          </a:custGeom>
          <a:pattFill prst="pct5">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 Master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DB2101A-67D7-4EFE-AC9A-FE87C28BFDA6}"/>
              </a:ext>
            </a:extLst>
          </p:cNvPr>
          <p:cNvSpPr>
            <a:spLocks noGrp="1"/>
          </p:cNvSpPr>
          <p:nvPr>
            <p:ph type="pic" sz="quarter" idx="12" hasCustomPrompt="1"/>
          </p:nvPr>
        </p:nvSpPr>
        <p:spPr>
          <a:xfrm>
            <a:off x="1137174" y="469588"/>
            <a:ext cx="2495026" cy="2495026"/>
          </a:xfrm>
          <a:custGeom>
            <a:avLst/>
            <a:gdLst>
              <a:gd name="connsiteX0" fmla="*/ 3425251 w 6850502"/>
              <a:gd name="connsiteY0" fmla="*/ 0 h 6850502"/>
              <a:gd name="connsiteX1" fmla="*/ 6850502 w 6850502"/>
              <a:gd name="connsiteY1" fmla="*/ 3425251 h 6850502"/>
              <a:gd name="connsiteX2" fmla="*/ 3425251 w 6850502"/>
              <a:gd name="connsiteY2" fmla="*/ 6850502 h 6850502"/>
              <a:gd name="connsiteX3" fmla="*/ 0 w 6850502"/>
              <a:gd name="connsiteY3" fmla="*/ 3425251 h 6850502"/>
              <a:gd name="connsiteX4" fmla="*/ 3425251 w 6850502"/>
              <a:gd name="connsiteY4" fmla="*/ 0 h 685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0502" h="6850502">
                <a:moveTo>
                  <a:pt x="3425251" y="0"/>
                </a:moveTo>
                <a:cubicBezTo>
                  <a:pt x="5316965" y="0"/>
                  <a:pt x="6850502" y="1533537"/>
                  <a:pt x="6850502" y="3425251"/>
                </a:cubicBezTo>
                <a:cubicBezTo>
                  <a:pt x="6850502" y="5316965"/>
                  <a:pt x="5316965" y="6850502"/>
                  <a:pt x="3425251" y="6850502"/>
                </a:cubicBezTo>
                <a:cubicBezTo>
                  <a:pt x="1533537" y="6850502"/>
                  <a:pt x="0" y="5316965"/>
                  <a:pt x="0" y="3425251"/>
                </a:cubicBezTo>
                <a:cubicBezTo>
                  <a:pt x="0" y="1533537"/>
                  <a:pt x="1533537" y="0"/>
                  <a:pt x="3425251" y="0"/>
                </a:cubicBezTo>
                <a:close/>
              </a:path>
            </a:pathLst>
          </a:custGeom>
          <a:pattFill prst="pct5">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6" name="Picture Placeholder 4">
            <a:extLst>
              <a:ext uri="{FF2B5EF4-FFF2-40B4-BE49-F238E27FC236}">
                <a16:creationId xmlns:a16="http://schemas.microsoft.com/office/drawing/2014/main" id="{3DB2101A-67D7-4EFE-AC9A-FE87C28BFDA6}"/>
              </a:ext>
            </a:extLst>
          </p:cNvPr>
          <p:cNvSpPr>
            <a:spLocks noGrp="1"/>
          </p:cNvSpPr>
          <p:nvPr>
            <p:ph type="pic" sz="quarter" idx="13" hasCustomPrompt="1"/>
          </p:nvPr>
        </p:nvSpPr>
        <p:spPr>
          <a:xfrm>
            <a:off x="1137174" y="3860488"/>
            <a:ext cx="2495026" cy="2495026"/>
          </a:xfrm>
          <a:custGeom>
            <a:avLst/>
            <a:gdLst>
              <a:gd name="connsiteX0" fmla="*/ 3425251 w 6850502"/>
              <a:gd name="connsiteY0" fmla="*/ 0 h 6850502"/>
              <a:gd name="connsiteX1" fmla="*/ 6850502 w 6850502"/>
              <a:gd name="connsiteY1" fmla="*/ 3425251 h 6850502"/>
              <a:gd name="connsiteX2" fmla="*/ 3425251 w 6850502"/>
              <a:gd name="connsiteY2" fmla="*/ 6850502 h 6850502"/>
              <a:gd name="connsiteX3" fmla="*/ 0 w 6850502"/>
              <a:gd name="connsiteY3" fmla="*/ 3425251 h 6850502"/>
              <a:gd name="connsiteX4" fmla="*/ 3425251 w 6850502"/>
              <a:gd name="connsiteY4" fmla="*/ 0 h 685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0502" h="6850502">
                <a:moveTo>
                  <a:pt x="3425251" y="0"/>
                </a:moveTo>
                <a:cubicBezTo>
                  <a:pt x="5316965" y="0"/>
                  <a:pt x="6850502" y="1533537"/>
                  <a:pt x="6850502" y="3425251"/>
                </a:cubicBezTo>
                <a:cubicBezTo>
                  <a:pt x="6850502" y="5316965"/>
                  <a:pt x="5316965" y="6850502"/>
                  <a:pt x="3425251" y="6850502"/>
                </a:cubicBezTo>
                <a:cubicBezTo>
                  <a:pt x="1533537" y="6850502"/>
                  <a:pt x="0" y="5316965"/>
                  <a:pt x="0" y="3425251"/>
                </a:cubicBezTo>
                <a:cubicBezTo>
                  <a:pt x="0" y="1533537"/>
                  <a:pt x="1533537" y="0"/>
                  <a:pt x="3425251" y="0"/>
                </a:cubicBezTo>
                <a:close/>
              </a:path>
            </a:pathLst>
          </a:custGeom>
          <a:pattFill prst="pct5">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extLst>
      <p:ext uri="{BB962C8B-B14F-4D97-AF65-F5344CB8AC3E}">
        <p14:creationId xmlns:p14="http://schemas.microsoft.com/office/powerpoint/2010/main" val="162667607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 Master Layout">
    <p:spTree>
      <p:nvGrpSpPr>
        <p:cNvPr id="1" name=""/>
        <p:cNvGrpSpPr/>
        <p:nvPr/>
      </p:nvGrpSpPr>
      <p:grpSpPr>
        <a:xfrm>
          <a:off x="0" y="0"/>
          <a:ext cx="0" cy="0"/>
          <a:chOff x="0" y="0"/>
          <a:chExt cx="0" cy="0"/>
        </a:xfrm>
      </p:grpSpPr>
      <p:sp>
        <p:nvSpPr>
          <p:cNvPr id="7" name="Picture Placeholder 8">
            <a:extLst>
              <a:ext uri="{FF2B5EF4-FFF2-40B4-BE49-F238E27FC236}">
                <a16:creationId xmlns:a16="http://schemas.microsoft.com/office/drawing/2014/main" id="{55481863-EC87-4497-947B-34B0858FE0E2}"/>
              </a:ext>
            </a:extLst>
          </p:cNvPr>
          <p:cNvSpPr>
            <a:spLocks noGrp="1"/>
          </p:cNvSpPr>
          <p:nvPr>
            <p:ph type="pic" sz="quarter" idx="12" hasCustomPrompt="1"/>
          </p:nvPr>
        </p:nvSpPr>
        <p:spPr>
          <a:xfrm>
            <a:off x="3511239" y="660400"/>
            <a:ext cx="3952160" cy="267641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8" name="Picture Placeholder 8">
            <a:extLst>
              <a:ext uri="{FF2B5EF4-FFF2-40B4-BE49-F238E27FC236}">
                <a16:creationId xmlns:a16="http://schemas.microsoft.com/office/drawing/2014/main" id="{A29EE630-89EE-49CF-A95D-B66AA4FE5E06}"/>
              </a:ext>
            </a:extLst>
          </p:cNvPr>
          <p:cNvSpPr>
            <a:spLocks noGrp="1"/>
          </p:cNvSpPr>
          <p:nvPr>
            <p:ph type="pic" sz="quarter" idx="13" hasCustomPrompt="1"/>
          </p:nvPr>
        </p:nvSpPr>
        <p:spPr>
          <a:xfrm>
            <a:off x="7608796" y="660400"/>
            <a:ext cx="3952160" cy="267641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9" name="Picture Placeholder 8">
            <a:extLst>
              <a:ext uri="{FF2B5EF4-FFF2-40B4-BE49-F238E27FC236}">
                <a16:creationId xmlns:a16="http://schemas.microsoft.com/office/drawing/2014/main" id="{4C02FE3B-016B-43BE-83B4-88B579DD2C31}"/>
              </a:ext>
            </a:extLst>
          </p:cNvPr>
          <p:cNvSpPr>
            <a:spLocks noGrp="1"/>
          </p:cNvSpPr>
          <p:nvPr>
            <p:ph type="pic" sz="quarter" idx="14" hasCustomPrompt="1"/>
          </p:nvPr>
        </p:nvSpPr>
        <p:spPr>
          <a:xfrm>
            <a:off x="3511239" y="3470389"/>
            <a:ext cx="8049717" cy="267641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 Master Slide">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CD6F3D89-9605-477D-852E-EC2C273477A7}"/>
              </a:ext>
            </a:extLst>
          </p:cNvPr>
          <p:cNvSpPr>
            <a:spLocks noGrp="1"/>
          </p:cNvSpPr>
          <p:nvPr>
            <p:ph type="pic" sz="quarter" idx="14" hasCustomPrompt="1"/>
          </p:nvPr>
        </p:nvSpPr>
        <p:spPr>
          <a:xfrm>
            <a:off x="5753100" y="1"/>
            <a:ext cx="6433903" cy="6858000"/>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 Master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4FA71971-FA32-405E-8B91-98BC53F6362F}"/>
              </a:ext>
            </a:extLst>
          </p:cNvPr>
          <p:cNvSpPr>
            <a:spLocks noGrp="1"/>
          </p:cNvSpPr>
          <p:nvPr>
            <p:ph type="pic" sz="quarter" idx="14" hasCustomPrompt="1"/>
          </p:nvPr>
        </p:nvSpPr>
        <p:spPr>
          <a:xfrm>
            <a:off x="608983" y="584029"/>
            <a:ext cx="6172817" cy="565167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8 Master Layout">
    <p:spTree>
      <p:nvGrpSpPr>
        <p:cNvPr id="1" name=""/>
        <p:cNvGrpSpPr/>
        <p:nvPr/>
      </p:nvGrpSpPr>
      <p:grpSpPr>
        <a:xfrm>
          <a:off x="0" y="0"/>
          <a:ext cx="0" cy="0"/>
          <a:chOff x="0" y="0"/>
          <a:chExt cx="0" cy="0"/>
        </a:xfrm>
      </p:grpSpPr>
      <p:sp>
        <p:nvSpPr>
          <p:cNvPr id="5" name="Picture Placeholder 8">
            <a:extLst>
              <a:ext uri="{FF2B5EF4-FFF2-40B4-BE49-F238E27FC236}">
                <a16:creationId xmlns:a16="http://schemas.microsoft.com/office/drawing/2014/main" id="{418AD0E2-F334-4ADF-B32F-8DEDD621A74D}"/>
              </a:ext>
            </a:extLst>
          </p:cNvPr>
          <p:cNvSpPr>
            <a:spLocks noGrp="1"/>
          </p:cNvSpPr>
          <p:nvPr>
            <p:ph type="pic" sz="quarter" idx="14" hasCustomPrompt="1"/>
          </p:nvPr>
        </p:nvSpPr>
        <p:spPr>
          <a:xfrm>
            <a:off x="700789" y="1933940"/>
            <a:ext cx="2353456" cy="3897442"/>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6" name="Picture Placeholder 8">
            <a:extLst>
              <a:ext uri="{FF2B5EF4-FFF2-40B4-BE49-F238E27FC236}">
                <a16:creationId xmlns:a16="http://schemas.microsoft.com/office/drawing/2014/main" id="{3D2D17C4-C786-4822-943B-B5ACDD32E937}"/>
              </a:ext>
            </a:extLst>
          </p:cNvPr>
          <p:cNvSpPr>
            <a:spLocks noGrp="1"/>
          </p:cNvSpPr>
          <p:nvPr>
            <p:ph type="pic" sz="quarter" idx="15" hasCustomPrompt="1"/>
          </p:nvPr>
        </p:nvSpPr>
        <p:spPr>
          <a:xfrm>
            <a:off x="6412042" y="1933940"/>
            <a:ext cx="2353456" cy="3897442"/>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9 Master Layout">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E2EC4B4B-5740-4F09-8F8A-2F5D7CFC325A}"/>
              </a:ext>
            </a:extLst>
          </p:cNvPr>
          <p:cNvSpPr>
            <a:spLocks noGrp="1"/>
          </p:cNvSpPr>
          <p:nvPr>
            <p:ph type="pic" sz="quarter" idx="14" hasCustomPrompt="1"/>
          </p:nvPr>
        </p:nvSpPr>
        <p:spPr>
          <a:xfrm>
            <a:off x="660400" y="0"/>
            <a:ext cx="3454400" cy="3454400"/>
          </a:xfrm>
          <a:custGeom>
            <a:avLst/>
            <a:gdLst>
              <a:gd name="connsiteX0" fmla="*/ 2134894 w 4269788"/>
              <a:gd name="connsiteY0" fmla="*/ 0 h 4269788"/>
              <a:gd name="connsiteX1" fmla="*/ 4269788 w 4269788"/>
              <a:gd name="connsiteY1" fmla="*/ 2134894 h 4269788"/>
              <a:gd name="connsiteX2" fmla="*/ 2134894 w 4269788"/>
              <a:gd name="connsiteY2" fmla="*/ 4269788 h 4269788"/>
              <a:gd name="connsiteX3" fmla="*/ 0 w 4269788"/>
              <a:gd name="connsiteY3" fmla="*/ 2134894 h 4269788"/>
            </a:gdLst>
            <a:ahLst/>
            <a:cxnLst>
              <a:cxn ang="0">
                <a:pos x="connsiteX0" y="connsiteY0"/>
              </a:cxn>
              <a:cxn ang="0">
                <a:pos x="connsiteX1" y="connsiteY1"/>
              </a:cxn>
              <a:cxn ang="0">
                <a:pos x="connsiteX2" y="connsiteY2"/>
              </a:cxn>
              <a:cxn ang="0">
                <a:pos x="connsiteX3" y="connsiteY3"/>
              </a:cxn>
            </a:cxnLst>
            <a:rect l="l" t="t" r="r" b="b"/>
            <a:pathLst>
              <a:path w="4269788" h="4269788">
                <a:moveTo>
                  <a:pt x="2134894" y="0"/>
                </a:moveTo>
                <a:lnTo>
                  <a:pt x="4269788" y="2134894"/>
                </a:lnTo>
                <a:lnTo>
                  <a:pt x="2134894" y="4269788"/>
                </a:lnTo>
                <a:lnTo>
                  <a:pt x="0" y="2134894"/>
                </a:lnTo>
                <a:close/>
              </a:path>
            </a:pathLst>
          </a:custGeom>
          <a:pattFill prst="pct5">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8" name="Picture Placeholder 6">
            <a:extLst>
              <a:ext uri="{FF2B5EF4-FFF2-40B4-BE49-F238E27FC236}">
                <a16:creationId xmlns:a16="http://schemas.microsoft.com/office/drawing/2014/main" id="{E2EC4B4B-5740-4F09-8F8A-2F5D7CFC325A}"/>
              </a:ext>
            </a:extLst>
          </p:cNvPr>
          <p:cNvSpPr>
            <a:spLocks noGrp="1"/>
          </p:cNvSpPr>
          <p:nvPr>
            <p:ph type="pic" sz="quarter" idx="15" hasCustomPrompt="1"/>
          </p:nvPr>
        </p:nvSpPr>
        <p:spPr>
          <a:xfrm>
            <a:off x="660400" y="3454400"/>
            <a:ext cx="3454400" cy="3454400"/>
          </a:xfrm>
          <a:custGeom>
            <a:avLst/>
            <a:gdLst>
              <a:gd name="connsiteX0" fmla="*/ 2134894 w 4269788"/>
              <a:gd name="connsiteY0" fmla="*/ 0 h 4269788"/>
              <a:gd name="connsiteX1" fmla="*/ 4269788 w 4269788"/>
              <a:gd name="connsiteY1" fmla="*/ 2134894 h 4269788"/>
              <a:gd name="connsiteX2" fmla="*/ 2134894 w 4269788"/>
              <a:gd name="connsiteY2" fmla="*/ 4269788 h 4269788"/>
              <a:gd name="connsiteX3" fmla="*/ 0 w 4269788"/>
              <a:gd name="connsiteY3" fmla="*/ 2134894 h 4269788"/>
            </a:gdLst>
            <a:ahLst/>
            <a:cxnLst>
              <a:cxn ang="0">
                <a:pos x="connsiteX0" y="connsiteY0"/>
              </a:cxn>
              <a:cxn ang="0">
                <a:pos x="connsiteX1" y="connsiteY1"/>
              </a:cxn>
              <a:cxn ang="0">
                <a:pos x="connsiteX2" y="connsiteY2"/>
              </a:cxn>
              <a:cxn ang="0">
                <a:pos x="connsiteX3" y="connsiteY3"/>
              </a:cxn>
            </a:cxnLst>
            <a:rect l="l" t="t" r="r" b="b"/>
            <a:pathLst>
              <a:path w="4269788" h="4269788">
                <a:moveTo>
                  <a:pt x="2134894" y="0"/>
                </a:moveTo>
                <a:lnTo>
                  <a:pt x="4269788" y="2134894"/>
                </a:lnTo>
                <a:lnTo>
                  <a:pt x="2134894" y="4269788"/>
                </a:lnTo>
                <a:lnTo>
                  <a:pt x="0" y="2134894"/>
                </a:lnTo>
                <a:close/>
              </a:path>
            </a:pathLst>
          </a:custGeom>
          <a:pattFill prst="pct5">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Master Layout">
    <p:spTree>
      <p:nvGrpSpPr>
        <p:cNvPr id="1" name=""/>
        <p:cNvGrpSpPr/>
        <p:nvPr/>
      </p:nvGrpSpPr>
      <p:grpSpPr>
        <a:xfrm>
          <a:off x="0" y="0"/>
          <a:ext cx="0" cy="0"/>
          <a:chOff x="0" y="0"/>
          <a:chExt cx="0" cy="0"/>
        </a:xfrm>
      </p:grpSpPr>
      <p:sp>
        <p:nvSpPr>
          <p:cNvPr id="10" name="Picture Placeholder 8">
            <a:extLst>
              <a:ext uri="{FF2B5EF4-FFF2-40B4-BE49-F238E27FC236}">
                <a16:creationId xmlns:a16="http://schemas.microsoft.com/office/drawing/2014/main" id="{6A45C344-AECF-4CBF-B992-BC48C619E14B}"/>
              </a:ext>
            </a:extLst>
          </p:cNvPr>
          <p:cNvSpPr>
            <a:spLocks noGrp="1"/>
          </p:cNvSpPr>
          <p:nvPr>
            <p:ph type="pic" sz="quarter" idx="10" hasCustomPrompt="1"/>
          </p:nvPr>
        </p:nvSpPr>
        <p:spPr>
          <a:xfrm>
            <a:off x="5591746" y="431800"/>
            <a:ext cx="6132936" cy="4876800"/>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extLst>
      <p:ext uri="{BB962C8B-B14F-4D97-AF65-F5344CB8AC3E}">
        <p14:creationId xmlns:p14="http://schemas.microsoft.com/office/powerpoint/2010/main" val="38200060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0 Master Slid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4FA71971-FA32-405E-8B91-98BC53F6362F}"/>
              </a:ext>
            </a:extLst>
          </p:cNvPr>
          <p:cNvSpPr>
            <a:spLocks noGrp="1"/>
          </p:cNvSpPr>
          <p:nvPr>
            <p:ph type="pic" sz="quarter" idx="14" hasCustomPrompt="1"/>
          </p:nvPr>
        </p:nvSpPr>
        <p:spPr>
          <a:xfrm>
            <a:off x="-25401" y="1334894"/>
            <a:ext cx="3771901" cy="3472122"/>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12" name="Picture Placeholder 8">
            <a:extLst>
              <a:ext uri="{FF2B5EF4-FFF2-40B4-BE49-F238E27FC236}">
                <a16:creationId xmlns:a16="http://schemas.microsoft.com/office/drawing/2014/main" id="{4FA71971-FA32-405E-8B91-98BC53F6362F}"/>
              </a:ext>
            </a:extLst>
          </p:cNvPr>
          <p:cNvSpPr>
            <a:spLocks noGrp="1"/>
          </p:cNvSpPr>
          <p:nvPr>
            <p:ph type="pic" sz="quarter" idx="15" hasCustomPrompt="1"/>
          </p:nvPr>
        </p:nvSpPr>
        <p:spPr>
          <a:xfrm>
            <a:off x="4089399" y="1334894"/>
            <a:ext cx="3771901" cy="3472122"/>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13" name="Picture Placeholder 8">
            <a:extLst>
              <a:ext uri="{FF2B5EF4-FFF2-40B4-BE49-F238E27FC236}">
                <a16:creationId xmlns:a16="http://schemas.microsoft.com/office/drawing/2014/main" id="{4FA71971-FA32-405E-8B91-98BC53F6362F}"/>
              </a:ext>
            </a:extLst>
          </p:cNvPr>
          <p:cNvSpPr>
            <a:spLocks noGrp="1"/>
          </p:cNvSpPr>
          <p:nvPr>
            <p:ph type="pic" sz="quarter" idx="16" hasCustomPrompt="1"/>
          </p:nvPr>
        </p:nvSpPr>
        <p:spPr>
          <a:xfrm>
            <a:off x="8420099" y="1334894"/>
            <a:ext cx="3771901" cy="3472122"/>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 Master Layout">
    <p:spTree>
      <p:nvGrpSpPr>
        <p:cNvPr id="1" name=""/>
        <p:cNvGrpSpPr/>
        <p:nvPr/>
      </p:nvGrpSpPr>
      <p:grpSpPr>
        <a:xfrm>
          <a:off x="0" y="0"/>
          <a:ext cx="0" cy="0"/>
          <a:chOff x="0" y="0"/>
          <a:chExt cx="0" cy="0"/>
        </a:xfrm>
      </p:grpSpPr>
      <p:sp>
        <p:nvSpPr>
          <p:cNvPr id="7" name="Picture Placeholder 8">
            <a:extLst>
              <a:ext uri="{FF2B5EF4-FFF2-40B4-BE49-F238E27FC236}">
                <a16:creationId xmlns:a16="http://schemas.microsoft.com/office/drawing/2014/main" id="{E7BF7FB5-48ED-45FF-A895-9C7EDEAED228}"/>
              </a:ext>
            </a:extLst>
          </p:cNvPr>
          <p:cNvSpPr>
            <a:spLocks noGrp="1"/>
          </p:cNvSpPr>
          <p:nvPr>
            <p:ph type="pic" sz="quarter" idx="14" hasCustomPrompt="1"/>
          </p:nvPr>
        </p:nvSpPr>
        <p:spPr>
          <a:xfrm>
            <a:off x="359763" y="251086"/>
            <a:ext cx="3147933" cy="3147934"/>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8" name="Picture Placeholder 8">
            <a:extLst>
              <a:ext uri="{FF2B5EF4-FFF2-40B4-BE49-F238E27FC236}">
                <a16:creationId xmlns:a16="http://schemas.microsoft.com/office/drawing/2014/main" id="{F5B4738C-AB31-44F0-A0EB-5F4688B9026D}"/>
              </a:ext>
            </a:extLst>
          </p:cNvPr>
          <p:cNvSpPr>
            <a:spLocks noGrp="1"/>
          </p:cNvSpPr>
          <p:nvPr>
            <p:ph type="pic" sz="quarter" idx="15" hasCustomPrompt="1"/>
          </p:nvPr>
        </p:nvSpPr>
        <p:spPr>
          <a:xfrm>
            <a:off x="3507696" y="3399020"/>
            <a:ext cx="3147933" cy="3147934"/>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9" name="Picture Placeholder 8">
            <a:extLst>
              <a:ext uri="{FF2B5EF4-FFF2-40B4-BE49-F238E27FC236}">
                <a16:creationId xmlns:a16="http://schemas.microsoft.com/office/drawing/2014/main" id="{D51E98F7-D24A-4452-B920-17F1FDC12652}"/>
              </a:ext>
            </a:extLst>
          </p:cNvPr>
          <p:cNvSpPr>
            <a:spLocks noGrp="1"/>
          </p:cNvSpPr>
          <p:nvPr>
            <p:ph type="pic" sz="quarter" idx="16" hasCustomPrompt="1"/>
          </p:nvPr>
        </p:nvSpPr>
        <p:spPr>
          <a:xfrm>
            <a:off x="6910461" y="3399020"/>
            <a:ext cx="4921771" cy="3147934"/>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 Master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477D307B-68BE-4578-A580-7118C13C9C29}"/>
              </a:ext>
            </a:extLst>
          </p:cNvPr>
          <p:cNvSpPr>
            <a:spLocks noGrp="1"/>
          </p:cNvSpPr>
          <p:nvPr>
            <p:ph type="pic" sz="quarter" idx="14" hasCustomPrompt="1"/>
          </p:nvPr>
        </p:nvSpPr>
        <p:spPr>
          <a:xfrm>
            <a:off x="1244184" y="0"/>
            <a:ext cx="3912432" cy="556135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3 Master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29818F08-7737-4C18-AA21-86450B93E0EE}"/>
              </a:ext>
            </a:extLst>
          </p:cNvPr>
          <p:cNvSpPr>
            <a:spLocks noGrp="1"/>
          </p:cNvSpPr>
          <p:nvPr>
            <p:ph type="pic" sz="quarter" idx="14" hasCustomPrompt="1"/>
          </p:nvPr>
        </p:nvSpPr>
        <p:spPr>
          <a:xfrm>
            <a:off x="949334" y="1290583"/>
            <a:ext cx="4276833" cy="4276834"/>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 Master Layout">
    <p:spTree>
      <p:nvGrpSpPr>
        <p:cNvPr id="1" name=""/>
        <p:cNvGrpSpPr/>
        <p:nvPr/>
      </p:nvGrpSpPr>
      <p:grpSpPr>
        <a:xfrm>
          <a:off x="0" y="0"/>
          <a:ext cx="0" cy="0"/>
          <a:chOff x="0" y="0"/>
          <a:chExt cx="0" cy="0"/>
        </a:xfrm>
      </p:grpSpPr>
      <p:sp>
        <p:nvSpPr>
          <p:cNvPr id="8" name="Picture Placeholder 8">
            <a:extLst>
              <a:ext uri="{FF2B5EF4-FFF2-40B4-BE49-F238E27FC236}">
                <a16:creationId xmlns:a16="http://schemas.microsoft.com/office/drawing/2014/main" id="{32D53545-7958-484B-AA69-BBD066173F82}"/>
              </a:ext>
            </a:extLst>
          </p:cNvPr>
          <p:cNvSpPr>
            <a:spLocks noGrp="1"/>
          </p:cNvSpPr>
          <p:nvPr>
            <p:ph type="pic" sz="quarter" idx="14" hasCustomPrompt="1"/>
          </p:nvPr>
        </p:nvSpPr>
        <p:spPr>
          <a:xfrm>
            <a:off x="5703757" y="384539"/>
            <a:ext cx="2863121" cy="286312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9" name="Picture Placeholder 8">
            <a:extLst>
              <a:ext uri="{FF2B5EF4-FFF2-40B4-BE49-F238E27FC236}">
                <a16:creationId xmlns:a16="http://schemas.microsoft.com/office/drawing/2014/main" id="{34C39AF7-13E2-4312-ACC8-2F880D0F7CC8}"/>
              </a:ext>
            </a:extLst>
          </p:cNvPr>
          <p:cNvSpPr>
            <a:spLocks noGrp="1"/>
          </p:cNvSpPr>
          <p:nvPr>
            <p:ph type="pic" sz="quarter" idx="15" hasCustomPrompt="1"/>
          </p:nvPr>
        </p:nvSpPr>
        <p:spPr>
          <a:xfrm>
            <a:off x="8911652" y="384539"/>
            <a:ext cx="2863121" cy="286312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10" name="Picture Placeholder 8">
            <a:extLst>
              <a:ext uri="{FF2B5EF4-FFF2-40B4-BE49-F238E27FC236}">
                <a16:creationId xmlns:a16="http://schemas.microsoft.com/office/drawing/2014/main" id="{B7761A6D-402B-4023-8BFA-C230338B0E51}"/>
              </a:ext>
            </a:extLst>
          </p:cNvPr>
          <p:cNvSpPr>
            <a:spLocks noGrp="1"/>
          </p:cNvSpPr>
          <p:nvPr>
            <p:ph type="pic" sz="quarter" idx="16" hasCustomPrompt="1"/>
          </p:nvPr>
        </p:nvSpPr>
        <p:spPr>
          <a:xfrm>
            <a:off x="5703757" y="3613879"/>
            <a:ext cx="2863121" cy="286312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11" name="Picture Placeholder 8">
            <a:extLst>
              <a:ext uri="{FF2B5EF4-FFF2-40B4-BE49-F238E27FC236}">
                <a16:creationId xmlns:a16="http://schemas.microsoft.com/office/drawing/2014/main" id="{D63332BA-3228-4E24-B0BF-E9FBFC4A56CE}"/>
              </a:ext>
            </a:extLst>
          </p:cNvPr>
          <p:cNvSpPr>
            <a:spLocks noGrp="1"/>
          </p:cNvSpPr>
          <p:nvPr>
            <p:ph type="pic" sz="quarter" idx="17" hasCustomPrompt="1"/>
          </p:nvPr>
        </p:nvSpPr>
        <p:spPr>
          <a:xfrm>
            <a:off x="8911652" y="3613879"/>
            <a:ext cx="2863121" cy="286312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5 Master Layout">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0BA2D5AD-913E-4209-AC41-4E1F03EB9E61}"/>
              </a:ext>
            </a:extLst>
          </p:cNvPr>
          <p:cNvSpPr>
            <a:spLocks noGrp="1"/>
          </p:cNvSpPr>
          <p:nvPr>
            <p:ph type="pic" sz="quarter" idx="15" hasCustomPrompt="1"/>
          </p:nvPr>
        </p:nvSpPr>
        <p:spPr>
          <a:xfrm>
            <a:off x="8166100" y="3488753"/>
            <a:ext cx="3683000" cy="3014948"/>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4" name="Picture Placeholder 8">
            <a:extLst>
              <a:ext uri="{FF2B5EF4-FFF2-40B4-BE49-F238E27FC236}">
                <a16:creationId xmlns:a16="http://schemas.microsoft.com/office/drawing/2014/main" id="{0BA2D5AD-913E-4209-AC41-4E1F03EB9E61}"/>
              </a:ext>
            </a:extLst>
          </p:cNvPr>
          <p:cNvSpPr>
            <a:spLocks noGrp="1"/>
          </p:cNvSpPr>
          <p:nvPr>
            <p:ph type="pic" sz="quarter" idx="16" hasCustomPrompt="1"/>
          </p:nvPr>
        </p:nvSpPr>
        <p:spPr>
          <a:xfrm>
            <a:off x="5930900" y="250253"/>
            <a:ext cx="3683000" cy="3014948"/>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6 Master Layout">
    <p:spTree>
      <p:nvGrpSpPr>
        <p:cNvPr id="1" name=""/>
        <p:cNvGrpSpPr/>
        <p:nvPr/>
      </p:nvGrpSpPr>
      <p:grpSpPr>
        <a:xfrm>
          <a:off x="0" y="0"/>
          <a:ext cx="0" cy="0"/>
          <a:chOff x="0" y="0"/>
          <a:chExt cx="0" cy="0"/>
        </a:xfrm>
      </p:grpSpPr>
      <p:sp>
        <p:nvSpPr>
          <p:cNvPr id="5" name="Picture Placeholder 8">
            <a:extLst>
              <a:ext uri="{FF2B5EF4-FFF2-40B4-BE49-F238E27FC236}">
                <a16:creationId xmlns:a16="http://schemas.microsoft.com/office/drawing/2014/main" id="{CA7F1896-BD2A-47DB-A088-2BB18448CEC1}"/>
              </a:ext>
            </a:extLst>
          </p:cNvPr>
          <p:cNvSpPr>
            <a:spLocks noGrp="1"/>
          </p:cNvSpPr>
          <p:nvPr>
            <p:ph type="pic" sz="quarter" idx="14" hasCustomPrompt="1"/>
          </p:nvPr>
        </p:nvSpPr>
        <p:spPr>
          <a:xfrm>
            <a:off x="402956" y="371959"/>
            <a:ext cx="4014061" cy="3301138"/>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6" name="Picture Placeholder 8">
            <a:extLst>
              <a:ext uri="{FF2B5EF4-FFF2-40B4-BE49-F238E27FC236}">
                <a16:creationId xmlns:a16="http://schemas.microsoft.com/office/drawing/2014/main" id="{3A27A661-ED56-48EB-99C7-9033DB48994B}"/>
              </a:ext>
            </a:extLst>
          </p:cNvPr>
          <p:cNvSpPr>
            <a:spLocks noGrp="1"/>
          </p:cNvSpPr>
          <p:nvPr>
            <p:ph type="pic" sz="quarter" idx="15" hasCustomPrompt="1"/>
          </p:nvPr>
        </p:nvSpPr>
        <p:spPr>
          <a:xfrm>
            <a:off x="4633993" y="3146158"/>
            <a:ext cx="7155051" cy="3301138"/>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7 Master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25546EA1-22A5-45EF-B645-52932F72B279}"/>
              </a:ext>
            </a:extLst>
          </p:cNvPr>
          <p:cNvSpPr>
            <a:spLocks noGrp="1"/>
          </p:cNvSpPr>
          <p:nvPr>
            <p:ph type="pic" sz="quarter" idx="15" hasCustomPrompt="1"/>
          </p:nvPr>
        </p:nvSpPr>
        <p:spPr>
          <a:xfrm>
            <a:off x="5126636" y="3593892"/>
            <a:ext cx="6670623" cy="2926830"/>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8 Master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C9B7FF0B-56F0-46D1-918D-09E6A7530FB7}"/>
              </a:ext>
            </a:extLst>
          </p:cNvPr>
          <p:cNvSpPr>
            <a:spLocks noGrp="1"/>
          </p:cNvSpPr>
          <p:nvPr>
            <p:ph type="pic" sz="quarter" idx="15" hasCustomPrompt="1"/>
          </p:nvPr>
        </p:nvSpPr>
        <p:spPr>
          <a:xfrm>
            <a:off x="8152150" y="1409074"/>
            <a:ext cx="4039850" cy="4039849"/>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9 Master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079B16E4-29F6-4637-B895-1D21FC21878A}"/>
              </a:ext>
            </a:extLst>
          </p:cNvPr>
          <p:cNvSpPr>
            <a:spLocks noGrp="1"/>
          </p:cNvSpPr>
          <p:nvPr>
            <p:ph type="pic" sz="quarter" idx="15" hasCustomPrompt="1"/>
          </p:nvPr>
        </p:nvSpPr>
        <p:spPr>
          <a:xfrm>
            <a:off x="1284157" y="2368446"/>
            <a:ext cx="9623685" cy="4489554"/>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Master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40782B09-7F5D-B54F-95D0-B5A1338664CF}"/>
              </a:ext>
            </a:extLst>
          </p:cNvPr>
          <p:cNvSpPr>
            <a:spLocks noGrp="1"/>
          </p:cNvSpPr>
          <p:nvPr>
            <p:ph type="pic" sz="quarter" idx="10" hasCustomPrompt="1"/>
          </p:nvPr>
        </p:nvSpPr>
        <p:spPr>
          <a:xfrm>
            <a:off x="608982" y="584028"/>
            <a:ext cx="6172817" cy="565167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0 Master Layout">
    <p:spTree>
      <p:nvGrpSpPr>
        <p:cNvPr id="1" name=""/>
        <p:cNvGrpSpPr/>
        <p:nvPr/>
      </p:nvGrpSpPr>
      <p:grpSpPr>
        <a:xfrm>
          <a:off x="0" y="0"/>
          <a:ext cx="0" cy="0"/>
          <a:chOff x="0" y="0"/>
          <a:chExt cx="0" cy="0"/>
        </a:xfrm>
      </p:grpSpPr>
      <p:sp>
        <p:nvSpPr>
          <p:cNvPr id="5" name="Picture Placeholder 8">
            <a:extLst>
              <a:ext uri="{FF2B5EF4-FFF2-40B4-BE49-F238E27FC236}">
                <a16:creationId xmlns:a16="http://schemas.microsoft.com/office/drawing/2014/main" id="{4E0ED2A6-E687-4B51-A54A-37D9EC60041F}"/>
              </a:ext>
            </a:extLst>
          </p:cNvPr>
          <p:cNvSpPr>
            <a:spLocks noGrp="1"/>
          </p:cNvSpPr>
          <p:nvPr>
            <p:ph type="pic" sz="quarter" idx="15" hasCustomPrompt="1"/>
          </p:nvPr>
        </p:nvSpPr>
        <p:spPr>
          <a:xfrm>
            <a:off x="0" y="1892508"/>
            <a:ext cx="3072983" cy="3072983"/>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6" name="Picture Placeholder 8">
            <a:extLst>
              <a:ext uri="{FF2B5EF4-FFF2-40B4-BE49-F238E27FC236}">
                <a16:creationId xmlns:a16="http://schemas.microsoft.com/office/drawing/2014/main" id="{C4621A99-3A3D-4D25-AFA9-8BF9812D3701}"/>
              </a:ext>
            </a:extLst>
          </p:cNvPr>
          <p:cNvSpPr>
            <a:spLocks noGrp="1"/>
          </p:cNvSpPr>
          <p:nvPr>
            <p:ph type="pic" sz="quarter" idx="16" hasCustomPrompt="1"/>
          </p:nvPr>
        </p:nvSpPr>
        <p:spPr>
          <a:xfrm>
            <a:off x="9119017" y="1892508"/>
            <a:ext cx="3072983" cy="3072983"/>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1 Master Layout">
    <p:spTree>
      <p:nvGrpSpPr>
        <p:cNvPr id="1" name=""/>
        <p:cNvGrpSpPr/>
        <p:nvPr/>
      </p:nvGrpSpPr>
      <p:grpSpPr>
        <a:xfrm>
          <a:off x="0" y="0"/>
          <a:ext cx="0" cy="0"/>
          <a:chOff x="0" y="0"/>
          <a:chExt cx="0" cy="0"/>
        </a:xfrm>
      </p:grpSpPr>
      <p:sp>
        <p:nvSpPr>
          <p:cNvPr id="5" name="Picture Placeholder 8">
            <a:extLst>
              <a:ext uri="{FF2B5EF4-FFF2-40B4-BE49-F238E27FC236}">
                <a16:creationId xmlns:a16="http://schemas.microsoft.com/office/drawing/2014/main" id="{F24437AA-7C48-4379-9ADD-2EF291D68E82}"/>
              </a:ext>
            </a:extLst>
          </p:cNvPr>
          <p:cNvSpPr>
            <a:spLocks noGrp="1"/>
          </p:cNvSpPr>
          <p:nvPr>
            <p:ph type="pic" sz="quarter" idx="15" hasCustomPrompt="1"/>
          </p:nvPr>
        </p:nvSpPr>
        <p:spPr>
          <a:xfrm>
            <a:off x="1094283" y="2083632"/>
            <a:ext cx="2533338" cy="4530777"/>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6" name="Picture Placeholder 8">
            <a:extLst>
              <a:ext uri="{FF2B5EF4-FFF2-40B4-BE49-F238E27FC236}">
                <a16:creationId xmlns:a16="http://schemas.microsoft.com/office/drawing/2014/main" id="{34DB8FD8-EF71-4008-A367-959C360BB7AF}"/>
              </a:ext>
            </a:extLst>
          </p:cNvPr>
          <p:cNvSpPr>
            <a:spLocks noGrp="1"/>
          </p:cNvSpPr>
          <p:nvPr>
            <p:ph type="pic" sz="quarter" idx="16" hasCustomPrompt="1"/>
          </p:nvPr>
        </p:nvSpPr>
        <p:spPr>
          <a:xfrm>
            <a:off x="6640642" y="254832"/>
            <a:ext cx="2533338" cy="4530777"/>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2 Master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3748991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3 Master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DB2101A-67D7-4EFE-AC9A-FE87C28BFDA6}"/>
              </a:ext>
            </a:extLst>
          </p:cNvPr>
          <p:cNvSpPr>
            <a:spLocks noGrp="1"/>
          </p:cNvSpPr>
          <p:nvPr>
            <p:ph type="pic" sz="quarter" idx="12" hasCustomPrompt="1"/>
          </p:nvPr>
        </p:nvSpPr>
        <p:spPr>
          <a:xfrm>
            <a:off x="5124974" y="1356110"/>
            <a:ext cx="2495026" cy="2495026"/>
          </a:xfrm>
          <a:custGeom>
            <a:avLst/>
            <a:gdLst>
              <a:gd name="connsiteX0" fmla="*/ 3425251 w 6850502"/>
              <a:gd name="connsiteY0" fmla="*/ 0 h 6850502"/>
              <a:gd name="connsiteX1" fmla="*/ 6850502 w 6850502"/>
              <a:gd name="connsiteY1" fmla="*/ 3425251 h 6850502"/>
              <a:gd name="connsiteX2" fmla="*/ 3425251 w 6850502"/>
              <a:gd name="connsiteY2" fmla="*/ 6850502 h 6850502"/>
              <a:gd name="connsiteX3" fmla="*/ 0 w 6850502"/>
              <a:gd name="connsiteY3" fmla="*/ 3425251 h 6850502"/>
              <a:gd name="connsiteX4" fmla="*/ 3425251 w 6850502"/>
              <a:gd name="connsiteY4" fmla="*/ 0 h 685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0502" h="6850502">
                <a:moveTo>
                  <a:pt x="3425251" y="0"/>
                </a:moveTo>
                <a:cubicBezTo>
                  <a:pt x="5316965" y="0"/>
                  <a:pt x="6850502" y="1533537"/>
                  <a:pt x="6850502" y="3425251"/>
                </a:cubicBezTo>
                <a:cubicBezTo>
                  <a:pt x="6850502" y="5316965"/>
                  <a:pt x="5316965" y="6850502"/>
                  <a:pt x="3425251" y="6850502"/>
                </a:cubicBezTo>
                <a:cubicBezTo>
                  <a:pt x="1533537" y="6850502"/>
                  <a:pt x="0" y="5316965"/>
                  <a:pt x="0" y="3425251"/>
                </a:cubicBezTo>
                <a:cubicBezTo>
                  <a:pt x="0" y="1533537"/>
                  <a:pt x="1533537" y="0"/>
                  <a:pt x="3425251" y="0"/>
                </a:cubicBezTo>
                <a:close/>
              </a:path>
            </a:pathLst>
          </a:custGeom>
          <a:pattFill prst="pct5">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6" name="Picture Placeholder 4">
            <a:extLst>
              <a:ext uri="{FF2B5EF4-FFF2-40B4-BE49-F238E27FC236}">
                <a16:creationId xmlns:a16="http://schemas.microsoft.com/office/drawing/2014/main" id="{3DB2101A-67D7-4EFE-AC9A-FE87C28BFDA6}"/>
              </a:ext>
            </a:extLst>
          </p:cNvPr>
          <p:cNvSpPr>
            <a:spLocks noGrp="1"/>
          </p:cNvSpPr>
          <p:nvPr>
            <p:ph type="pic" sz="quarter" idx="13" hasCustomPrompt="1"/>
          </p:nvPr>
        </p:nvSpPr>
        <p:spPr>
          <a:xfrm>
            <a:off x="5124974" y="4145154"/>
            <a:ext cx="2495026" cy="2495026"/>
          </a:xfrm>
          <a:custGeom>
            <a:avLst/>
            <a:gdLst>
              <a:gd name="connsiteX0" fmla="*/ 3425251 w 6850502"/>
              <a:gd name="connsiteY0" fmla="*/ 0 h 6850502"/>
              <a:gd name="connsiteX1" fmla="*/ 6850502 w 6850502"/>
              <a:gd name="connsiteY1" fmla="*/ 3425251 h 6850502"/>
              <a:gd name="connsiteX2" fmla="*/ 3425251 w 6850502"/>
              <a:gd name="connsiteY2" fmla="*/ 6850502 h 6850502"/>
              <a:gd name="connsiteX3" fmla="*/ 0 w 6850502"/>
              <a:gd name="connsiteY3" fmla="*/ 3425251 h 6850502"/>
              <a:gd name="connsiteX4" fmla="*/ 3425251 w 6850502"/>
              <a:gd name="connsiteY4" fmla="*/ 0 h 685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0502" h="6850502">
                <a:moveTo>
                  <a:pt x="3425251" y="0"/>
                </a:moveTo>
                <a:cubicBezTo>
                  <a:pt x="5316965" y="0"/>
                  <a:pt x="6850502" y="1533537"/>
                  <a:pt x="6850502" y="3425251"/>
                </a:cubicBezTo>
                <a:cubicBezTo>
                  <a:pt x="6850502" y="5316965"/>
                  <a:pt x="5316965" y="6850502"/>
                  <a:pt x="3425251" y="6850502"/>
                </a:cubicBezTo>
                <a:cubicBezTo>
                  <a:pt x="1533537" y="6850502"/>
                  <a:pt x="0" y="5316965"/>
                  <a:pt x="0" y="3425251"/>
                </a:cubicBezTo>
                <a:cubicBezTo>
                  <a:pt x="0" y="1533537"/>
                  <a:pt x="1533537" y="0"/>
                  <a:pt x="3425251" y="0"/>
                </a:cubicBezTo>
                <a:close/>
              </a:path>
            </a:pathLst>
          </a:custGeom>
          <a:pattFill prst="pct5">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extLst>
      <p:ext uri="{BB962C8B-B14F-4D97-AF65-F5344CB8AC3E}">
        <p14:creationId xmlns:p14="http://schemas.microsoft.com/office/powerpoint/2010/main" val="8893654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Master Layout 36">
    <p:spTree>
      <p:nvGrpSpPr>
        <p:cNvPr id="1" name=""/>
        <p:cNvGrpSpPr/>
        <p:nvPr/>
      </p:nvGrpSpPr>
      <p:grpSpPr>
        <a:xfrm>
          <a:off x="0" y="0"/>
          <a:ext cx="0" cy="0"/>
          <a:chOff x="0" y="0"/>
          <a:chExt cx="0" cy="0"/>
        </a:xfrm>
      </p:grpSpPr>
      <p:sp>
        <p:nvSpPr>
          <p:cNvPr id="11" name="Picture Placeholder 8">
            <a:extLst>
              <a:ext uri="{FF2B5EF4-FFF2-40B4-BE49-F238E27FC236}">
                <a16:creationId xmlns:a16="http://schemas.microsoft.com/office/drawing/2014/main" id="{9A392D8A-2787-0F4C-BAE4-2EE10301D0D8}"/>
              </a:ext>
            </a:extLst>
          </p:cNvPr>
          <p:cNvSpPr>
            <a:spLocks noGrp="1"/>
          </p:cNvSpPr>
          <p:nvPr>
            <p:ph type="pic" sz="quarter" idx="22" hasCustomPrompt="1"/>
          </p:nvPr>
        </p:nvSpPr>
        <p:spPr>
          <a:xfrm>
            <a:off x="1301974" y="1976539"/>
            <a:ext cx="1716296" cy="369673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
        <p:nvSpPr>
          <p:cNvPr id="12" name="Picture Placeholder 8">
            <a:extLst>
              <a:ext uri="{FF2B5EF4-FFF2-40B4-BE49-F238E27FC236}">
                <a16:creationId xmlns:a16="http://schemas.microsoft.com/office/drawing/2014/main" id="{D489A359-9A8A-2F4A-AB72-AA095CC1AF9F}"/>
              </a:ext>
            </a:extLst>
          </p:cNvPr>
          <p:cNvSpPr>
            <a:spLocks noGrp="1"/>
          </p:cNvSpPr>
          <p:nvPr>
            <p:ph type="pic" sz="quarter" idx="23" hasCustomPrompt="1"/>
          </p:nvPr>
        </p:nvSpPr>
        <p:spPr>
          <a:xfrm>
            <a:off x="3627096" y="1976539"/>
            <a:ext cx="1716296" cy="369673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Here to Add Picture</a:t>
            </a:r>
            <a:endParaRPr lang="id-ID"/>
          </a:p>
        </p:txBody>
      </p:sp>
    </p:spTree>
    <p:extLst>
      <p:ext uri="{BB962C8B-B14F-4D97-AF65-F5344CB8AC3E}">
        <p14:creationId xmlns:p14="http://schemas.microsoft.com/office/powerpoint/2010/main" val="9157379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186FF-3B36-4DE4-9F68-B54152B4F1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0D7734-37DA-4EC0-833A-C7F4B8C3C8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8D7A6D-D8E0-4CE0-AC33-9523FAB3AC69}"/>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5" name="Footer Placeholder 4">
            <a:extLst>
              <a:ext uri="{FF2B5EF4-FFF2-40B4-BE49-F238E27FC236}">
                <a16:creationId xmlns:a16="http://schemas.microsoft.com/office/drawing/2014/main" id="{3A727662-0029-431C-9F59-CE99355CA2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977272-7E2F-4756-A416-6C939092568A}"/>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1097754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44821-9096-43A9-A834-6F05E67687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BA7F10-34D4-40D4-BD73-BD2ED67ADF0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3B4872-8D83-4B1E-A92C-B534A79EB2FA}"/>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5" name="Footer Placeholder 4">
            <a:extLst>
              <a:ext uri="{FF2B5EF4-FFF2-40B4-BE49-F238E27FC236}">
                <a16:creationId xmlns:a16="http://schemas.microsoft.com/office/drawing/2014/main" id="{F7497776-BCFF-4111-A971-305504DF3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A472F3-B8C0-4FA1-8162-E972AC903A61}"/>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2285992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7D3E-4A65-45C9-9964-5DB3C136E9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D2CCB3-6D95-46A4-AB30-9833D1AA10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BD573B9-8B68-4440-AC65-69E6F8E2EF28}"/>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5" name="Footer Placeholder 4">
            <a:extLst>
              <a:ext uri="{FF2B5EF4-FFF2-40B4-BE49-F238E27FC236}">
                <a16:creationId xmlns:a16="http://schemas.microsoft.com/office/drawing/2014/main" id="{D43B0362-5BF6-4A3F-B9D1-1D03C9E9E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F339D-3EC1-49CA-8330-8E61968751FC}"/>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25608103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90A8-3438-4843-BD08-6485CC6E1C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28241A-6ABE-41A9-BF33-82C374914F1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70E1B0-80AA-4FB5-8E3F-FED71160EB3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C24CAC-EBD3-46EC-8228-84B30285AAE6}"/>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6" name="Footer Placeholder 5">
            <a:extLst>
              <a:ext uri="{FF2B5EF4-FFF2-40B4-BE49-F238E27FC236}">
                <a16:creationId xmlns:a16="http://schemas.microsoft.com/office/drawing/2014/main" id="{402E82EE-B21C-499B-83D9-B8DB22C280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0F8287-FB71-44BB-A63E-B95CDA536E17}"/>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22124673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3BD71-4545-4906-8E9F-5AF32AC0D9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C14BAB-EC16-48DA-9A45-73D8E6DFB6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AB88B14-57D7-4F42-A83F-90F630D60A4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3A4CD4-0AE5-4967-9C05-10B70B451D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AE5906D-3AF2-4253-8352-42767409261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0BA58F-E49D-49BD-9258-93C6BEB3531E}"/>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8" name="Footer Placeholder 7">
            <a:extLst>
              <a:ext uri="{FF2B5EF4-FFF2-40B4-BE49-F238E27FC236}">
                <a16:creationId xmlns:a16="http://schemas.microsoft.com/office/drawing/2014/main" id="{9488B5D3-3D73-47D6-ACD6-CF9EAA043C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C83F46-88DF-4A02-B449-8175609CBFE8}"/>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2188710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Master Layout">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9EB5E956-8933-4751-B348-F81A0B6E840E}"/>
              </a:ext>
            </a:extLst>
          </p:cNvPr>
          <p:cNvSpPr>
            <a:spLocks noGrp="1"/>
          </p:cNvSpPr>
          <p:nvPr>
            <p:ph type="pic" sz="quarter" idx="10" hasCustomPrompt="1"/>
          </p:nvPr>
        </p:nvSpPr>
        <p:spPr>
          <a:xfrm>
            <a:off x="506123" y="482600"/>
            <a:ext cx="4988375" cy="3238500"/>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59D8E-0727-44B8-AAB7-74FF5D1385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526C1D-FE32-4E4D-92B3-DED974AFFA66}"/>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4" name="Footer Placeholder 3">
            <a:extLst>
              <a:ext uri="{FF2B5EF4-FFF2-40B4-BE49-F238E27FC236}">
                <a16:creationId xmlns:a16="http://schemas.microsoft.com/office/drawing/2014/main" id="{C0CB1560-C309-4CBF-8F6F-44EFB1A9F9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4FAA74-0BED-4D0B-BF08-2722E1B3565F}"/>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50608094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3982AD-E153-45E5-B9E3-68F2CBAD6D93}"/>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3" name="Footer Placeholder 2">
            <a:extLst>
              <a:ext uri="{FF2B5EF4-FFF2-40B4-BE49-F238E27FC236}">
                <a16:creationId xmlns:a16="http://schemas.microsoft.com/office/drawing/2014/main" id="{C25497FD-1F92-4163-8A5B-41E0BF77FF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C7C586-F926-44BA-B244-009EE443721F}"/>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22012966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C48C1-8281-4C91-B8F1-7743F8D8EF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41DEE6-8EF7-47C6-B5EA-1FBAB20434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890136-0FAE-4CC3-8870-ACA47DD2CB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55C7AA0-ACA6-4655-9880-AE658F24DAE0}"/>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6" name="Footer Placeholder 5">
            <a:extLst>
              <a:ext uri="{FF2B5EF4-FFF2-40B4-BE49-F238E27FC236}">
                <a16:creationId xmlns:a16="http://schemas.microsoft.com/office/drawing/2014/main" id="{60EEB389-D3B7-4584-A50A-8CF6A65D9B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003FF8-1EC7-467E-8DC7-45004A1637BA}"/>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40609690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9F0C2-63FF-47AF-8066-2972EF0BC9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4A8915-63A0-4393-B6A6-4E2EFECB17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27374D-D18B-4580-A9B2-8ED21E4AC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B83B16-C221-4D31-A016-1040116D6987}"/>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6" name="Footer Placeholder 5">
            <a:extLst>
              <a:ext uri="{FF2B5EF4-FFF2-40B4-BE49-F238E27FC236}">
                <a16:creationId xmlns:a16="http://schemas.microsoft.com/office/drawing/2014/main" id="{1992EB4B-19E4-4672-8490-E366031405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834B37-4BAF-454E-A15E-4A08FB663840}"/>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164183674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3A2E3-C189-4059-BCE5-272C2B9D18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3BE6C9-1552-4E78-8C61-31341F88AE6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D4F22E-335A-4E5E-BAEC-72D72D89B7B5}"/>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5" name="Footer Placeholder 4">
            <a:extLst>
              <a:ext uri="{FF2B5EF4-FFF2-40B4-BE49-F238E27FC236}">
                <a16:creationId xmlns:a16="http://schemas.microsoft.com/office/drawing/2014/main" id="{C878395B-5785-412A-A623-A5203A8AF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7A4775-251A-4D74-A10B-A543B33E5905}"/>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22071369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87405F-B156-4675-8075-1974177634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82CB51-DC6D-4BDF-AC6D-4ED18DCF181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C2894A-ED1A-4A6F-99F1-79CA5AD4FE9E}"/>
              </a:ext>
            </a:extLst>
          </p:cNvPr>
          <p:cNvSpPr>
            <a:spLocks noGrp="1"/>
          </p:cNvSpPr>
          <p:nvPr>
            <p:ph type="dt" sz="half" idx="10"/>
          </p:nvPr>
        </p:nvSpPr>
        <p:spPr/>
        <p:txBody>
          <a:bodyPr/>
          <a:lstStyle/>
          <a:p>
            <a:fld id="{B1B84AB2-EEFE-4ED6-9841-14B5B2F9E33F}" type="datetimeFigureOut">
              <a:rPr lang="en-US" smtClean="0"/>
              <a:t>6/21/2021</a:t>
            </a:fld>
            <a:endParaRPr lang="en-US"/>
          </a:p>
        </p:txBody>
      </p:sp>
      <p:sp>
        <p:nvSpPr>
          <p:cNvPr id="5" name="Footer Placeholder 4">
            <a:extLst>
              <a:ext uri="{FF2B5EF4-FFF2-40B4-BE49-F238E27FC236}">
                <a16:creationId xmlns:a16="http://schemas.microsoft.com/office/drawing/2014/main" id="{07A9563A-B284-4A6D-AE22-188FE36D5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7C6EE5-A58B-4BAD-BB89-5E825F745109}"/>
              </a:ext>
            </a:extLst>
          </p:cNvPr>
          <p:cNvSpPr>
            <a:spLocks noGrp="1"/>
          </p:cNvSpPr>
          <p:nvPr>
            <p:ph type="sldNum" sz="quarter" idx="12"/>
          </p:nvPr>
        </p:nvSpPr>
        <p:spPr/>
        <p:txBody>
          <a:bodyPr/>
          <a:lstStyle/>
          <a:p>
            <a:fld id="{50372100-B559-4AF7-A358-04B6CA00F898}" type="slidenum">
              <a:rPr lang="en-US" smtClean="0"/>
              <a:t>‹#›</a:t>
            </a:fld>
            <a:endParaRPr lang="en-US"/>
          </a:p>
        </p:txBody>
      </p:sp>
    </p:spTree>
    <p:extLst>
      <p:ext uri="{BB962C8B-B14F-4D97-AF65-F5344CB8AC3E}">
        <p14:creationId xmlns:p14="http://schemas.microsoft.com/office/powerpoint/2010/main" val="350285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Master Layout">
    <p:spTree>
      <p:nvGrpSpPr>
        <p:cNvPr id="1" name=""/>
        <p:cNvGrpSpPr/>
        <p:nvPr/>
      </p:nvGrpSpPr>
      <p:grpSpPr>
        <a:xfrm>
          <a:off x="0" y="0"/>
          <a:ext cx="0" cy="0"/>
          <a:chOff x="0" y="0"/>
          <a:chExt cx="0" cy="0"/>
        </a:xfrm>
      </p:grpSpPr>
      <p:sp>
        <p:nvSpPr>
          <p:cNvPr id="7" name="Picture Placeholder 8">
            <a:extLst>
              <a:ext uri="{FF2B5EF4-FFF2-40B4-BE49-F238E27FC236}">
                <a16:creationId xmlns:a16="http://schemas.microsoft.com/office/drawing/2014/main" id="{9EB5E956-8933-4751-B348-F81A0B6E840E}"/>
              </a:ext>
            </a:extLst>
          </p:cNvPr>
          <p:cNvSpPr>
            <a:spLocks noGrp="1"/>
          </p:cNvSpPr>
          <p:nvPr>
            <p:ph type="pic" sz="quarter" idx="10" hasCustomPrompt="1"/>
          </p:nvPr>
        </p:nvSpPr>
        <p:spPr>
          <a:xfrm>
            <a:off x="7480300" y="596900"/>
            <a:ext cx="4203700" cy="5156200"/>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Master Layout">
    <p:spTree>
      <p:nvGrpSpPr>
        <p:cNvPr id="1" name=""/>
        <p:cNvGrpSpPr/>
        <p:nvPr/>
      </p:nvGrpSpPr>
      <p:grpSpPr>
        <a:xfrm>
          <a:off x="0" y="0"/>
          <a:ext cx="0" cy="0"/>
          <a:chOff x="0" y="0"/>
          <a:chExt cx="0" cy="0"/>
        </a:xfrm>
      </p:grpSpPr>
      <p:sp>
        <p:nvSpPr>
          <p:cNvPr id="7" name="Picture Placeholder 8">
            <a:extLst>
              <a:ext uri="{FF2B5EF4-FFF2-40B4-BE49-F238E27FC236}">
                <a16:creationId xmlns:a16="http://schemas.microsoft.com/office/drawing/2014/main" id="{9EB5E956-8933-4751-B348-F81A0B6E840E}"/>
              </a:ext>
            </a:extLst>
          </p:cNvPr>
          <p:cNvSpPr>
            <a:spLocks noGrp="1"/>
          </p:cNvSpPr>
          <p:nvPr>
            <p:ph type="pic" sz="quarter" idx="10" hasCustomPrompt="1"/>
          </p:nvPr>
        </p:nvSpPr>
        <p:spPr>
          <a:xfrm>
            <a:off x="7643068" y="488773"/>
            <a:ext cx="4048085" cy="2683119"/>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8" name="Picture Placeholder 8">
            <a:extLst>
              <a:ext uri="{FF2B5EF4-FFF2-40B4-BE49-F238E27FC236}">
                <a16:creationId xmlns:a16="http://schemas.microsoft.com/office/drawing/2014/main" id="{9EB5E956-8933-4751-B348-F81A0B6E840E}"/>
              </a:ext>
            </a:extLst>
          </p:cNvPr>
          <p:cNvSpPr>
            <a:spLocks noGrp="1"/>
          </p:cNvSpPr>
          <p:nvPr>
            <p:ph type="pic" sz="quarter" idx="11" hasCustomPrompt="1"/>
          </p:nvPr>
        </p:nvSpPr>
        <p:spPr>
          <a:xfrm>
            <a:off x="7643069" y="3654336"/>
            <a:ext cx="4048085" cy="2683119"/>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Master Layout">
    <p:bg>
      <p:bgRef idx="1001">
        <a:schemeClr val="bg1"/>
      </p:bgRef>
    </p:bg>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89972273-D5AE-46AC-B285-4D65928911D4}"/>
              </a:ext>
            </a:extLst>
          </p:cNvPr>
          <p:cNvSpPr>
            <a:spLocks noGrp="1"/>
          </p:cNvSpPr>
          <p:nvPr>
            <p:ph type="pic" sz="quarter" idx="11" hasCustomPrompt="1"/>
          </p:nvPr>
        </p:nvSpPr>
        <p:spPr>
          <a:xfrm>
            <a:off x="1899872" y="825501"/>
            <a:ext cx="8653829" cy="3670299"/>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Master Layout">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5867C961-8096-4663-BD49-60816DBBC7EB}"/>
              </a:ext>
            </a:extLst>
          </p:cNvPr>
          <p:cNvSpPr>
            <a:spLocks noGrp="1"/>
          </p:cNvSpPr>
          <p:nvPr>
            <p:ph type="pic" sz="quarter" idx="12" hasCustomPrompt="1"/>
          </p:nvPr>
        </p:nvSpPr>
        <p:spPr>
          <a:xfrm>
            <a:off x="1422398" y="457200"/>
            <a:ext cx="3267503" cy="5914489"/>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8" name="Picture Placeholder 8">
            <a:extLst>
              <a:ext uri="{FF2B5EF4-FFF2-40B4-BE49-F238E27FC236}">
                <a16:creationId xmlns:a16="http://schemas.microsoft.com/office/drawing/2014/main" id="{4F6D574E-19BC-46CD-A5D7-B5C0CACF2314}"/>
              </a:ext>
            </a:extLst>
          </p:cNvPr>
          <p:cNvSpPr>
            <a:spLocks noGrp="1"/>
          </p:cNvSpPr>
          <p:nvPr>
            <p:ph type="pic" sz="quarter" idx="13" hasCustomPrompt="1"/>
          </p:nvPr>
        </p:nvSpPr>
        <p:spPr>
          <a:xfrm>
            <a:off x="4884745" y="3548638"/>
            <a:ext cx="3399254" cy="282305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4" name="Picture Placeholder 8">
            <a:extLst>
              <a:ext uri="{FF2B5EF4-FFF2-40B4-BE49-F238E27FC236}">
                <a16:creationId xmlns:a16="http://schemas.microsoft.com/office/drawing/2014/main" id="{AC3ECA9A-B2EB-9448-A3C8-4388C918E11C}"/>
              </a:ext>
            </a:extLst>
          </p:cNvPr>
          <p:cNvSpPr>
            <a:spLocks noGrp="1"/>
          </p:cNvSpPr>
          <p:nvPr>
            <p:ph type="pic" sz="quarter" idx="14" hasCustomPrompt="1"/>
          </p:nvPr>
        </p:nvSpPr>
        <p:spPr>
          <a:xfrm>
            <a:off x="4884745" y="457199"/>
            <a:ext cx="3399254" cy="2823051"/>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5" name="Picture Placeholder 8">
            <a:extLst>
              <a:ext uri="{FF2B5EF4-FFF2-40B4-BE49-F238E27FC236}">
                <a16:creationId xmlns:a16="http://schemas.microsoft.com/office/drawing/2014/main" id="{FBCBA6DD-B192-B245-BE97-E9BBD174E340}"/>
              </a:ext>
            </a:extLst>
          </p:cNvPr>
          <p:cNvSpPr>
            <a:spLocks noGrp="1"/>
          </p:cNvSpPr>
          <p:nvPr>
            <p:ph type="pic" sz="quarter" idx="15" hasCustomPrompt="1"/>
          </p:nvPr>
        </p:nvSpPr>
        <p:spPr>
          <a:xfrm>
            <a:off x="8483599" y="457200"/>
            <a:ext cx="3267503" cy="5914489"/>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Master Layout">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87B2CD84-AFC4-F846-92CF-C8713DE6EB63}"/>
              </a:ext>
            </a:extLst>
          </p:cNvPr>
          <p:cNvSpPr>
            <a:spLocks noGrp="1"/>
          </p:cNvSpPr>
          <p:nvPr>
            <p:ph type="pic" sz="quarter" idx="12" hasCustomPrompt="1"/>
          </p:nvPr>
        </p:nvSpPr>
        <p:spPr>
          <a:xfrm flipH="1">
            <a:off x="4816901" y="2209801"/>
            <a:ext cx="2020668" cy="3657600"/>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5" name="Picture Placeholder 8">
            <a:extLst>
              <a:ext uri="{FF2B5EF4-FFF2-40B4-BE49-F238E27FC236}">
                <a16:creationId xmlns:a16="http://schemas.microsoft.com/office/drawing/2014/main" id="{FE38CB7C-40F1-6D42-8107-D90A8B35FF64}"/>
              </a:ext>
            </a:extLst>
          </p:cNvPr>
          <p:cNvSpPr>
            <a:spLocks noGrp="1"/>
          </p:cNvSpPr>
          <p:nvPr>
            <p:ph type="pic" sz="quarter" idx="13" hasCustomPrompt="1"/>
          </p:nvPr>
        </p:nvSpPr>
        <p:spPr>
          <a:xfrm flipH="1">
            <a:off x="2556298" y="2209799"/>
            <a:ext cx="2102145" cy="1745813"/>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6" name="Picture Placeholder 8">
            <a:extLst>
              <a:ext uri="{FF2B5EF4-FFF2-40B4-BE49-F238E27FC236}">
                <a16:creationId xmlns:a16="http://schemas.microsoft.com/office/drawing/2014/main" id="{B487AF7D-1DDD-2345-BB27-16123DB4E67C}"/>
              </a:ext>
            </a:extLst>
          </p:cNvPr>
          <p:cNvSpPr>
            <a:spLocks noGrp="1"/>
          </p:cNvSpPr>
          <p:nvPr>
            <p:ph type="pic" sz="quarter" idx="14" hasCustomPrompt="1"/>
          </p:nvPr>
        </p:nvSpPr>
        <p:spPr>
          <a:xfrm flipH="1">
            <a:off x="2556298" y="4165600"/>
            <a:ext cx="2102145" cy="1745813"/>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7" name="Picture Placeholder 8">
            <a:extLst>
              <a:ext uri="{FF2B5EF4-FFF2-40B4-BE49-F238E27FC236}">
                <a16:creationId xmlns:a16="http://schemas.microsoft.com/office/drawing/2014/main" id="{F9177259-1E1A-854B-B0C2-EB2AA67CBF18}"/>
              </a:ext>
            </a:extLst>
          </p:cNvPr>
          <p:cNvSpPr>
            <a:spLocks noGrp="1"/>
          </p:cNvSpPr>
          <p:nvPr>
            <p:ph type="pic" sz="quarter" idx="15" hasCustomPrompt="1"/>
          </p:nvPr>
        </p:nvSpPr>
        <p:spPr>
          <a:xfrm flipH="1">
            <a:off x="6996027" y="2209799"/>
            <a:ext cx="2020668" cy="3657600"/>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8" name="Picture Placeholder 8">
            <a:extLst>
              <a:ext uri="{FF2B5EF4-FFF2-40B4-BE49-F238E27FC236}">
                <a16:creationId xmlns:a16="http://schemas.microsoft.com/office/drawing/2014/main" id="{ED5CC779-07D7-6049-92D3-D9BF6D8223B8}"/>
              </a:ext>
            </a:extLst>
          </p:cNvPr>
          <p:cNvSpPr>
            <a:spLocks noGrp="1"/>
          </p:cNvSpPr>
          <p:nvPr>
            <p:ph type="pic" sz="quarter" idx="16" hasCustomPrompt="1"/>
          </p:nvPr>
        </p:nvSpPr>
        <p:spPr>
          <a:xfrm flipH="1">
            <a:off x="9175153" y="2209797"/>
            <a:ext cx="2102145" cy="1745813"/>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
        <p:nvSpPr>
          <p:cNvPr id="9" name="Picture Placeholder 8">
            <a:extLst>
              <a:ext uri="{FF2B5EF4-FFF2-40B4-BE49-F238E27FC236}">
                <a16:creationId xmlns:a16="http://schemas.microsoft.com/office/drawing/2014/main" id="{7B0096DC-B078-E948-81D4-8B64D94B614E}"/>
              </a:ext>
            </a:extLst>
          </p:cNvPr>
          <p:cNvSpPr>
            <a:spLocks noGrp="1"/>
          </p:cNvSpPr>
          <p:nvPr>
            <p:ph type="pic" sz="quarter" idx="17" hasCustomPrompt="1"/>
          </p:nvPr>
        </p:nvSpPr>
        <p:spPr>
          <a:xfrm flipH="1">
            <a:off x="9175153" y="4165598"/>
            <a:ext cx="2102145" cy="1745813"/>
          </a:xfrm>
          <a:prstGeom prst="rect">
            <a:avLst/>
          </a:prstGeom>
          <a:pattFill prst="pct5">
            <a:fgClr>
              <a:schemeClr val="accent1"/>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Here to Add Picture</a:t>
            </a:r>
            <a:endParaRPr lang="id-ID"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2.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7766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716" r:id="rId14"/>
    <p:sldLayoutId id="2147483664" r:id="rId15"/>
    <p:sldLayoutId id="2147483665" r:id="rId16"/>
    <p:sldLayoutId id="2147483666" r:id="rId17"/>
    <p:sldLayoutId id="2147483667" r:id="rId18"/>
    <p:sldLayoutId id="2147483668" r:id="rId19"/>
    <p:sldLayoutId id="2147483671" r:id="rId20"/>
    <p:sldLayoutId id="2147483669" r:id="rId21"/>
    <p:sldLayoutId id="2147483670" r:id="rId22"/>
    <p:sldLayoutId id="2147483672" r:id="rId23"/>
    <p:sldLayoutId id="2147483674" r:id="rId24"/>
    <p:sldLayoutId id="2147483673" r:id="rId25"/>
    <p:sldLayoutId id="2147483675" r:id="rId26"/>
    <p:sldLayoutId id="2147483676" r:id="rId27"/>
    <p:sldLayoutId id="2147483677" r:id="rId28"/>
    <p:sldLayoutId id="2147483678" r:id="rId29"/>
    <p:sldLayoutId id="2147483679" r:id="rId30"/>
    <p:sldLayoutId id="2147483680" r:id="rId31"/>
    <p:sldLayoutId id="2147483717" r:id="rId32"/>
    <p:sldLayoutId id="2147483718" r:id="rId33"/>
    <p:sldLayoutId id="2147483721" r:id="rId34"/>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2E5FDB-C311-4905-A084-61AED8AAE7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94CD27-8244-497C-B2D6-92747697B2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6B06E-CE3C-44FB-811A-128ED762F7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84AB2-EEFE-4ED6-9841-14B5B2F9E33F}" type="datetimeFigureOut">
              <a:rPr lang="en-US" smtClean="0"/>
              <a:t>6/21/2021</a:t>
            </a:fld>
            <a:endParaRPr lang="en-US"/>
          </a:p>
        </p:txBody>
      </p:sp>
      <p:sp>
        <p:nvSpPr>
          <p:cNvPr id="5" name="Footer Placeholder 4">
            <a:extLst>
              <a:ext uri="{FF2B5EF4-FFF2-40B4-BE49-F238E27FC236}">
                <a16:creationId xmlns:a16="http://schemas.microsoft.com/office/drawing/2014/main" id="{5D3B2CCE-F2E4-4874-8466-A3F56F1FD9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15A0D9-7D3E-473B-AF2D-A115103B0F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372100-B559-4AF7-A358-04B6CA00F898}" type="slidenum">
              <a:rPr lang="en-US" smtClean="0"/>
              <a:t>‹#›</a:t>
            </a:fld>
            <a:endParaRPr lang="en-US"/>
          </a:p>
        </p:txBody>
      </p:sp>
    </p:spTree>
    <p:extLst>
      <p:ext uri="{BB962C8B-B14F-4D97-AF65-F5344CB8AC3E}">
        <p14:creationId xmlns:p14="http://schemas.microsoft.com/office/powerpoint/2010/main" val="3389294224"/>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1.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3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1.xml"/></Relationships>
</file>

<file path=ppt/slides/_rels/slide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3210560" y="5731126"/>
            <a:ext cx="5770880" cy="4318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algn="ctr" defTabSz="914400" rtl="0" eaLnBrk="1" fontAlgn="auto" latinLnBrk="0" hangingPunct="1">
              <a:lnSpc>
                <a:spcPct val="100000"/>
              </a:lnSpc>
              <a:spcBef>
                <a:spcPts val="0"/>
              </a:spcBef>
              <a:spcAft>
                <a:spcPts val="575"/>
              </a:spcAft>
              <a:buClrTx/>
              <a:buSzTx/>
              <a:buFontTx/>
              <a:buNone/>
              <a:tabLst/>
              <a:defRPr/>
            </a:pPr>
            <a:r>
              <a:rPr kumimoji="0" lang="ro-RO" sz="1200" b="1" i="1" u="none" strike="noStrike" kern="1200" cap="none" spc="0" normalizeH="0" baseline="0" noProof="0" dirty="0">
                <a:ln>
                  <a:noFill/>
                </a:ln>
                <a:solidFill>
                  <a:srgbClr val="003399"/>
                </a:solidFill>
                <a:effectLst/>
                <a:uLnTx/>
                <a:uFillTx/>
                <a:latin typeface="Times New Roman" panose="02020603050405020304" pitchFamily="18" charset="0"/>
                <a:ea typeface="Times New Roman" panose="02020603050405020304" pitchFamily="18" charset="0"/>
                <a:cs typeface="+mn-cs"/>
              </a:rPr>
              <a:t>Proiect </a:t>
            </a:r>
            <a:r>
              <a:rPr kumimoji="0" lang="ro-RO" sz="1200" b="1" i="1" u="none" strike="noStrike" kern="1200" cap="none" spc="0" normalizeH="0" baseline="0" noProof="0" dirty="0" err="1">
                <a:ln>
                  <a:noFill/>
                </a:ln>
                <a:solidFill>
                  <a:srgbClr val="003399"/>
                </a:solidFill>
                <a:effectLst/>
                <a:uLnTx/>
                <a:uFillTx/>
                <a:latin typeface="Times New Roman" panose="02020603050405020304" pitchFamily="18" charset="0"/>
                <a:ea typeface="Times New Roman" panose="02020603050405020304" pitchFamily="18" charset="0"/>
                <a:cs typeface="+mn-cs"/>
              </a:rPr>
              <a:t>cofinanţat</a:t>
            </a:r>
            <a:r>
              <a:rPr kumimoji="0" lang="ro-RO" sz="1200" b="1" i="1" u="none" strike="noStrike" kern="1200" cap="none" spc="0" normalizeH="0" baseline="0" noProof="0" dirty="0">
                <a:ln>
                  <a:noFill/>
                </a:ln>
                <a:solidFill>
                  <a:srgbClr val="003399"/>
                </a:solidFill>
                <a:effectLst/>
                <a:uLnTx/>
                <a:uFillTx/>
                <a:latin typeface="Times New Roman" panose="02020603050405020304" pitchFamily="18" charset="0"/>
                <a:ea typeface="Times New Roman" panose="02020603050405020304" pitchFamily="18" charset="0"/>
                <a:cs typeface="+mn-cs"/>
              </a:rPr>
              <a:t> din Fondul Social European prin</a:t>
            </a:r>
            <a:endParaRPr kumimoji="0" lang="ro-RO"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ctr" defTabSz="914400" rtl="0" eaLnBrk="1" fontAlgn="auto" latinLnBrk="0" hangingPunct="1">
              <a:lnSpc>
                <a:spcPct val="100000"/>
              </a:lnSpc>
              <a:spcBef>
                <a:spcPts val="0"/>
              </a:spcBef>
              <a:spcAft>
                <a:spcPts val="575"/>
              </a:spcAft>
              <a:buClrTx/>
              <a:buSzTx/>
              <a:buFontTx/>
              <a:buNone/>
              <a:tabLst/>
              <a:defRPr/>
            </a:pPr>
            <a:r>
              <a:rPr kumimoji="0" lang="ro-RO" sz="1200" b="1" i="1" u="none" strike="noStrike" kern="1200" cap="none" spc="0" normalizeH="0" baseline="0" noProof="0" dirty="0">
                <a:ln>
                  <a:noFill/>
                </a:ln>
                <a:solidFill>
                  <a:srgbClr val="003399"/>
                </a:solidFill>
                <a:effectLst/>
                <a:uLnTx/>
                <a:uFillTx/>
                <a:latin typeface="Times New Roman" panose="02020603050405020304" pitchFamily="18" charset="0"/>
                <a:ea typeface="Times New Roman" panose="02020603050405020304" pitchFamily="18" charset="0"/>
                <a:cs typeface="+mn-cs"/>
              </a:rPr>
              <a:t>Programul </a:t>
            </a:r>
            <a:r>
              <a:rPr kumimoji="0" lang="ro-RO" sz="1200" b="1" i="1" u="none" strike="noStrike" kern="1200" cap="none" spc="0" normalizeH="0" baseline="0" noProof="0" dirty="0" err="1">
                <a:ln>
                  <a:noFill/>
                </a:ln>
                <a:solidFill>
                  <a:srgbClr val="003399"/>
                </a:solidFill>
                <a:effectLst/>
                <a:uLnTx/>
                <a:uFillTx/>
                <a:latin typeface="Times New Roman" panose="02020603050405020304" pitchFamily="18" charset="0"/>
                <a:ea typeface="Times New Roman" panose="02020603050405020304" pitchFamily="18" charset="0"/>
                <a:cs typeface="+mn-cs"/>
              </a:rPr>
              <a:t>Operaţional</a:t>
            </a:r>
            <a:r>
              <a:rPr kumimoji="0" lang="ro-RO" sz="1200" b="1" i="1" u="none" strike="noStrike" kern="1200" cap="none" spc="0" normalizeH="0" baseline="0" noProof="0" dirty="0">
                <a:ln>
                  <a:noFill/>
                </a:ln>
                <a:solidFill>
                  <a:srgbClr val="003399"/>
                </a:solidFill>
                <a:effectLst/>
                <a:uLnTx/>
                <a:uFillTx/>
                <a:latin typeface="Times New Roman" panose="02020603050405020304" pitchFamily="18" charset="0"/>
                <a:ea typeface="Times New Roman" panose="02020603050405020304" pitchFamily="18" charset="0"/>
                <a:cs typeface="+mn-cs"/>
              </a:rPr>
              <a:t> Capacitate Administrativă 2014-2020!</a:t>
            </a:r>
            <a:endParaRPr kumimoji="0" lang="ro-RO"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6" name="TextBox 5">
            <a:extLst>
              <a:ext uri="{FF2B5EF4-FFF2-40B4-BE49-F238E27FC236}">
                <a16:creationId xmlns:a16="http://schemas.microsoft.com/office/drawing/2014/main" id="{F9716864-484E-154F-B1BA-A845F0F41BDA}"/>
              </a:ext>
            </a:extLst>
          </p:cNvPr>
          <p:cNvSpPr txBox="1"/>
          <p:nvPr/>
        </p:nvSpPr>
        <p:spPr>
          <a:xfrm>
            <a:off x="456383" y="1206811"/>
            <a:ext cx="11219398" cy="4524315"/>
          </a:xfrm>
          <a:prstGeom prst="rect">
            <a:avLst/>
          </a:prstGeom>
          <a:solidFill>
            <a:schemeClr val="accent1">
              <a:lumMod val="7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2400" b="1" i="0" u="none" strike="noStrike" kern="1200" cap="none" spc="0" normalizeH="0" baseline="0" noProof="0" dirty="0">
                <a:ln>
                  <a:noFill/>
                </a:ln>
                <a:solidFill>
                  <a:prstClr val="white"/>
                </a:solidFill>
                <a:effectLst/>
                <a:uLnTx/>
                <a:uFillTx/>
                <a:latin typeface="Calibri" panose="020F0502020204030204"/>
                <a:ea typeface="+mn-ea"/>
                <a:cs typeface="+mn-cs"/>
              </a:rPr>
              <a:t>”</a:t>
            </a:r>
            <a:r>
              <a:rPr kumimoji="0" lang="ro-RO" sz="2800" b="1" i="0" u="none" strike="noStrike" kern="1200" cap="none" spc="0" normalizeH="0" baseline="0" noProof="0" dirty="0">
                <a:ln>
                  <a:noFill/>
                </a:ln>
                <a:solidFill>
                  <a:prstClr val="white"/>
                </a:solidFill>
                <a:effectLst/>
                <a:uLnTx/>
                <a:uFillTx/>
                <a:latin typeface="Calibri" panose="020F0502020204030204"/>
                <a:ea typeface="+mn-ea"/>
                <a:cs typeface="+mn-cs"/>
              </a:rPr>
              <a:t>Implementarea si dezvoltarea  de sisteme si standarde comune pentru optimizarea proceselor decizionale in domeniul apelor și pădurilor, aplicarea sistemului de politici bazate pe dovezi in Ministerul Apelor si Pădurilor pentru sistematizarea si simplificarea legislației din domeniul apelor si realizarea unor proceduri simplificate pentru reducerea poverii administrative pentru mediul de afaceri in domeniul silviculturii</a:t>
            </a: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Activitatea</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A 18.2 -</a:t>
            </a:r>
            <a:r>
              <a:rPr kumimoji="0" lang="ro-RO" sz="2400" b="1" i="1"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Proceduri</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simplificate</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și</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regulamente</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destinate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agenților</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economici pentru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reducerea</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birocrației</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în</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domeniul</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2400" b="1" i="1" u="none" strike="noStrike" kern="1200" cap="none" spc="0" normalizeH="0" baseline="0" noProof="0" dirty="0" err="1">
                <a:ln>
                  <a:noFill/>
                </a:ln>
                <a:solidFill>
                  <a:prstClr val="white"/>
                </a:solidFill>
                <a:effectLst/>
                <a:uLnTx/>
                <a:uFillTx/>
                <a:latin typeface="Calibri" panose="020F0502020204030204"/>
                <a:ea typeface="+mn-ea"/>
                <a:cs typeface="+mn-cs"/>
              </a:rPr>
              <a:t>silviculturii</a:t>
            </a:r>
            <a:r>
              <a:rPr kumimoji="0" lang="en-US" sz="2400" b="1" i="1"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o-RO" sz="2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993910A8-95CE-EA47-BF3C-716691420544}"/>
              </a:ext>
            </a:extLst>
          </p:cNvPr>
          <p:cNvSpPr txBox="1"/>
          <p:nvPr/>
        </p:nvSpPr>
        <p:spPr>
          <a:xfrm>
            <a:off x="2937570" y="5317243"/>
            <a:ext cx="674357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600" normalizeH="0" baseline="0" noProof="0" dirty="0">
                <a:ln>
                  <a:noFill/>
                </a:ln>
                <a:solidFill>
                  <a:srgbClr val="4472C4">
                    <a:lumMod val="75000"/>
                  </a:srgbClr>
                </a:solidFill>
                <a:effectLst/>
                <a:uLnTx/>
                <a:uFillTx/>
                <a:latin typeface="Trebuchet MS" panose="020B0603020202020204" pitchFamily="34" charset="0"/>
                <a:ea typeface="+mn-ea"/>
                <a:cs typeface="+mn-cs"/>
              </a:rPr>
              <a:t>SIPOCA 395 / </a:t>
            </a:r>
            <a:r>
              <a:rPr kumimoji="0" lang="en-US" sz="2800" b="0" i="0" u="none" strike="noStrike" kern="1200" cap="none" spc="600" normalizeH="0" baseline="0" noProof="0" dirty="0" err="1">
                <a:ln>
                  <a:noFill/>
                </a:ln>
                <a:solidFill>
                  <a:srgbClr val="4472C4">
                    <a:lumMod val="75000"/>
                  </a:srgbClr>
                </a:solidFill>
                <a:effectLst/>
                <a:uLnTx/>
                <a:uFillTx/>
                <a:latin typeface="Trebuchet MS" panose="020B0603020202020204" pitchFamily="34" charset="0"/>
                <a:ea typeface="+mn-ea"/>
                <a:cs typeface="+mn-cs"/>
              </a:rPr>
              <a:t>MySMIS</a:t>
            </a:r>
            <a:r>
              <a:rPr kumimoji="0" lang="en-US" sz="2800" b="0" i="0" u="none" strike="noStrike" kern="1200" cap="none" spc="600" normalizeH="0" baseline="0" noProof="0" dirty="0">
                <a:ln>
                  <a:noFill/>
                </a:ln>
                <a:solidFill>
                  <a:srgbClr val="4472C4">
                    <a:lumMod val="75000"/>
                  </a:srgbClr>
                </a:solidFill>
                <a:effectLst/>
                <a:uLnTx/>
                <a:uFillTx/>
                <a:latin typeface="Trebuchet MS" panose="020B0603020202020204" pitchFamily="34" charset="0"/>
                <a:ea typeface="+mn-ea"/>
                <a:cs typeface="+mn-cs"/>
              </a:rPr>
              <a:t> 116294</a:t>
            </a:r>
          </a:p>
        </p:txBody>
      </p:sp>
      <p:pic>
        <p:nvPicPr>
          <p:cNvPr id="16" name="Picture 15"/>
          <p:cNvPicPr>
            <a:picLocks noChangeAspect="1"/>
          </p:cNvPicPr>
          <p:nvPr/>
        </p:nvPicPr>
        <p:blipFill rotWithShape="1">
          <a:blip r:embed="rId3" cstate="print">
            <a:extLst>
              <a:ext uri="{28A0092B-C50C-407E-A947-70E740481C1C}">
                <a14:useLocalDpi xmlns:a14="http://schemas.microsoft.com/office/drawing/2010/main" val="0"/>
              </a:ext>
            </a:extLst>
          </a:blip>
          <a:srcRect b="82372"/>
          <a:stretch/>
        </p:blipFill>
        <p:spPr>
          <a:xfrm>
            <a:off x="1294646" y="61773"/>
            <a:ext cx="9748158" cy="1039038"/>
          </a:xfrm>
          <a:prstGeom prst="rect">
            <a:avLst/>
          </a:prstGeom>
        </p:spPr>
      </p:pic>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t="87811"/>
          <a:stretch/>
        </p:blipFill>
        <p:spPr>
          <a:xfrm>
            <a:off x="1089360" y="6008038"/>
            <a:ext cx="9953444" cy="815348"/>
          </a:xfrm>
          <a:prstGeom prst="rect">
            <a:avLst/>
          </a:prstGeom>
        </p:spPr>
      </p:pic>
    </p:spTree>
    <p:extLst>
      <p:ext uri="{BB962C8B-B14F-4D97-AF65-F5344CB8AC3E}">
        <p14:creationId xmlns:p14="http://schemas.microsoft.com/office/powerpoint/2010/main" val="19756089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3616302191"/>
              </p:ext>
            </p:extLst>
          </p:nvPr>
        </p:nvGraphicFramePr>
        <p:xfrm>
          <a:off x="0" y="685801"/>
          <a:ext cx="11928475" cy="6180873"/>
        </p:xfrm>
        <a:graphic>
          <a:graphicData uri="http://schemas.openxmlformats.org/drawingml/2006/table">
            <a:tbl>
              <a:tblPr firstRow="1" firstCol="1" bandRow="1">
                <a:tableStyleId>{5C22544A-7EE6-4342-B048-85BDC9FD1C3A}</a:tableStyleId>
              </a:tblPr>
              <a:tblGrid>
                <a:gridCol w="484187">
                  <a:extLst>
                    <a:ext uri="{9D8B030D-6E8A-4147-A177-3AD203B41FA5}">
                      <a16:colId xmlns:a16="http://schemas.microsoft.com/office/drawing/2014/main" val="20000"/>
                    </a:ext>
                  </a:extLst>
                </a:gridCol>
                <a:gridCol w="2266181">
                  <a:extLst>
                    <a:ext uri="{9D8B030D-6E8A-4147-A177-3AD203B41FA5}">
                      <a16:colId xmlns:a16="http://schemas.microsoft.com/office/drawing/2014/main" val="20001"/>
                    </a:ext>
                  </a:extLst>
                </a:gridCol>
                <a:gridCol w="1092377">
                  <a:extLst>
                    <a:ext uri="{9D8B030D-6E8A-4147-A177-3AD203B41FA5}">
                      <a16:colId xmlns:a16="http://schemas.microsoft.com/office/drawing/2014/main" val="20002"/>
                    </a:ext>
                  </a:extLst>
                </a:gridCol>
                <a:gridCol w="5854330">
                  <a:extLst>
                    <a:ext uri="{9D8B030D-6E8A-4147-A177-3AD203B41FA5}">
                      <a16:colId xmlns:a16="http://schemas.microsoft.com/office/drawing/2014/main" val="20003"/>
                    </a:ext>
                  </a:extLst>
                </a:gridCol>
                <a:gridCol w="2231400">
                  <a:extLst>
                    <a:ext uri="{9D8B030D-6E8A-4147-A177-3AD203B41FA5}">
                      <a16:colId xmlns:a16="http://schemas.microsoft.com/office/drawing/2014/main" val="20004"/>
                    </a:ext>
                  </a:extLst>
                </a:gridCol>
              </a:tblGrid>
              <a:tr h="516852">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modificate/nou introduse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4395279">
                <a:tc>
                  <a:txBody>
                    <a:bodyPr/>
                    <a:lstStyle/>
                    <a:p>
                      <a:pPr algn="ctr">
                        <a:lnSpc>
                          <a:spcPct val="107000"/>
                        </a:lnSpc>
                        <a:spcAft>
                          <a:spcPts val="800"/>
                        </a:spcAft>
                      </a:pPr>
                      <a:r>
                        <a:rPr lang="ro-RO" sz="1300" dirty="0">
                          <a:effectLst/>
                        </a:rPr>
                        <a:t>2</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r>
                        <a:rPr lang="ro-RO" sz="1800" b="1" dirty="0">
                          <a:effectLst/>
                          <a:latin typeface="Times New Roman" panose="02020603050405020304" pitchFamily="18" charset="0"/>
                          <a:ea typeface="Times New Roman" panose="02020603050405020304" pitchFamily="18" charset="0"/>
                        </a:rPr>
                        <a:t>2.1. </a:t>
                      </a:r>
                      <a:r>
                        <a:rPr lang="ro-RO" sz="1800" b="1" dirty="0" err="1">
                          <a:effectLst/>
                          <a:latin typeface="Times New Roman" panose="02020603050405020304" pitchFamily="18" charset="0"/>
                          <a:ea typeface="Times New Roman" panose="02020603050405020304" pitchFamily="18" charset="0"/>
                        </a:rPr>
                        <a:t>Unităţi</a:t>
                      </a:r>
                      <a:r>
                        <a:rPr lang="ro-RO" sz="1800" b="1" dirty="0">
                          <a:effectLst/>
                          <a:latin typeface="Times New Roman" panose="02020603050405020304" pitchFamily="18" charset="0"/>
                          <a:ea typeface="Times New Roman" panose="02020603050405020304" pitchFamily="18" charset="0"/>
                        </a:rPr>
                        <a:t> teritoriale de amenajament </a:t>
                      </a:r>
                      <a:endParaRPr lang="en-US" sz="1800" kern="1200" dirty="0">
                        <a:solidFill>
                          <a:schemeClr val="dk1"/>
                        </a:solidFill>
                        <a:effectLst/>
                        <a:latin typeface="+mn-lt"/>
                        <a:ea typeface="+mn-ea"/>
                        <a:cs typeface="+mn-cs"/>
                      </a:endParaRPr>
                    </a:p>
                  </a:txBody>
                  <a:tcPr marL="36394" marR="36394" marT="0" marB="0"/>
                </a:tc>
                <a:tc>
                  <a:txBody>
                    <a:bodyPr/>
                    <a:lstStyle/>
                    <a:p>
                      <a:pPr algn="ctr">
                        <a:lnSpc>
                          <a:spcPct val="107000"/>
                        </a:lnSpc>
                        <a:spcAft>
                          <a:spcPts val="800"/>
                        </a:spcAft>
                      </a:pPr>
                      <a:r>
                        <a:rPr lang="ro-RO" sz="1300" dirty="0">
                          <a:effectLst/>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kern="1200" dirty="0">
                          <a:solidFill>
                            <a:schemeClr val="dk1"/>
                          </a:solidFill>
                          <a:effectLst/>
                          <a:latin typeface="+mn-lt"/>
                          <a:ea typeface="+mn-ea"/>
                          <a:cs typeface="+mn-cs"/>
                        </a:rPr>
                        <a:t>Activitatea de amenajare a pădurilor se organizează pe </a:t>
                      </a:r>
                      <a:r>
                        <a:rPr lang="ro-RO" sz="1800" b="1" kern="1200" dirty="0">
                          <a:solidFill>
                            <a:schemeClr val="dk1"/>
                          </a:solidFill>
                          <a:effectLst/>
                          <a:latin typeface="+mn-lt"/>
                          <a:ea typeface="+mn-ea"/>
                          <a:cs typeface="+mn-cs"/>
                        </a:rPr>
                        <a:t>ocoale silvice/baze experimentale </a:t>
                      </a:r>
                      <a:r>
                        <a:rPr lang="ro-RO" sz="1800" kern="1200" dirty="0">
                          <a:solidFill>
                            <a:schemeClr val="dk1"/>
                          </a:solidFill>
                          <a:effectLst/>
                          <a:latin typeface="+mn-lt"/>
                          <a:ea typeface="+mn-ea"/>
                          <a:cs typeface="+mn-cs"/>
                        </a:rPr>
                        <a:t>în cazul pădurilor proprietate publică a statului. În cazul pădurilor proprietate publică și/sau privată </a:t>
                      </a:r>
                      <a:r>
                        <a:rPr lang="ro-RO" sz="1800" kern="1200" dirty="0" err="1">
                          <a:solidFill>
                            <a:schemeClr val="dk1"/>
                          </a:solidFill>
                          <a:effectLst/>
                          <a:latin typeface="+mn-lt"/>
                          <a:ea typeface="+mn-ea"/>
                          <a:cs typeface="+mn-cs"/>
                        </a:rPr>
                        <a:t>aparţinând</a:t>
                      </a:r>
                      <a:r>
                        <a:rPr lang="ro-RO" sz="1800" kern="1200" dirty="0">
                          <a:solidFill>
                            <a:schemeClr val="dk1"/>
                          </a:solidFill>
                          <a:effectLst/>
                          <a:latin typeface="+mn-lt"/>
                          <a:ea typeface="+mn-ea"/>
                          <a:cs typeface="+mn-cs"/>
                        </a:rPr>
                        <a:t> </a:t>
                      </a:r>
                      <a:r>
                        <a:rPr lang="ro-RO" sz="1800" kern="1200" dirty="0" err="1">
                          <a:solidFill>
                            <a:schemeClr val="dk1"/>
                          </a:solidFill>
                          <a:effectLst/>
                          <a:latin typeface="+mn-lt"/>
                          <a:ea typeface="+mn-ea"/>
                          <a:cs typeface="+mn-cs"/>
                        </a:rPr>
                        <a:t>unităţilor</a:t>
                      </a:r>
                      <a:r>
                        <a:rPr lang="ro-RO" sz="1800" kern="1200" dirty="0">
                          <a:solidFill>
                            <a:schemeClr val="dk1"/>
                          </a:solidFill>
                          <a:effectLst/>
                          <a:latin typeface="+mn-lt"/>
                          <a:ea typeface="+mn-ea"/>
                          <a:cs typeface="+mn-cs"/>
                        </a:rPr>
                        <a:t> teritorial-administrative </a:t>
                      </a:r>
                      <a:r>
                        <a:rPr lang="ro-RO" sz="1800" kern="1200" dirty="0" err="1">
                          <a:solidFill>
                            <a:schemeClr val="dk1"/>
                          </a:solidFill>
                          <a:effectLst/>
                          <a:latin typeface="+mn-lt"/>
                          <a:ea typeface="+mn-ea"/>
                          <a:cs typeface="+mn-cs"/>
                        </a:rPr>
                        <a:t>şi</a:t>
                      </a:r>
                      <a:r>
                        <a:rPr lang="ro-RO" sz="1800" kern="1200" dirty="0">
                          <a:solidFill>
                            <a:schemeClr val="dk1"/>
                          </a:solidFill>
                          <a:effectLst/>
                          <a:latin typeface="+mn-lt"/>
                          <a:ea typeface="+mn-ea"/>
                          <a:cs typeface="+mn-cs"/>
                        </a:rPr>
                        <a:t> al pădurilor proprietate privată </a:t>
                      </a:r>
                      <a:r>
                        <a:rPr lang="ro-RO" sz="1800" kern="1200" dirty="0" err="1">
                          <a:solidFill>
                            <a:schemeClr val="dk1"/>
                          </a:solidFill>
                          <a:effectLst/>
                          <a:latin typeface="+mn-lt"/>
                          <a:ea typeface="+mn-ea"/>
                          <a:cs typeface="+mn-cs"/>
                        </a:rPr>
                        <a:t>aparţinând</a:t>
                      </a:r>
                      <a:r>
                        <a:rPr lang="ro-RO" sz="1800" kern="1200" dirty="0">
                          <a:solidFill>
                            <a:schemeClr val="dk1"/>
                          </a:solidFill>
                          <a:effectLst/>
                          <a:latin typeface="+mn-lt"/>
                          <a:ea typeface="+mn-ea"/>
                          <a:cs typeface="+mn-cs"/>
                        </a:rPr>
                        <a:t> persoanelor fizice </a:t>
                      </a:r>
                      <a:r>
                        <a:rPr lang="ro-RO" sz="1800" kern="1200" dirty="0" err="1">
                          <a:solidFill>
                            <a:schemeClr val="dk1"/>
                          </a:solidFill>
                          <a:effectLst/>
                          <a:latin typeface="+mn-lt"/>
                          <a:ea typeface="+mn-ea"/>
                          <a:cs typeface="+mn-cs"/>
                        </a:rPr>
                        <a:t>şi</a:t>
                      </a:r>
                      <a:r>
                        <a:rPr lang="ro-RO" sz="1800" kern="1200" dirty="0">
                          <a:solidFill>
                            <a:schemeClr val="dk1"/>
                          </a:solidFill>
                          <a:effectLst/>
                          <a:latin typeface="+mn-lt"/>
                          <a:ea typeface="+mn-ea"/>
                          <a:cs typeface="+mn-cs"/>
                        </a:rPr>
                        <a:t> juridice activitatea de amenajare a pădurilor se organizează pe </a:t>
                      </a:r>
                      <a:r>
                        <a:rPr lang="ro-RO" sz="1800" b="1" kern="1200" dirty="0">
                          <a:solidFill>
                            <a:schemeClr val="dk1"/>
                          </a:solidFill>
                          <a:effectLst/>
                          <a:latin typeface="+mn-lt"/>
                          <a:ea typeface="+mn-ea"/>
                          <a:cs typeface="+mn-cs"/>
                        </a:rPr>
                        <a:t>ocoale silvice, pe proprietari, pe </a:t>
                      </a:r>
                      <a:r>
                        <a:rPr lang="ro-RO" sz="1800" b="1" kern="1200" dirty="0" err="1">
                          <a:solidFill>
                            <a:schemeClr val="dk1"/>
                          </a:solidFill>
                          <a:effectLst/>
                          <a:latin typeface="+mn-lt"/>
                          <a:ea typeface="+mn-ea"/>
                          <a:cs typeface="+mn-cs"/>
                        </a:rPr>
                        <a:t>asociaţii</a:t>
                      </a:r>
                      <a:r>
                        <a:rPr lang="ro-RO" sz="1800" b="1" kern="1200" dirty="0">
                          <a:solidFill>
                            <a:schemeClr val="dk1"/>
                          </a:solidFill>
                          <a:effectLst/>
                          <a:latin typeface="+mn-lt"/>
                          <a:ea typeface="+mn-ea"/>
                          <a:cs typeface="+mn-cs"/>
                        </a:rPr>
                        <a:t> de proprietari, pe </a:t>
                      </a:r>
                      <a:r>
                        <a:rPr lang="ro-RO" sz="1800" b="1" kern="1200" dirty="0" err="1">
                          <a:solidFill>
                            <a:schemeClr val="dk1"/>
                          </a:solidFill>
                          <a:effectLst/>
                          <a:latin typeface="+mn-lt"/>
                          <a:ea typeface="+mn-ea"/>
                          <a:cs typeface="+mn-cs"/>
                        </a:rPr>
                        <a:t>unităţi</a:t>
                      </a:r>
                      <a:r>
                        <a:rPr lang="ro-RO" sz="1800" b="1" kern="1200" dirty="0">
                          <a:solidFill>
                            <a:schemeClr val="dk1"/>
                          </a:solidFill>
                          <a:effectLst/>
                          <a:latin typeface="+mn-lt"/>
                          <a:ea typeface="+mn-ea"/>
                          <a:cs typeface="+mn-cs"/>
                        </a:rPr>
                        <a:t> administrativ-teritoriale pentru suprafețe mai mari decât limita minimă admisă și pe proprietăți în situația în care există proprietari cu suprafețe sub limita admisă și nu se asociază</a:t>
                      </a:r>
                      <a:r>
                        <a:rPr lang="ro-RO" sz="1800" kern="1200" dirty="0">
                          <a:solidFill>
                            <a:schemeClr val="dk1"/>
                          </a:solidFill>
                          <a:effectLst/>
                          <a:latin typeface="+mn-lt"/>
                          <a:ea typeface="+mn-ea"/>
                          <a:cs typeface="+mn-cs"/>
                        </a:rPr>
                        <a:t>. Ocolul silvic/baza experimentală, proprietatea, unitatea administrativ-teritorială sau </a:t>
                      </a:r>
                      <a:r>
                        <a:rPr lang="ro-RO" sz="1800" kern="1200" dirty="0" err="1">
                          <a:solidFill>
                            <a:schemeClr val="dk1"/>
                          </a:solidFill>
                          <a:effectLst/>
                          <a:latin typeface="+mn-lt"/>
                          <a:ea typeface="+mn-ea"/>
                          <a:cs typeface="+mn-cs"/>
                        </a:rPr>
                        <a:t>asociaţia</a:t>
                      </a:r>
                      <a:r>
                        <a:rPr lang="ro-RO" sz="1800" kern="1200" dirty="0">
                          <a:solidFill>
                            <a:schemeClr val="dk1"/>
                          </a:solidFill>
                          <a:effectLst/>
                          <a:latin typeface="+mn-lt"/>
                          <a:ea typeface="+mn-ea"/>
                          <a:cs typeface="+mn-cs"/>
                        </a:rPr>
                        <a:t> de proprietari constituie </a:t>
                      </a:r>
                      <a:r>
                        <a:rPr lang="ro-RO" sz="1800" kern="1200" dirty="0" err="1">
                          <a:solidFill>
                            <a:schemeClr val="dk1"/>
                          </a:solidFill>
                          <a:effectLst/>
                          <a:latin typeface="+mn-lt"/>
                          <a:ea typeface="+mn-ea"/>
                          <a:cs typeface="+mn-cs"/>
                        </a:rPr>
                        <a:t>unităţi</a:t>
                      </a:r>
                      <a:r>
                        <a:rPr lang="ro-RO" sz="1800" kern="1200" dirty="0">
                          <a:solidFill>
                            <a:schemeClr val="dk1"/>
                          </a:solidFill>
                          <a:effectLst/>
                          <a:latin typeface="+mn-lt"/>
                          <a:ea typeface="+mn-ea"/>
                          <a:cs typeface="+mn-cs"/>
                        </a:rPr>
                        <a:t> teritoriale de amenajament la nivelul contractării, organizării </a:t>
                      </a:r>
                      <a:r>
                        <a:rPr lang="ro-RO" sz="1800" kern="1200" dirty="0" err="1">
                          <a:solidFill>
                            <a:schemeClr val="dk1"/>
                          </a:solidFill>
                          <a:effectLst/>
                          <a:latin typeface="+mn-lt"/>
                          <a:ea typeface="+mn-ea"/>
                          <a:cs typeface="+mn-cs"/>
                        </a:rPr>
                        <a:t>şi</a:t>
                      </a:r>
                      <a:r>
                        <a:rPr lang="ro-RO" sz="1800" kern="1200" dirty="0">
                          <a:solidFill>
                            <a:schemeClr val="dk1"/>
                          </a:solidFill>
                          <a:effectLst/>
                          <a:latin typeface="+mn-lt"/>
                          <a:ea typeface="+mn-ea"/>
                          <a:cs typeface="+mn-cs"/>
                        </a:rPr>
                        <a:t> </a:t>
                      </a:r>
                      <a:r>
                        <a:rPr lang="ro-RO" sz="1800" kern="1200" dirty="0" err="1">
                          <a:solidFill>
                            <a:schemeClr val="dk1"/>
                          </a:solidFill>
                          <a:effectLst/>
                          <a:latin typeface="+mn-lt"/>
                          <a:ea typeface="+mn-ea"/>
                          <a:cs typeface="+mn-cs"/>
                        </a:rPr>
                        <a:t>desfăşurării</a:t>
                      </a:r>
                      <a:r>
                        <a:rPr lang="ro-RO" sz="1800" kern="1200" dirty="0">
                          <a:solidFill>
                            <a:schemeClr val="dk1"/>
                          </a:solidFill>
                          <a:effectLst/>
                          <a:latin typeface="+mn-lt"/>
                          <a:ea typeface="+mn-ea"/>
                          <a:cs typeface="+mn-cs"/>
                        </a:rPr>
                        <a:t> lucrărilor de amenajare.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kern="1200" dirty="0">
                        <a:solidFill>
                          <a:schemeClr val="dk1"/>
                        </a:solidFill>
                        <a:effectLst/>
                        <a:latin typeface="+mn-lt"/>
                        <a:ea typeface="+mn-ea"/>
                        <a:cs typeface="+mn-cs"/>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S</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tabilirea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unui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cadru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legal,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astf</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el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încât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orice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suprafață</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fond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forestier</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să</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poată</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fi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amenajată</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R</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eglementarea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procesului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producție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funcție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mărimea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suprafeței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(sub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și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peste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100 ha), la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nivel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arboret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la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nivel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unitate de gospodărire.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1260068">
                <a:tc>
                  <a:txBody>
                    <a:bodyPr/>
                    <a:lstStyle/>
                    <a:p>
                      <a:pP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3</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2.1.1. Ocolul silvic</a:t>
                      </a:r>
                      <a:endParaRPr lang="en-US" sz="1800" dirty="0">
                        <a:effectLst/>
                        <a:latin typeface="Times New Roman" panose="02020603050405020304" pitchFamily="18" charset="0"/>
                        <a:ea typeface="Times New Roman" panose="02020603050405020304" pitchFamily="18" charset="0"/>
                      </a:endParaRPr>
                    </a:p>
                    <a:p>
                      <a:pP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800" b="1" dirty="0">
                          <a:effectLst/>
                          <a:latin typeface="Times New Roman" panose="02020603050405020304" pitchFamily="18" charset="0"/>
                          <a:cs typeface="Times New Roman" panose="02020603050405020304" pitchFamily="18" charset="0"/>
                        </a:rPr>
                        <a:t>Ocolul silvic/baza experimentală, proprietarul sau </a:t>
                      </a:r>
                      <a:r>
                        <a:rPr lang="ro-RO" sz="1800" b="1" dirty="0" err="1">
                          <a:effectLst/>
                          <a:latin typeface="Times New Roman" panose="02020603050405020304" pitchFamily="18" charset="0"/>
                          <a:cs typeface="Times New Roman" panose="02020603050405020304" pitchFamily="18" charset="0"/>
                        </a:rPr>
                        <a:t>asociaţia</a:t>
                      </a:r>
                      <a:r>
                        <a:rPr lang="ro-RO" sz="1800" b="1" dirty="0">
                          <a:effectLst/>
                          <a:latin typeface="Times New Roman" panose="02020603050405020304" pitchFamily="18" charset="0"/>
                          <a:cs typeface="Times New Roman" panose="02020603050405020304" pitchFamily="18" charset="0"/>
                        </a:rPr>
                        <a:t> de proprietari și unitatea administrativ-teritorială</a:t>
                      </a:r>
                      <a:r>
                        <a:rPr lang="ro-RO" sz="1800" dirty="0">
                          <a:effectLst/>
                          <a:latin typeface="Times New Roman" panose="02020603050405020304" pitchFamily="18" charset="0"/>
                          <a:cs typeface="Times New Roman" panose="02020603050405020304" pitchFamily="18" charset="0"/>
                        </a:rPr>
                        <a:t>, după caz, sunt entități la nivelul cărora se organizează activitatea de amenajare a pădurilor.</a:t>
                      </a:r>
                    </a:p>
                  </a:txBody>
                  <a:tcPr marL="36394" marR="36394" marT="0" marB="0"/>
                </a:tc>
                <a:tc>
                  <a:txBody>
                    <a:bodyPr/>
                    <a:lstStyle/>
                    <a:p>
                      <a:pPr algn="just">
                        <a:lnSpc>
                          <a:spcPct val="107000"/>
                        </a:lnSpc>
                        <a:spcAft>
                          <a:spcPts val="800"/>
                        </a:spcAft>
                      </a:pPr>
                      <a:r>
                        <a:rPr lang="ro-RO" sz="1600" dirty="0">
                          <a:effectLst/>
                          <a:latin typeface="Calibri" panose="020F0502020204030204" pitchFamily="34" charset="0"/>
                          <a:ea typeface="Calibri" panose="020F0502020204030204" pitchFamily="34" charset="0"/>
                          <a:cs typeface="Times New Roman" panose="02020603050405020304" pitchFamily="18" charset="0"/>
                        </a:rPr>
                        <a:t>Capitol cu informații actualizate funcție de natura proprietății forestiere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D033D89E-FD40-479F-AE9F-710551FB6BA0}"/>
              </a:ext>
            </a:extLst>
          </p:cNvPr>
          <p:cNvPicPr>
            <a:picLocks noChangeAspect="1"/>
          </p:cNvPicPr>
          <p:nvPr/>
        </p:nvPicPr>
        <p:blipFill>
          <a:blip r:embed="rId2"/>
          <a:stretch>
            <a:fillRect/>
          </a:stretch>
        </p:blipFill>
        <p:spPr>
          <a:xfrm>
            <a:off x="1765478" y="94438"/>
            <a:ext cx="10546994" cy="591363"/>
          </a:xfrm>
          <a:prstGeom prst="rect">
            <a:avLst/>
          </a:prstGeom>
        </p:spPr>
      </p:pic>
    </p:spTree>
    <p:extLst>
      <p:ext uri="{BB962C8B-B14F-4D97-AF65-F5344CB8AC3E}">
        <p14:creationId xmlns:p14="http://schemas.microsoft.com/office/powerpoint/2010/main" val="396998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3408785378"/>
              </p:ext>
            </p:extLst>
          </p:nvPr>
        </p:nvGraphicFramePr>
        <p:xfrm>
          <a:off x="0" y="508092"/>
          <a:ext cx="12272963" cy="7197977"/>
        </p:xfrm>
        <a:graphic>
          <a:graphicData uri="http://schemas.openxmlformats.org/drawingml/2006/table">
            <a:tbl>
              <a:tblPr firstRow="1" firstCol="1" bandRow="1">
                <a:tableStyleId>{5C22544A-7EE6-4342-B048-85BDC9FD1C3A}</a:tableStyleId>
              </a:tblPr>
              <a:tblGrid>
                <a:gridCol w="494884">
                  <a:extLst>
                    <a:ext uri="{9D8B030D-6E8A-4147-A177-3AD203B41FA5}">
                      <a16:colId xmlns:a16="http://schemas.microsoft.com/office/drawing/2014/main" val="20000"/>
                    </a:ext>
                  </a:extLst>
                </a:gridCol>
                <a:gridCol w="1481834">
                  <a:extLst>
                    <a:ext uri="{9D8B030D-6E8A-4147-A177-3AD203B41FA5}">
                      <a16:colId xmlns:a16="http://schemas.microsoft.com/office/drawing/2014/main" val="20001"/>
                    </a:ext>
                  </a:extLst>
                </a:gridCol>
                <a:gridCol w="1380845">
                  <a:extLst>
                    <a:ext uri="{9D8B030D-6E8A-4147-A177-3AD203B41FA5}">
                      <a16:colId xmlns:a16="http://schemas.microsoft.com/office/drawing/2014/main" val="20002"/>
                    </a:ext>
                  </a:extLst>
                </a:gridCol>
                <a:gridCol w="6115050">
                  <a:extLst>
                    <a:ext uri="{9D8B030D-6E8A-4147-A177-3AD203B41FA5}">
                      <a16:colId xmlns:a16="http://schemas.microsoft.com/office/drawing/2014/main" val="20003"/>
                    </a:ext>
                  </a:extLst>
                </a:gridCol>
                <a:gridCol w="2800350">
                  <a:extLst>
                    <a:ext uri="{9D8B030D-6E8A-4147-A177-3AD203B41FA5}">
                      <a16:colId xmlns:a16="http://schemas.microsoft.com/office/drawing/2014/main" val="20004"/>
                    </a:ext>
                  </a:extLst>
                </a:gridCol>
              </a:tblGrid>
              <a:tr h="500043">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modificate/nou introduse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4252334">
                <a:tc>
                  <a:txBody>
                    <a:bodyPr/>
                    <a:lstStyle/>
                    <a:p>
                      <a:pPr algn="ctr">
                        <a:lnSpc>
                          <a:spcPct val="107000"/>
                        </a:lnSpc>
                        <a:spcAft>
                          <a:spcPts val="800"/>
                        </a:spcAft>
                      </a:pPr>
                      <a:r>
                        <a:rPr lang="ro-RO" sz="1300" dirty="0">
                          <a:effectLst/>
                        </a:rPr>
                        <a:t>4</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r>
                        <a:rPr lang="ro-RO" sz="1800" b="1" dirty="0">
                          <a:effectLst/>
                          <a:latin typeface="Times New Roman" panose="02020603050405020304" pitchFamily="18" charset="0"/>
                          <a:ea typeface="Times New Roman" panose="02020603050405020304" pitchFamily="18" charset="0"/>
                        </a:rPr>
                        <a:t>3.1.1. Planuri topografice</a:t>
                      </a:r>
                      <a:endParaRPr lang="en-US" sz="1800" kern="1200" dirty="0">
                        <a:solidFill>
                          <a:schemeClr val="dk1"/>
                        </a:solidFill>
                        <a:effectLst/>
                        <a:latin typeface="+mn-lt"/>
                        <a:ea typeface="+mn-ea"/>
                        <a:cs typeface="+mn-cs"/>
                      </a:endParaRPr>
                    </a:p>
                  </a:txBody>
                  <a:tcPr marL="36394" marR="36394" marT="0" marB="0"/>
                </a:tc>
                <a:tc>
                  <a:txBody>
                    <a:bodyPr/>
                    <a:lstStyle/>
                    <a:p>
                      <a:pPr algn="ctr">
                        <a:lnSpc>
                          <a:spcPct val="107000"/>
                        </a:lnSpc>
                        <a:spcAft>
                          <a:spcPts val="800"/>
                        </a:spcAft>
                      </a:pPr>
                      <a:r>
                        <a:rPr lang="ro-RO" sz="1300" dirty="0">
                          <a:effectLst/>
                        </a:rPr>
                        <a:t>Măsurătorile cu busola topografică</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kern="1200" dirty="0">
                          <a:solidFill>
                            <a:schemeClr val="dk1"/>
                          </a:solidFill>
                          <a:effectLst/>
                          <a:latin typeface="+mn-lt"/>
                          <a:ea typeface="+mn-ea"/>
                          <a:cs typeface="+mn-cs"/>
                        </a:rPr>
                        <a:t>Obținerea planurilor topografice prin metode moderne ale fotogrammetriei digitale, </a:t>
                      </a:r>
                      <a:r>
                        <a:rPr lang="ro-RO" sz="1800" b="0" kern="1200" dirty="0">
                          <a:solidFill>
                            <a:schemeClr val="dk1"/>
                          </a:solidFill>
                          <a:effectLst/>
                          <a:latin typeface="+mn-lt"/>
                          <a:ea typeface="+mn-ea"/>
                          <a:cs typeface="+mn-cs"/>
                        </a:rPr>
                        <a:t>pentru actualizarea bazei cartografice a amenajamentului silvic.</a:t>
                      </a:r>
                    </a:p>
                    <a:p>
                      <a:pPr algn="just"/>
                      <a:r>
                        <a:rPr lang="ro-RO" sz="1800" b="1" kern="1200" dirty="0">
                          <a:solidFill>
                            <a:schemeClr val="dk1"/>
                          </a:solidFill>
                          <a:effectLst/>
                          <a:latin typeface="+mn-lt"/>
                          <a:ea typeface="+mn-ea"/>
                          <a:cs typeface="+mn-cs"/>
                        </a:rPr>
                        <a:t>Echiparea planului topografic</a:t>
                      </a:r>
                      <a:r>
                        <a:rPr lang="ro-RO" sz="1800" kern="1200" dirty="0">
                          <a:solidFill>
                            <a:schemeClr val="dk1"/>
                          </a:solidFill>
                          <a:effectLst/>
                          <a:latin typeface="+mn-lt"/>
                          <a:ea typeface="+mn-ea"/>
                          <a:cs typeface="+mn-cs"/>
                        </a:rPr>
                        <a:t> cu detaliile amenajistice necesare se realizează prin:</a:t>
                      </a:r>
                    </a:p>
                    <a:p>
                      <a:pPr algn="just"/>
                      <a:r>
                        <a:rPr lang="ro-RO" sz="1800" kern="1200" dirty="0">
                          <a:solidFill>
                            <a:schemeClr val="dk1"/>
                          </a:solidFill>
                          <a:effectLst/>
                          <a:latin typeface="+mn-lt"/>
                          <a:ea typeface="+mn-ea"/>
                          <a:cs typeface="+mn-cs"/>
                        </a:rPr>
                        <a:t>- preluarea directă de pe alte materiale cartografice existente relevante, inclusiv din bazele de date GIS, după verificarea prealabilă a acestora; </a:t>
                      </a:r>
                    </a:p>
                    <a:p>
                      <a:pPr algn="just"/>
                      <a:r>
                        <a:rPr lang="ro-RO" sz="1800" kern="1200" dirty="0">
                          <a:solidFill>
                            <a:schemeClr val="dk1"/>
                          </a:solidFill>
                          <a:effectLst/>
                          <a:latin typeface="+mn-lt"/>
                          <a:ea typeface="+mn-ea"/>
                          <a:cs typeface="+mn-cs"/>
                        </a:rPr>
                        <a:t>- exploatarea corespunzătoare, prin procedee specifice, a celor mai recente materiale cartografice;</a:t>
                      </a:r>
                    </a:p>
                    <a:p>
                      <a:pPr marL="285750" indent="-285750" algn="just">
                        <a:buFontTx/>
                        <a:buChar char="-"/>
                      </a:pPr>
                      <a:r>
                        <a:rPr lang="ro-RO" sz="1800" kern="1200" dirty="0">
                          <a:solidFill>
                            <a:schemeClr val="dk1"/>
                          </a:solidFill>
                          <a:effectLst/>
                          <a:latin typeface="+mn-lt"/>
                          <a:ea typeface="+mn-ea"/>
                          <a:cs typeface="+mn-cs"/>
                        </a:rPr>
                        <a:t>măsurători </a:t>
                      </a:r>
                      <a:r>
                        <a:rPr lang="ro-RO" sz="1800" kern="1200" dirty="0" err="1">
                          <a:solidFill>
                            <a:schemeClr val="dk1"/>
                          </a:solidFill>
                          <a:effectLst/>
                          <a:latin typeface="+mn-lt"/>
                          <a:ea typeface="+mn-ea"/>
                          <a:cs typeface="+mn-cs"/>
                        </a:rPr>
                        <a:t>şi</a:t>
                      </a:r>
                      <a:r>
                        <a:rPr lang="ro-RO" sz="1800" kern="1200" dirty="0">
                          <a:solidFill>
                            <a:schemeClr val="dk1"/>
                          </a:solidFill>
                          <a:effectLst/>
                          <a:latin typeface="+mn-lt"/>
                          <a:ea typeface="+mn-ea"/>
                          <a:cs typeface="+mn-cs"/>
                        </a:rPr>
                        <a:t> transpunerea lor prin mijloace adecvate a detaliilor amenajistice care nu apar pe planul topografic. </a:t>
                      </a:r>
                    </a:p>
                    <a:p>
                      <a:pPr marL="0" indent="0" algn="just">
                        <a:buFontTx/>
                        <a:buNone/>
                      </a:pPr>
                      <a:r>
                        <a:rPr lang="ro-RO" sz="1800" b="1" kern="1200" dirty="0">
                          <a:solidFill>
                            <a:schemeClr val="dk1"/>
                          </a:solidFill>
                          <a:effectLst/>
                          <a:latin typeface="+mn-lt"/>
                          <a:ea typeface="+mn-ea"/>
                          <a:cs typeface="+mn-cs"/>
                        </a:rPr>
                        <a:t>Măsurarea perimetrului fondului forestier se face folosind aparatură modernă pentru măsurători terestre (teodolite electronice, stații totale, etc.) și echipamente de poziționare globală (cu tehnologie GPS).</a:t>
                      </a:r>
                    </a:p>
                  </a:txBody>
                  <a:tcPr marL="36394" marR="36394" marT="0" marB="0"/>
                </a:tc>
                <a:tc>
                  <a:txBody>
                    <a:bodyPr/>
                    <a:lstStyle/>
                    <a:p>
                      <a:pPr algn="just">
                        <a:lnSpc>
                          <a:spcPct val="107000"/>
                        </a:lnSpc>
                        <a:spcAft>
                          <a:spcPts val="800"/>
                        </a:spcAft>
                      </a:pPr>
                      <a:r>
                        <a:rPr lang="ro-RO" sz="1400" dirty="0">
                          <a:effectLst/>
                          <a:latin typeface="Times New Roman" panose="02020603050405020304" pitchFamily="18" charset="0"/>
                          <a:ea typeface="Calibri" panose="020F0502020204030204" pitchFamily="34" charset="0"/>
                          <a:cs typeface="Times New Roman" panose="02020603050405020304" pitchFamily="18" charset="0"/>
                        </a:rPr>
                        <a:t>Necesitatea actualizării informațiilor pe planurile de bază cu acuratețe și prin procedee moderne, în special a informațiilor privind distribuția vegetației forestiere.</a:t>
                      </a:r>
                    </a:p>
                    <a:p>
                      <a:pPr algn="just">
                        <a:lnSpc>
                          <a:spcPct val="107000"/>
                        </a:lnSpc>
                        <a:spcAft>
                          <a:spcPts val="800"/>
                        </a:spcAft>
                      </a:pPr>
                      <a:r>
                        <a:rPr lang="ro-RO" sz="1400" dirty="0">
                          <a:effectLst/>
                          <a:latin typeface="Times New Roman" panose="02020603050405020304" pitchFamily="18" charset="0"/>
                          <a:ea typeface="Calibri" panose="020F0502020204030204" pitchFamily="34" charset="0"/>
                          <a:cs typeface="Times New Roman" panose="02020603050405020304" pitchFamily="18" charset="0"/>
                        </a:rPr>
                        <a:t>Creșterea preciziei în determinarea și amplasarea detaliilor amenajistice; creșterea productivității muncii. </a:t>
                      </a:r>
                    </a:p>
                    <a:p>
                      <a:pPr algn="just">
                        <a:lnSpc>
                          <a:spcPct val="107000"/>
                        </a:lnSpc>
                        <a:spcAft>
                          <a:spcPts val="800"/>
                        </a:spcAft>
                      </a:pPr>
                      <a:r>
                        <a:rPr lang="ro-RO" sz="1400" dirty="0">
                          <a:effectLst/>
                          <a:latin typeface="Times New Roman" panose="02020603050405020304" pitchFamily="18" charset="0"/>
                          <a:ea typeface="Calibri" panose="020F0502020204030204" pitchFamily="34" charset="0"/>
                          <a:cs typeface="Times New Roman" panose="02020603050405020304" pitchFamily="18" charset="0"/>
                        </a:rPr>
                        <a:t>Utilizarea aparaturii și tehnologiei moderne în culegerea și prelucrarea datelor de teren.</a:t>
                      </a:r>
                    </a:p>
                  </a:txBody>
                  <a:tcPr marL="36394" marR="36394" marT="0" marB="0"/>
                </a:tc>
                <a:extLst>
                  <a:ext uri="{0D108BD9-81ED-4DB2-BD59-A6C34878D82A}">
                    <a16:rowId xmlns:a16="http://schemas.microsoft.com/office/drawing/2014/main" val="10001"/>
                  </a:ext>
                </a:extLst>
              </a:tr>
              <a:tr h="2283331">
                <a:tc>
                  <a:txBody>
                    <a:bodyPr/>
                    <a:lstStyle/>
                    <a:p>
                      <a:pP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5</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Determinarea </a:t>
                      </a:r>
                      <a:r>
                        <a:rPr lang="ro-RO" sz="1800" b="1" dirty="0" err="1">
                          <a:effectLst/>
                          <a:latin typeface="Times New Roman" panose="02020603050405020304" pitchFamily="18" charset="0"/>
                          <a:ea typeface="Times New Roman" panose="02020603050405020304" pitchFamily="18" charset="0"/>
                        </a:rPr>
                        <a:t>suprafeţelor</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Determinarea suprafețelor cu planimetrul (prin planimetrare).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it-IT" sz="1800" b="1" dirty="0">
                          <a:effectLst/>
                          <a:latin typeface="Times New Roman" panose="02020603050405020304" pitchFamily="18" charset="0"/>
                          <a:ea typeface="Times New Roman" panose="02020603050405020304" pitchFamily="18" charset="0"/>
                        </a:rPr>
                        <a:t>Suprafaţa fondului forestier </a:t>
                      </a:r>
                      <a:r>
                        <a:rPr lang="it-IT" sz="1800" dirty="0">
                          <a:effectLst/>
                          <a:latin typeface="Times New Roman" panose="02020603050405020304" pitchFamily="18" charset="0"/>
                          <a:ea typeface="Times New Roman" panose="02020603050405020304" pitchFamily="18" charset="0"/>
                        </a:rPr>
                        <a:t>din fiecare trapez se determin</a:t>
                      </a:r>
                      <a:r>
                        <a:rPr lang="ro-RO" sz="1800" dirty="0">
                          <a:effectLst/>
                          <a:latin typeface="Times New Roman" panose="02020603050405020304" pitchFamily="18" charset="0"/>
                          <a:ea typeface="Times New Roman" panose="02020603050405020304" pitchFamily="18" charset="0"/>
                        </a:rPr>
                        <a:t>ă </a:t>
                      </a:r>
                      <a:r>
                        <a:rPr lang="ro-RO" sz="1800" b="1" dirty="0">
                          <a:effectLst/>
                          <a:latin typeface="Times New Roman" panose="02020603050405020304" pitchFamily="18" charset="0"/>
                          <a:ea typeface="Times New Roman" panose="02020603050405020304" pitchFamily="18" charset="0"/>
                        </a:rPr>
                        <a:t>analitic,</a:t>
                      </a:r>
                      <a:r>
                        <a:rPr lang="it-IT" sz="1800" dirty="0">
                          <a:effectLst/>
                          <a:latin typeface="Times New Roman" panose="02020603050405020304" pitchFamily="18" charset="0"/>
                          <a:ea typeface="Times New Roman" panose="02020603050405020304" pitchFamily="18" charset="0"/>
                        </a:rPr>
                        <a:t> prin utilizarea mijloacelor de calcul automat (G.I.S) ca şi suprafeţele ce nu aparţin fondului forestier, verificându-se ca suma lor să se închidă, în cadrul toleranţelor</a:t>
                      </a:r>
                      <a:r>
                        <a:rPr lang="ro-RO" sz="1800" dirty="0">
                          <a:effectLst/>
                          <a:latin typeface="Times New Roman" panose="02020603050405020304" pitchFamily="18" charset="0"/>
                          <a:ea typeface="Times New Roman" panose="02020603050405020304" pitchFamily="18" charset="0"/>
                        </a:rPr>
                        <a:t>.</a:t>
                      </a:r>
                      <a:r>
                        <a:rPr lang="it-IT" sz="1800" dirty="0">
                          <a:effectLst/>
                          <a:latin typeface="Times New Roman" panose="02020603050405020304" pitchFamily="18" charset="0"/>
                          <a:ea typeface="Times New Roman" panose="02020603050405020304" pitchFamily="18" charset="0"/>
                        </a:rPr>
                        <a:t> </a:t>
                      </a:r>
                      <a:endParaRPr lang="ro-RO" sz="1800" dirty="0">
                        <a:effectLst/>
                        <a:latin typeface="Times New Roman" panose="02020603050405020304" pitchFamily="18"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Creșterea preciziei în determinarea suprafețelor. Utilizarea procedeelor moderne (GIS) și renunțarea la cele clasice.</a:t>
                      </a:r>
                    </a:p>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C</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orelarea</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procedeelor</a:t>
                      </a:r>
                      <a:r>
                        <a:rPr lang="en-US" sz="1300" dirty="0">
                          <a:effectLst/>
                          <a:latin typeface="Calibri" panose="020F0502020204030204" pitchFamily="34" charset="0"/>
                          <a:ea typeface="Calibri" panose="020F0502020204030204" pitchFamily="34" charset="0"/>
                          <a:cs typeface="Times New Roman" panose="02020603050405020304" pitchFamily="18" charset="0"/>
                        </a:rPr>
                        <a:t> de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determinare</a:t>
                      </a:r>
                      <a:r>
                        <a:rPr lang="en-US" sz="1300" dirty="0">
                          <a:effectLst/>
                          <a:latin typeface="Calibri" panose="020F0502020204030204" pitchFamily="34" charset="0"/>
                          <a:ea typeface="Calibri" panose="020F0502020204030204" pitchFamily="34" charset="0"/>
                          <a:cs typeface="Times New Roman" panose="02020603050405020304" pitchFamily="18" charset="0"/>
                        </a:rPr>
                        <a:t> a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datelor</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amenajistice</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si</a:t>
                      </a:r>
                      <a:r>
                        <a:rPr lang="en-US" sz="1300" dirty="0">
                          <a:effectLst/>
                          <a:latin typeface="Calibri" panose="020F0502020204030204" pitchFamily="34" charset="0"/>
                          <a:ea typeface="Calibri" panose="020F0502020204030204" pitchFamily="34" charset="0"/>
                          <a:cs typeface="Times New Roman" panose="02020603050405020304" pitchFamily="18" charset="0"/>
                        </a:rPr>
                        <a:t>  de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elaborare</a:t>
                      </a:r>
                      <a:r>
                        <a:rPr lang="en-US" sz="1300" dirty="0">
                          <a:effectLst/>
                          <a:latin typeface="Calibri" panose="020F0502020204030204" pitchFamily="34" charset="0"/>
                          <a:ea typeface="Calibri" panose="020F0502020204030204" pitchFamily="34" charset="0"/>
                          <a:cs typeface="Times New Roman" panose="02020603050405020304" pitchFamily="18" charset="0"/>
                        </a:rPr>
                        <a:t> a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amenajamentelor</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silvice</a:t>
                      </a:r>
                      <a:r>
                        <a:rPr lang="en-US" sz="1300" dirty="0">
                          <a:effectLst/>
                          <a:latin typeface="Calibri" panose="020F0502020204030204" pitchFamily="34" charset="0"/>
                          <a:ea typeface="Calibri" panose="020F0502020204030204" pitchFamily="34" charset="0"/>
                          <a:cs typeface="Times New Roman" panose="02020603050405020304" pitchFamily="18" charset="0"/>
                        </a:rPr>
                        <a:t> cu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instrumentele</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softurile</a:t>
                      </a:r>
                      <a:r>
                        <a:rPr lang="en-US" sz="1300" dirty="0">
                          <a:effectLst/>
                          <a:latin typeface="Calibri" panose="020F0502020204030204" pitchFamily="34" charset="0"/>
                          <a:ea typeface="Calibri" panose="020F0502020204030204" pitchFamily="34" charset="0"/>
                          <a:cs typeface="Times New Roman" panose="02020603050405020304" pitchFamily="18" charset="0"/>
                        </a:rPr>
                        <a:t> etc.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actuale</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utilizate</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în</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amenajarea</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pădurilor</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D222F399-FBD2-4E77-8FC9-A239279B93FD}"/>
              </a:ext>
            </a:extLst>
          </p:cNvPr>
          <p:cNvPicPr>
            <a:picLocks noChangeAspect="1"/>
          </p:cNvPicPr>
          <p:nvPr/>
        </p:nvPicPr>
        <p:blipFill>
          <a:blip r:embed="rId2"/>
          <a:stretch>
            <a:fillRect/>
          </a:stretch>
        </p:blipFill>
        <p:spPr>
          <a:xfrm>
            <a:off x="1751191" y="28575"/>
            <a:ext cx="10546994" cy="591363"/>
          </a:xfrm>
          <a:prstGeom prst="rect">
            <a:avLst/>
          </a:prstGeom>
        </p:spPr>
      </p:pic>
    </p:spTree>
    <p:extLst>
      <p:ext uri="{BB962C8B-B14F-4D97-AF65-F5344CB8AC3E}">
        <p14:creationId xmlns:p14="http://schemas.microsoft.com/office/powerpoint/2010/main" val="331654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830900432"/>
              </p:ext>
            </p:extLst>
          </p:nvPr>
        </p:nvGraphicFramePr>
        <p:xfrm>
          <a:off x="0" y="668761"/>
          <a:ext cx="11928475" cy="6443180"/>
        </p:xfrm>
        <a:graphic>
          <a:graphicData uri="http://schemas.openxmlformats.org/drawingml/2006/table">
            <a:tbl>
              <a:tblPr firstRow="1" firstCol="1" bandRow="1">
                <a:tableStyleId>{5C22544A-7EE6-4342-B048-85BDC9FD1C3A}</a:tableStyleId>
              </a:tblPr>
              <a:tblGrid>
                <a:gridCol w="510639">
                  <a:extLst>
                    <a:ext uri="{9D8B030D-6E8A-4147-A177-3AD203B41FA5}">
                      <a16:colId xmlns:a16="http://schemas.microsoft.com/office/drawing/2014/main" val="20000"/>
                    </a:ext>
                  </a:extLst>
                </a:gridCol>
                <a:gridCol w="2056715">
                  <a:extLst>
                    <a:ext uri="{9D8B030D-6E8A-4147-A177-3AD203B41FA5}">
                      <a16:colId xmlns:a16="http://schemas.microsoft.com/office/drawing/2014/main" val="20001"/>
                    </a:ext>
                  </a:extLst>
                </a:gridCol>
                <a:gridCol w="1351503">
                  <a:extLst>
                    <a:ext uri="{9D8B030D-6E8A-4147-A177-3AD203B41FA5}">
                      <a16:colId xmlns:a16="http://schemas.microsoft.com/office/drawing/2014/main" val="20002"/>
                    </a:ext>
                  </a:extLst>
                </a:gridCol>
                <a:gridCol w="5778218">
                  <a:extLst>
                    <a:ext uri="{9D8B030D-6E8A-4147-A177-3AD203B41FA5}">
                      <a16:colId xmlns:a16="http://schemas.microsoft.com/office/drawing/2014/main" val="20003"/>
                    </a:ext>
                  </a:extLst>
                </a:gridCol>
                <a:gridCol w="2231400">
                  <a:extLst>
                    <a:ext uri="{9D8B030D-6E8A-4147-A177-3AD203B41FA5}">
                      <a16:colId xmlns:a16="http://schemas.microsoft.com/office/drawing/2014/main" val="20004"/>
                    </a:ext>
                  </a:extLst>
                </a:gridCol>
              </a:tblGrid>
              <a:tr h="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modificate/nou introduse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3347383">
                <a:tc>
                  <a:txBody>
                    <a:bodyPr/>
                    <a:lstStyle/>
                    <a:p>
                      <a:pPr algn="ctr">
                        <a:lnSpc>
                          <a:spcPct val="107000"/>
                        </a:lnSpc>
                        <a:spcAft>
                          <a:spcPts val="800"/>
                        </a:spcAft>
                      </a:pPr>
                      <a:r>
                        <a:rPr lang="ro-RO" sz="1300" dirty="0">
                          <a:effectLst/>
                        </a:rPr>
                        <a:t>6</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r>
                        <a:rPr lang="ro-RO" sz="1800" b="1" kern="1200" dirty="0">
                          <a:solidFill>
                            <a:schemeClr val="dk1"/>
                          </a:solidFill>
                          <a:effectLst/>
                          <a:latin typeface="Times New Roman" panose="02020603050405020304" pitchFamily="18" charset="0"/>
                          <a:ea typeface="+mn-ea"/>
                          <a:cs typeface="Times New Roman" panose="02020603050405020304" pitchFamily="18" charset="0"/>
                        </a:rPr>
                        <a:t>3.1.2. </a:t>
                      </a:r>
                      <a:r>
                        <a:rPr lang="ro-RO" sz="1800" b="1" kern="1200" dirty="0" err="1">
                          <a:solidFill>
                            <a:schemeClr val="dk1"/>
                          </a:solidFill>
                          <a:effectLst/>
                          <a:latin typeface="Times New Roman" panose="02020603050405020304" pitchFamily="18" charset="0"/>
                          <a:ea typeface="+mn-ea"/>
                          <a:cs typeface="Times New Roman" panose="02020603050405020304" pitchFamily="18" charset="0"/>
                        </a:rPr>
                        <a:t>Hărţile</a:t>
                      </a:r>
                      <a:r>
                        <a:rPr lang="ro-RO" sz="1800" b="1" kern="1200" dirty="0">
                          <a:solidFill>
                            <a:schemeClr val="dk1"/>
                          </a:solidFill>
                          <a:effectLst/>
                          <a:latin typeface="Times New Roman" panose="02020603050405020304" pitchFamily="18" charset="0"/>
                          <a:ea typeface="+mn-ea"/>
                          <a:cs typeface="Times New Roman" panose="02020603050405020304" pitchFamily="18" charset="0"/>
                        </a:rPr>
                        <a:t> amenajistice</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Realizarea hărților </a:t>
                      </a:r>
                      <a:r>
                        <a:rPr lang="ro-RO" sz="1300" dirty="0" err="1">
                          <a:effectLst/>
                          <a:latin typeface="Calibri" panose="020F0502020204030204" pitchFamily="34" charset="0"/>
                          <a:ea typeface="Calibri" panose="020F0502020204030204" pitchFamily="34" charset="0"/>
                          <a:cs typeface="Times New Roman" panose="02020603050405020304" pitchFamily="18" charset="0"/>
                        </a:rPr>
                        <a:t>amenajjistice</a:t>
                      </a:r>
                      <a:r>
                        <a:rPr lang="ro-RO" sz="1300" dirty="0">
                          <a:effectLst/>
                          <a:latin typeface="Calibri" panose="020F0502020204030204" pitchFamily="34" charset="0"/>
                          <a:ea typeface="Calibri" panose="020F0502020204030204" pitchFamily="34" charset="0"/>
                          <a:cs typeface="Times New Roman" panose="02020603050405020304" pitchFamily="18" charset="0"/>
                        </a:rPr>
                        <a:t> în sistem clasic, prin desenare și colorare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en-US" sz="1800" b="1" kern="1200" dirty="0">
                          <a:solidFill>
                            <a:schemeClr val="dk1"/>
                          </a:solidFill>
                          <a:effectLst/>
                          <a:latin typeface="+mn-lt"/>
                          <a:ea typeface="+mn-ea"/>
                          <a:cs typeface="+mn-cs"/>
                        </a:rPr>
                        <a:t>-</a:t>
                      </a:r>
                      <a:r>
                        <a:rPr lang="ro-RO" sz="1800" b="1" kern="1200" dirty="0">
                          <a:solidFill>
                            <a:schemeClr val="dk1"/>
                          </a:solidFill>
                          <a:effectLst/>
                          <a:latin typeface="+mn-lt"/>
                          <a:ea typeface="+mn-ea"/>
                          <a:cs typeface="+mn-cs"/>
                        </a:rPr>
                        <a:t>Realizarea hărților amenajistice prin utilizarea tehnicilor GIS.</a:t>
                      </a:r>
                    </a:p>
                  </a:txBody>
                  <a:tcPr marL="36394" marR="36394" marT="0" marB="0"/>
                </a:tc>
                <a:tc>
                  <a:txBody>
                    <a:bodyPr/>
                    <a:lstStyle/>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Creșterea preciziei în realizarea hărților amenajistice; realizarea modelului digital al terenului; posibilități multiple de realizare și a altor hărți tematice;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2570271">
                <a:tc>
                  <a:txBody>
                    <a:bodyPr/>
                    <a:lstStyle/>
                    <a:p>
                      <a:pP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7</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3.3. Utilizarea în amenajament a sistemului informatic geografic (GIS)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en-US" sz="1300" dirty="0" err="1">
                          <a:effectLst/>
                          <a:latin typeface="Calibri" panose="020F0502020204030204" pitchFamily="34" charset="0"/>
                          <a:ea typeface="Calibri" panose="020F0502020204030204" pitchFamily="34" charset="0"/>
                          <a:cs typeface="Times New Roman" panose="02020603050405020304" pitchFamily="18" charset="0"/>
                        </a:rPr>
                        <a:t>Elaborarea</a:t>
                      </a:r>
                      <a:r>
                        <a:rPr lang="en-US" sz="13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amenajamentului</a:t>
                      </a:r>
                      <a:r>
                        <a:rPr lang="en-US" sz="1300" dirty="0">
                          <a:effectLst/>
                          <a:latin typeface="Calibri" panose="020F0502020204030204" pitchFamily="34" charset="0"/>
                          <a:ea typeface="Calibri" panose="020F0502020204030204" pitchFamily="34" charset="0"/>
                          <a:cs typeface="Times New Roman" panose="02020603050405020304" pitchFamily="18" charset="0"/>
                        </a:rPr>
                        <a:t> silvic </a:t>
                      </a:r>
                      <a:r>
                        <a:rPr lang="ro-RO" sz="1300" dirty="0">
                          <a:effectLst/>
                          <a:latin typeface="Calibri" panose="020F0502020204030204" pitchFamily="34" charset="0"/>
                          <a:ea typeface="Calibri" panose="020F0502020204030204" pitchFamily="34" charset="0"/>
                          <a:cs typeface="Times New Roman" panose="02020603050405020304" pitchFamily="18" charset="0"/>
                        </a:rPr>
                        <a:t>în sistem clasic</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it-IT" sz="1800" b="1" dirty="0">
                          <a:effectLst/>
                          <a:latin typeface="Times New Roman" panose="02020603050405020304" pitchFamily="18" charset="0"/>
                          <a:ea typeface="Times New Roman" panose="02020603050405020304" pitchFamily="18" charset="0"/>
                        </a:rPr>
                        <a:t>Sistemul informatic geografic</a:t>
                      </a:r>
                      <a:r>
                        <a:rPr lang="ro-RO" sz="1800" b="1" dirty="0">
                          <a:effectLst/>
                          <a:latin typeface="Times New Roman" panose="02020603050405020304" pitchFamily="18" charset="0"/>
                          <a:ea typeface="Times New Roman" panose="02020603050405020304" pitchFamily="18" charset="0"/>
                        </a:rPr>
                        <a:t> </a:t>
                      </a:r>
                      <a:r>
                        <a:rPr lang="it-IT" sz="1800" b="1" dirty="0">
                          <a:effectLst/>
                          <a:latin typeface="Times New Roman" panose="02020603050405020304" pitchFamily="18" charset="0"/>
                          <a:ea typeface="Times New Roman" panose="02020603050405020304" pitchFamily="18" charset="0"/>
                        </a:rPr>
                        <a:t>pentru amenajarea padurilor, </a:t>
                      </a:r>
                      <a:r>
                        <a:rPr lang="it-IT" sz="1800" b="0" dirty="0">
                          <a:effectLst/>
                          <a:latin typeface="Times New Roman" panose="02020603050405020304" pitchFamily="18" charset="0"/>
                          <a:ea typeface="Times New Roman" panose="02020603050405020304" pitchFamily="18" charset="0"/>
                        </a:rPr>
                        <a:t>se va elabora în conformitate cu standardul precizat în anexa nr. </a:t>
                      </a:r>
                      <a:r>
                        <a:rPr lang="ro-RO" sz="1800" b="0" dirty="0">
                          <a:effectLst/>
                          <a:latin typeface="Times New Roman" panose="02020603050405020304" pitchFamily="18" charset="0"/>
                          <a:ea typeface="Times New Roman" panose="02020603050405020304" pitchFamily="18" charset="0"/>
                        </a:rPr>
                        <a:t>4</a:t>
                      </a:r>
                      <a:r>
                        <a:rPr lang="it-IT" sz="1800" b="0" dirty="0">
                          <a:effectLst/>
                          <a:latin typeface="Times New Roman" panose="02020603050405020304" pitchFamily="18" charset="0"/>
                          <a:ea typeface="Times New Roman" panose="02020603050405020304" pitchFamily="18" charset="0"/>
                        </a:rPr>
                        <a:t>.</a:t>
                      </a:r>
                      <a:endParaRPr lang="ro-RO" sz="1800" b="0" dirty="0">
                        <a:effectLst/>
                        <a:latin typeface="Times New Roman" panose="02020603050405020304" pitchFamily="18"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R</a:t>
                      </a:r>
                      <a:r>
                        <a:rPr lang="ro-RO" sz="1300" dirty="0" err="1">
                          <a:effectLst/>
                          <a:latin typeface="Calibri" panose="020F0502020204030204" pitchFamily="34" charset="0"/>
                          <a:ea typeface="Calibri" panose="020F0502020204030204" pitchFamily="34" charset="0"/>
                          <a:cs typeface="Times New Roman" panose="02020603050405020304" pitchFamily="18" charset="0"/>
                        </a:rPr>
                        <a:t>ealizarea</a:t>
                      </a:r>
                      <a:r>
                        <a:rPr lang="ro-RO" sz="1300" dirty="0">
                          <a:effectLst/>
                          <a:latin typeface="Calibri" panose="020F0502020204030204" pitchFamily="34" charset="0"/>
                          <a:ea typeface="Calibri" panose="020F0502020204030204" pitchFamily="34" charset="0"/>
                          <a:cs typeface="Times New Roman" panose="02020603050405020304" pitchFamily="18" charset="0"/>
                        </a:rPr>
                        <a:t> bazei de date GIS în amenajarea pădurilor</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C16093F8-1517-489C-8946-163A9C87F77E}"/>
              </a:ext>
            </a:extLst>
          </p:cNvPr>
          <p:cNvPicPr>
            <a:picLocks noChangeAspect="1"/>
          </p:cNvPicPr>
          <p:nvPr/>
        </p:nvPicPr>
        <p:blipFill>
          <a:blip r:embed="rId2"/>
          <a:stretch>
            <a:fillRect/>
          </a:stretch>
        </p:blipFill>
        <p:spPr>
          <a:xfrm>
            <a:off x="1381481" y="77398"/>
            <a:ext cx="10546994" cy="591363"/>
          </a:xfrm>
          <a:prstGeom prst="rect">
            <a:avLst/>
          </a:prstGeom>
        </p:spPr>
      </p:pic>
    </p:spTree>
    <p:extLst>
      <p:ext uri="{BB962C8B-B14F-4D97-AF65-F5344CB8AC3E}">
        <p14:creationId xmlns:p14="http://schemas.microsoft.com/office/powerpoint/2010/main" val="2225415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705089187"/>
              </p:ext>
            </p:extLst>
          </p:nvPr>
        </p:nvGraphicFramePr>
        <p:xfrm>
          <a:off x="0" y="641066"/>
          <a:ext cx="12192001" cy="6338035"/>
        </p:xfrm>
        <a:graphic>
          <a:graphicData uri="http://schemas.openxmlformats.org/drawingml/2006/table">
            <a:tbl>
              <a:tblPr firstRow="1" firstCol="1" bandRow="1">
                <a:tableStyleId>{5C22544A-7EE6-4342-B048-85BDC9FD1C3A}</a:tableStyleId>
              </a:tblPr>
              <a:tblGrid>
                <a:gridCol w="524256">
                  <a:extLst>
                    <a:ext uri="{9D8B030D-6E8A-4147-A177-3AD203B41FA5}">
                      <a16:colId xmlns:a16="http://schemas.microsoft.com/office/drawing/2014/main" val="20000"/>
                    </a:ext>
                  </a:extLst>
                </a:gridCol>
                <a:gridCol w="1876044">
                  <a:extLst>
                    <a:ext uri="{9D8B030D-6E8A-4147-A177-3AD203B41FA5}">
                      <a16:colId xmlns:a16="http://schemas.microsoft.com/office/drawing/2014/main" val="20001"/>
                    </a:ext>
                  </a:extLst>
                </a:gridCol>
                <a:gridCol w="942975">
                  <a:extLst>
                    <a:ext uri="{9D8B030D-6E8A-4147-A177-3AD203B41FA5}">
                      <a16:colId xmlns:a16="http://schemas.microsoft.com/office/drawing/2014/main" val="20002"/>
                    </a:ext>
                  </a:extLst>
                </a:gridCol>
                <a:gridCol w="6643688">
                  <a:extLst>
                    <a:ext uri="{9D8B030D-6E8A-4147-A177-3AD203B41FA5}">
                      <a16:colId xmlns:a16="http://schemas.microsoft.com/office/drawing/2014/main" val="20003"/>
                    </a:ext>
                  </a:extLst>
                </a:gridCol>
                <a:gridCol w="2205038">
                  <a:extLst>
                    <a:ext uri="{9D8B030D-6E8A-4147-A177-3AD203B41FA5}">
                      <a16:colId xmlns:a16="http://schemas.microsoft.com/office/drawing/2014/main" val="20004"/>
                    </a:ext>
                  </a:extLst>
                </a:gridCol>
              </a:tblGrid>
              <a:tr h="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modificate/nou introduse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3303368">
                <a:tc>
                  <a:txBody>
                    <a:bodyPr/>
                    <a:lstStyle/>
                    <a:p>
                      <a:pPr algn="ctr">
                        <a:lnSpc>
                          <a:spcPct val="107000"/>
                        </a:lnSpc>
                        <a:spcAft>
                          <a:spcPts val="800"/>
                        </a:spcAft>
                      </a:pPr>
                      <a:r>
                        <a:rPr lang="ro-RO" sz="1300" dirty="0">
                          <a:effectLst/>
                        </a:rPr>
                        <a:t>8</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r>
                        <a:rPr lang="ro-RO" sz="1800" b="1" kern="1200" dirty="0">
                          <a:solidFill>
                            <a:schemeClr val="dk1"/>
                          </a:solidFill>
                          <a:effectLst/>
                          <a:latin typeface="Times New Roman" panose="02020603050405020304" pitchFamily="18" charset="0"/>
                          <a:ea typeface="+mn-ea"/>
                          <a:cs typeface="Times New Roman" panose="02020603050405020304" pitchFamily="18" charset="0"/>
                        </a:rPr>
                        <a:t>4.3.1. </a:t>
                      </a:r>
                      <a:r>
                        <a:rPr lang="ro-RO" sz="1800" b="1" kern="1200" dirty="0" err="1">
                          <a:solidFill>
                            <a:schemeClr val="dk1"/>
                          </a:solidFill>
                          <a:effectLst/>
                          <a:latin typeface="Times New Roman" panose="02020603050405020304" pitchFamily="18" charset="0"/>
                          <a:ea typeface="+mn-ea"/>
                          <a:cs typeface="Times New Roman" panose="02020603050405020304" pitchFamily="18" charset="0"/>
                        </a:rPr>
                        <a:t>Informaţii</a:t>
                      </a:r>
                      <a:r>
                        <a:rPr lang="ro-RO" sz="1800" b="1" kern="1200" dirty="0">
                          <a:solidFill>
                            <a:schemeClr val="dk1"/>
                          </a:solidFill>
                          <a:effectLst/>
                          <a:latin typeface="Times New Roman" panose="02020603050405020304" pitchFamily="18" charset="0"/>
                          <a:ea typeface="+mn-ea"/>
                          <a:cs typeface="Times New Roman" panose="02020603050405020304" pitchFamily="18" charset="0"/>
                        </a:rPr>
                        <a:t> de teren privind studiul </a:t>
                      </a:r>
                      <a:r>
                        <a:rPr lang="ro-RO" sz="1800" b="1" kern="1200" dirty="0" err="1">
                          <a:solidFill>
                            <a:schemeClr val="dk1"/>
                          </a:solidFill>
                          <a:effectLst/>
                          <a:latin typeface="Times New Roman" panose="02020603050405020304" pitchFamily="18" charset="0"/>
                          <a:ea typeface="+mn-ea"/>
                          <a:cs typeface="Times New Roman" panose="02020603050405020304" pitchFamily="18" charset="0"/>
                        </a:rPr>
                        <a:t>staţiunii</a:t>
                      </a:r>
                      <a:endParaRPr lang="en-US"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SRTS 2003</a:t>
                      </a:r>
                    </a:p>
                    <a:p>
                      <a:pPr algn="ctr">
                        <a:lnSpc>
                          <a:spcPct val="107000"/>
                        </a:lnSpc>
                        <a:spcAft>
                          <a:spcPts val="800"/>
                        </a:spcAft>
                      </a:pPr>
                      <a:endParaRPr lang="ro-RO" sz="13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ro-RO" sz="13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ro-RO" sz="13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p>
                  </a:txBody>
                  <a:tcPr marL="36394" marR="36394" marT="0" marB="0"/>
                </a:tc>
                <a:tc>
                  <a:txBody>
                    <a:bodyPr/>
                    <a:lstStyle/>
                    <a:p>
                      <a:pPr algn="just"/>
                      <a:r>
                        <a:rPr lang="ro-RO" sz="1400" b="1" kern="1200" dirty="0">
                          <a:solidFill>
                            <a:schemeClr val="dk1"/>
                          </a:solidFill>
                          <a:effectLst/>
                          <a:latin typeface="Times New Roman" panose="02020603050405020304" pitchFamily="18" charset="0"/>
                          <a:ea typeface="+mn-ea"/>
                          <a:cs typeface="Times New Roman" panose="02020603050405020304" pitchFamily="18" charset="0"/>
                        </a:rPr>
                        <a:t>-</a:t>
                      </a:r>
                      <a:r>
                        <a:rPr lang="pt-BR" sz="1400" b="1" kern="1200" dirty="0">
                          <a:solidFill>
                            <a:schemeClr val="dk1"/>
                          </a:solidFill>
                          <a:effectLst/>
                          <a:latin typeface="Times New Roman" panose="02020603050405020304" pitchFamily="18" charset="0"/>
                          <a:ea typeface="+mn-ea"/>
                          <a:cs typeface="Times New Roman" panose="02020603050405020304" pitchFamily="18" charset="0"/>
                        </a:rPr>
                        <a:t>Tipul de sol </a:t>
                      </a:r>
                      <a:r>
                        <a:rPr lang="pt-BR" sz="1400" b="0" kern="1200" dirty="0">
                          <a:solidFill>
                            <a:schemeClr val="dk1"/>
                          </a:solidFill>
                          <a:effectLst/>
                          <a:latin typeface="Times New Roman" panose="02020603050405020304" pitchFamily="18" charset="0"/>
                          <a:ea typeface="+mn-ea"/>
                          <a:cs typeface="Times New Roman" panose="02020603050405020304" pitchFamily="18" charset="0"/>
                        </a:rPr>
                        <a:t>se determină după </a:t>
                      </a:r>
                      <a:r>
                        <a:rPr lang="pt-BR" sz="1400" b="1" kern="1200" dirty="0">
                          <a:solidFill>
                            <a:schemeClr val="dk1"/>
                          </a:solidFill>
                          <a:effectLst/>
                          <a:latin typeface="Times New Roman" panose="02020603050405020304" pitchFamily="18" charset="0"/>
                          <a:ea typeface="+mn-ea"/>
                          <a:cs typeface="Times New Roman" panose="02020603050405020304" pitchFamily="18" charset="0"/>
                        </a:rPr>
                        <a:t>Sistemul Român de Taxonomie a Solurilor 2012 </a:t>
                      </a:r>
                      <a:r>
                        <a:rPr lang="pt-BR" sz="1400" b="0" kern="1200" dirty="0">
                          <a:solidFill>
                            <a:schemeClr val="dk1"/>
                          </a:solidFill>
                          <a:effectLst/>
                          <a:latin typeface="Times New Roman" panose="02020603050405020304" pitchFamily="18" charset="0"/>
                          <a:ea typeface="+mn-ea"/>
                          <a:cs typeface="Times New Roman" panose="02020603050405020304" pitchFamily="18" charset="0"/>
                        </a:rPr>
                        <a:t>(anexa nr</a:t>
                      </a:r>
                      <a:r>
                        <a:rPr lang="ro-RO" sz="1400" b="0" kern="1200" dirty="0">
                          <a:solidFill>
                            <a:schemeClr val="dk1"/>
                          </a:solidFill>
                          <a:effectLst/>
                          <a:latin typeface="Times New Roman" panose="02020603050405020304" pitchFamily="18" charset="0"/>
                          <a:ea typeface="+mn-ea"/>
                          <a:cs typeface="Times New Roman" panose="02020603050405020304" pitchFamily="18" charset="0"/>
                        </a:rPr>
                        <a:t>. 8</a:t>
                      </a:r>
                      <a:r>
                        <a:rPr lang="pt-BR" sz="1400" b="0" kern="1200" dirty="0">
                          <a:solidFill>
                            <a:schemeClr val="dk1"/>
                          </a:solidFill>
                          <a:effectLst/>
                          <a:latin typeface="Times New Roman" panose="02020603050405020304" pitchFamily="18" charset="0"/>
                          <a:ea typeface="+mn-ea"/>
                          <a:cs typeface="Times New Roman" panose="02020603050405020304" pitchFamily="18" charset="0"/>
                        </a:rPr>
                        <a:t>)</a:t>
                      </a:r>
                      <a:r>
                        <a:rPr lang="ro-RO" sz="1400" b="0" kern="1200" dirty="0">
                          <a:solidFill>
                            <a:schemeClr val="dk1"/>
                          </a:solidFill>
                          <a:effectLst/>
                          <a:latin typeface="Times New Roman" panose="02020603050405020304" pitchFamily="18" charset="0"/>
                          <a:ea typeface="+mn-ea"/>
                          <a:cs typeface="Times New Roman" panose="02020603050405020304" pitchFamily="18" charset="0"/>
                        </a:rPr>
                        <a:t>;</a:t>
                      </a:r>
                    </a:p>
                    <a:p>
                      <a:pPr algn="just"/>
                      <a:r>
                        <a:rPr lang="ro-RO" sz="1400" b="1" kern="1200" dirty="0">
                          <a:solidFill>
                            <a:schemeClr val="dk1"/>
                          </a:solidFill>
                          <a:effectLst/>
                          <a:latin typeface="Times New Roman" panose="02020603050405020304" pitchFamily="18" charset="0"/>
                          <a:ea typeface="+mn-ea"/>
                          <a:cs typeface="Times New Roman" panose="02020603050405020304" pitchFamily="18" charset="0"/>
                        </a:rPr>
                        <a:t>-</a:t>
                      </a:r>
                      <a:r>
                        <a:rPr lang="ro-RO" sz="1400" b="0" kern="1200" dirty="0">
                          <a:solidFill>
                            <a:schemeClr val="dk1"/>
                          </a:solidFill>
                          <a:effectLst/>
                          <a:latin typeface="Times New Roman" panose="02020603050405020304" pitchFamily="18" charset="0"/>
                          <a:ea typeface="+mn-ea"/>
                          <a:cs typeface="Times New Roman" panose="02020603050405020304" pitchFamily="18" charset="0"/>
                        </a:rPr>
                        <a:t>Stabilirea</a:t>
                      </a:r>
                      <a:r>
                        <a:rPr lang="ro-RO" sz="1400" b="1" kern="1200" dirty="0">
                          <a:solidFill>
                            <a:schemeClr val="dk1"/>
                          </a:solidFill>
                          <a:effectLst/>
                          <a:latin typeface="Times New Roman" panose="02020603050405020304" pitchFamily="18" charset="0"/>
                          <a:ea typeface="+mn-ea"/>
                          <a:cs typeface="Times New Roman" panose="02020603050405020304" pitchFamily="18" charset="0"/>
                        </a:rPr>
                        <a:t> tipurilor de </a:t>
                      </a:r>
                      <a:r>
                        <a:rPr lang="ro-RO" sz="1400" b="1" kern="1200" dirty="0" err="1">
                          <a:solidFill>
                            <a:schemeClr val="dk1"/>
                          </a:solidFill>
                          <a:effectLst/>
                          <a:latin typeface="Times New Roman" panose="02020603050405020304" pitchFamily="18" charset="0"/>
                          <a:ea typeface="+mn-ea"/>
                          <a:cs typeface="Times New Roman" panose="02020603050405020304" pitchFamily="18" charset="0"/>
                        </a:rPr>
                        <a:t>staţiuni</a:t>
                      </a:r>
                      <a:r>
                        <a:rPr lang="ro-RO" sz="1400" b="1" kern="1200" dirty="0">
                          <a:solidFill>
                            <a:schemeClr val="dk1"/>
                          </a:solidFill>
                          <a:effectLst/>
                          <a:latin typeface="Times New Roman" panose="02020603050405020304" pitchFamily="18" charset="0"/>
                          <a:ea typeface="+mn-ea"/>
                          <a:cs typeface="Times New Roman" panose="02020603050405020304" pitchFamily="18" charset="0"/>
                        </a:rPr>
                        <a:t> forestiere </a:t>
                      </a:r>
                      <a:r>
                        <a:rPr lang="ro-RO" sz="1400" b="0" kern="1200" dirty="0">
                          <a:solidFill>
                            <a:schemeClr val="dk1"/>
                          </a:solidFill>
                          <a:effectLst/>
                          <a:latin typeface="Times New Roman" panose="02020603050405020304" pitchFamily="18" charset="0"/>
                          <a:ea typeface="+mn-ea"/>
                          <a:cs typeface="Times New Roman" panose="02020603050405020304" pitchFamily="18" charset="0"/>
                        </a:rPr>
                        <a:t>se face în raport cu factorii </a:t>
                      </a:r>
                      <a:r>
                        <a:rPr lang="ro-RO" sz="1400" b="0" kern="1200" dirty="0" err="1">
                          <a:solidFill>
                            <a:schemeClr val="dk1"/>
                          </a:solidFill>
                          <a:effectLst/>
                          <a:latin typeface="Times New Roman" panose="02020603050405020304" pitchFamily="18" charset="0"/>
                          <a:ea typeface="+mn-ea"/>
                          <a:cs typeface="Times New Roman" panose="02020603050405020304" pitchFamily="18" charset="0"/>
                        </a:rPr>
                        <a:t>fizico</a:t>
                      </a:r>
                      <a:r>
                        <a:rPr lang="ro-RO" sz="1400" b="0" kern="1200" dirty="0">
                          <a:solidFill>
                            <a:schemeClr val="dk1"/>
                          </a:solidFill>
                          <a:effectLst/>
                          <a:latin typeface="Times New Roman" panose="02020603050405020304" pitchFamily="18" charset="0"/>
                          <a:ea typeface="+mn-ea"/>
                          <a:cs typeface="Times New Roman" panose="02020603050405020304" pitchFamily="18" charset="0"/>
                        </a:rPr>
                        <a:t>-geografici, cu solul </a:t>
                      </a:r>
                      <a:r>
                        <a:rPr lang="ro-RO" sz="1400" b="0" kern="1200" dirty="0" err="1">
                          <a:solidFill>
                            <a:schemeClr val="dk1"/>
                          </a:solidFill>
                          <a:effectLst/>
                          <a:latin typeface="Times New Roman" panose="02020603050405020304" pitchFamily="18" charset="0"/>
                          <a:ea typeface="+mn-ea"/>
                          <a:cs typeface="Times New Roman" panose="02020603050405020304" pitchFamily="18" charset="0"/>
                        </a:rPr>
                        <a:t>şi</a:t>
                      </a:r>
                      <a:r>
                        <a:rPr lang="ro-RO" sz="1400" b="0" kern="1200" dirty="0">
                          <a:solidFill>
                            <a:schemeClr val="dk1"/>
                          </a:solidFill>
                          <a:effectLst/>
                          <a:latin typeface="Times New Roman" panose="02020603050405020304" pitchFamily="18" charset="0"/>
                          <a:ea typeface="+mn-ea"/>
                          <a:cs typeface="Times New Roman" panose="02020603050405020304" pitchFamily="18" charset="0"/>
                        </a:rPr>
                        <a:t> cu </a:t>
                      </a:r>
                      <a:r>
                        <a:rPr lang="ro-RO" sz="1400" b="0" kern="1200" dirty="0" err="1">
                          <a:solidFill>
                            <a:schemeClr val="dk1"/>
                          </a:solidFill>
                          <a:effectLst/>
                          <a:latin typeface="Times New Roman" panose="02020603050405020304" pitchFamily="18" charset="0"/>
                          <a:ea typeface="+mn-ea"/>
                          <a:cs typeface="Times New Roman" panose="02020603050405020304" pitchFamily="18" charset="0"/>
                        </a:rPr>
                        <a:t>vegetaţia</a:t>
                      </a:r>
                      <a:r>
                        <a:rPr lang="ro-RO" sz="1400" b="0" kern="1200" dirty="0">
                          <a:solidFill>
                            <a:schemeClr val="dk1"/>
                          </a:solidFill>
                          <a:effectLst/>
                          <a:latin typeface="Times New Roman" panose="02020603050405020304" pitchFamily="18" charset="0"/>
                          <a:ea typeface="+mn-ea"/>
                          <a:cs typeface="Times New Roman" panose="02020603050405020304" pitchFamily="18" charset="0"/>
                        </a:rPr>
                        <a:t>. Clasificarea se va face după </a:t>
                      </a:r>
                      <a:r>
                        <a:rPr lang="ro-RO" sz="1400" b="1" kern="1200" dirty="0">
                          <a:solidFill>
                            <a:schemeClr val="dk1"/>
                          </a:solidFill>
                          <a:effectLst/>
                          <a:latin typeface="Times New Roman" panose="02020603050405020304" pitchFamily="18" charset="0"/>
                          <a:ea typeface="+mn-ea"/>
                          <a:cs typeface="Times New Roman" panose="02020603050405020304" pitchFamily="18" charset="0"/>
                        </a:rPr>
                        <a:t>sistematica tipurilor de </a:t>
                      </a:r>
                      <a:r>
                        <a:rPr lang="ro-RO" sz="1400" b="1" kern="1200" dirty="0" err="1">
                          <a:solidFill>
                            <a:schemeClr val="dk1"/>
                          </a:solidFill>
                          <a:effectLst/>
                          <a:latin typeface="Times New Roman" panose="02020603050405020304" pitchFamily="18" charset="0"/>
                          <a:ea typeface="+mn-ea"/>
                          <a:cs typeface="Times New Roman" panose="02020603050405020304" pitchFamily="18" charset="0"/>
                        </a:rPr>
                        <a:t>staţiuni</a:t>
                      </a:r>
                      <a:r>
                        <a:rPr lang="ro-RO" sz="1400" b="1" kern="1200" dirty="0">
                          <a:solidFill>
                            <a:schemeClr val="dk1"/>
                          </a:solidFill>
                          <a:effectLst/>
                          <a:latin typeface="Times New Roman" panose="02020603050405020304" pitchFamily="18" charset="0"/>
                          <a:ea typeface="+mn-ea"/>
                          <a:cs typeface="Times New Roman" panose="02020603050405020304" pitchFamily="18" charset="0"/>
                        </a:rPr>
                        <a:t> (ed., 1977), completată cu tipurile identificate, de-a lungul timpului, în amenajamentele silvice </a:t>
                      </a:r>
                      <a:r>
                        <a:rPr lang="ro-RO" sz="1400" b="0" kern="1200" dirty="0">
                          <a:solidFill>
                            <a:schemeClr val="dk1"/>
                          </a:solidFill>
                          <a:effectLst/>
                          <a:latin typeface="Times New Roman" panose="02020603050405020304" pitchFamily="18" charset="0"/>
                          <a:ea typeface="+mn-ea"/>
                          <a:cs typeface="Times New Roman" panose="02020603050405020304" pitchFamily="18" charset="0"/>
                        </a:rPr>
                        <a:t>(anexa nr. 9).</a:t>
                      </a: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actualizării Sistemului Român de Taxonomie a Solurilor 2003;</a:t>
                      </a:r>
                    </a:p>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Completarea sistematicii tipurilor de statiune (ed. 1977) cu tipurile de stațiune identificate în amenajamentele silvice și validate odată cu avizarea și aprobarea prin ordin de ministru a  acestora;</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2509141">
                <a:tc>
                  <a:txBody>
                    <a:bodyPr/>
                    <a:lstStyle/>
                    <a:p>
                      <a:pP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9</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4.3.2. </a:t>
                      </a:r>
                      <a:r>
                        <a:rPr lang="ro-RO" sz="1800" b="1" dirty="0" err="1">
                          <a:effectLst/>
                          <a:latin typeface="Times New Roman" panose="02020603050405020304" pitchFamily="18" charset="0"/>
                          <a:ea typeface="Times New Roman" panose="02020603050405020304" pitchFamily="18" charset="0"/>
                        </a:rPr>
                        <a:t>Informaţii</a:t>
                      </a:r>
                      <a:r>
                        <a:rPr lang="ro-RO" sz="1800" b="1" dirty="0">
                          <a:effectLst/>
                          <a:latin typeface="Times New Roman" panose="02020603050405020304" pitchFamily="18" charset="0"/>
                          <a:ea typeface="Times New Roman" panose="02020603050405020304" pitchFamily="18" charset="0"/>
                        </a:rPr>
                        <a:t> de teren privind </a:t>
                      </a:r>
                      <a:r>
                        <a:rPr lang="ro-RO" sz="1800" b="1" dirty="0" err="1">
                          <a:effectLst/>
                          <a:latin typeface="Times New Roman" panose="02020603050405020304" pitchFamily="18" charset="0"/>
                          <a:ea typeface="Times New Roman" panose="02020603050405020304" pitchFamily="18" charset="0"/>
                        </a:rPr>
                        <a:t>vegetaţia</a:t>
                      </a:r>
                      <a:r>
                        <a:rPr lang="ro-RO" sz="1800" b="1" dirty="0">
                          <a:effectLst/>
                          <a:latin typeface="Times New Roman" panose="02020603050405020304" pitchFamily="18" charset="0"/>
                          <a:ea typeface="Times New Roman" panose="02020603050405020304" pitchFamily="18" charset="0"/>
                        </a:rPr>
                        <a:t> forestieră</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it-IT" sz="1800" b="1" dirty="0">
                          <a:effectLst/>
                          <a:latin typeface="Times New Roman" panose="02020603050405020304" pitchFamily="18" charset="0"/>
                          <a:ea typeface="Times New Roman" panose="02020603050405020304" pitchFamily="18" charset="0"/>
                        </a:rPr>
                        <a:t>Tipul fundamental de pădure. </a:t>
                      </a:r>
                      <a:r>
                        <a:rPr lang="it-IT" sz="1800" b="0" dirty="0">
                          <a:effectLst/>
                          <a:latin typeface="Times New Roman" panose="02020603050405020304" pitchFamily="18" charset="0"/>
                          <a:ea typeface="Times New Roman" panose="02020603050405020304" pitchFamily="18" charset="0"/>
                        </a:rPr>
                        <a:t>Se determină după </a:t>
                      </a:r>
                      <a:r>
                        <a:rPr lang="it-IT" sz="1800" b="1" dirty="0">
                          <a:effectLst/>
                          <a:latin typeface="Times New Roman" panose="02020603050405020304" pitchFamily="18" charset="0"/>
                          <a:ea typeface="Times New Roman" panose="02020603050405020304" pitchFamily="18" charset="0"/>
                        </a:rPr>
                        <a:t>sistematica tipurilor natural fundamentale de pădure actualizată cu tipurile de pădure identificate, de-a lungul timpului, în cadrul lucrărilor de amenajarea pădurilor </a:t>
                      </a:r>
                      <a:r>
                        <a:rPr lang="it-IT" sz="1800" b="0" dirty="0">
                          <a:effectLst/>
                          <a:latin typeface="Times New Roman" panose="02020603050405020304" pitchFamily="18" charset="0"/>
                          <a:ea typeface="Times New Roman" panose="02020603050405020304" pitchFamily="18" charset="0"/>
                        </a:rPr>
                        <a:t>(anexa nr. </a:t>
                      </a:r>
                      <a:r>
                        <a:rPr lang="ro-RO" sz="1800" b="0" dirty="0">
                          <a:effectLst/>
                          <a:latin typeface="Times New Roman" panose="02020603050405020304" pitchFamily="18" charset="0"/>
                          <a:ea typeface="Times New Roman" panose="02020603050405020304" pitchFamily="18" charset="0"/>
                        </a:rPr>
                        <a:t>10</a:t>
                      </a:r>
                      <a:r>
                        <a:rPr lang="it-IT" sz="1800" b="0" dirty="0">
                          <a:effectLst/>
                          <a:latin typeface="Times New Roman" panose="02020603050405020304" pitchFamily="18" charset="0"/>
                          <a:ea typeface="Times New Roman" panose="02020603050405020304" pitchFamily="18" charset="0"/>
                        </a:rPr>
                        <a:t>).</a:t>
                      </a:r>
                      <a:endParaRPr lang="ro-RO" sz="1800" b="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ro-RO" sz="1800" b="1" dirty="0" err="1">
                          <a:effectLst/>
                          <a:latin typeface="Times New Roman" panose="02020603050405020304" pitchFamily="18" charset="0"/>
                          <a:cs typeface="Times New Roman" panose="02020603050405020304" pitchFamily="18" charset="0"/>
                        </a:rPr>
                        <a:t>Suprafaţa</a:t>
                      </a:r>
                      <a:r>
                        <a:rPr lang="ro-RO" sz="1800" b="1" dirty="0">
                          <a:effectLst/>
                          <a:latin typeface="Times New Roman" panose="02020603050405020304" pitchFamily="18" charset="0"/>
                          <a:cs typeface="Times New Roman" panose="02020603050405020304" pitchFamily="18" charset="0"/>
                        </a:rPr>
                        <a:t> de bază a arboretului (G) </a:t>
                      </a:r>
                      <a:r>
                        <a:rPr lang="ro-RO" sz="1800" dirty="0">
                          <a:effectLst/>
                          <a:latin typeface="Times New Roman" panose="02020603050405020304" pitchFamily="18" charset="0"/>
                          <a:cs typeface="Times New Roman" panose="02020603050405020304" pitchFamily="18" charset="0"/>
                        </a:rPr>
                        <a:t>se determină prin inventarieri (statistice sau integrale) sau prin procedee simplificate (procedeul </a:t>
                      </a:r>
                      <a:r>
                        <a:rPr lang="ro-RO" sz="1800" dirty="0" err="1">
                          <a:effectLst/>
                          <a:latin typeface="Times New Roman" panose="02020603050405020304" pitchFamily="18" charset="0"/>
                          <a:cs typeface="Times New Roman" panose="02020603050405020304" pitchFamily="18" charset="0"/>
                        </a:rPr>
                        <a:t>Bitterlich</a:t>
                      </a:r>
                      <a:r>
                        <a:rPr lang="ro-RO" sz="1800" dirty="0">
                          <a:effectLst/>
                          <a:latin typeface="Times New Roman" panose="02020603050405020304" pitchFamily="18" charset="0"/>
                          <a:cs typeface="Times New Roman" panose="02020603050405020304" pitchFamily="18" charset="0"/>
                        </a:rPr>
                        <a:t>, prisma </a:t>
                      </a:r>
                      <a:r>
                        <a:rPr lang="ro-RO" sz="1800" dirty="0" err="1">
                          <a:effectLst/>
                          <a:latin typeface="Times New Roman" panose="02020603050405020304" pitchFamily="18" charset="0"/>
                          <a:cs typeface="Times New Roman" panose="02020603050405020304" pitchFamily="18" charset="0"/>
                        </a:rPr>
                        <a:t>relascopică</a:t>
                      </a:r>
                      <a:r>
                        <a:rPr lang="ro-RO" sz="1800" dirty="0">
                          <a:effectLst/>
                          <a:latin typeface="Times New Roman" panose="02020603050405020304" pitchFamily="18" charset="0"/>
                          <a:cs typeface="Times New Roman" panose="02020603050405020304" pitchFamily="18" charset="0"/>
                        </a:rPr>
                        <a:t>, etc.). Se determină pentru fiecare element de arboret, după caz, etaj cât și pentru întreg arboretul. </a:t>
                      </a:r>
                    </a:p>
                  </a:txBody>
                  <a:tcPr marL="36394" marR="36394" marT="0" marB="0"/>
                </a:tc>
                <a:tc>
                  <a:txBody>
                    <a:bodyPr/>
                    <a:lstStyle/>
                    <a:p>
                      <a:pPr algn="just">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Completarea</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sistematicii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tipurilor</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natural fundamentale de pădure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cu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tipurile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pădure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identificate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în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amenajamentele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silvice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și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validate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odată</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cu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avizarea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și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aprobarea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prin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ordin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ministru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acestora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2856251C-1E1B-41B1-BF86-021FD97B8032}"/>
              </a:ext>
            </a:extLst>
          </p:cNvPr>
          <p:cNvPicPr>
            <a:picLocks noChangeAspect="1"/>
          </p:cNvPicPr>
          <p:nvPr/>
        </p:nvPicPr>
        <p:blipFill>
          <a:blip r:embed="rId2"/>
          <a:stretch>
            <a:fillRect/>
          </a:stretch>
        </p:blipFill>
        <p:spPr>
          <a:xfrm>
            <a:off x="1645006" y="49703"/>
            <a:ext cx="10546994" cy="591363"/>
          </a:xfrm>
          <a:prstGeom prst="rect">
            <a:avLst/>
          </a:prstGeom>
        </p:spPr>
      </p:pic>
    </p:spTree>
    <p:extLst>
      <p:ext uri="{BB962C8B-B14F-4D97-AF65-F5344CB8AC3E}">
        <p14:creationId xmlns:p14="http://schemas.microsoft.com/office/powerpoint/2010/main" val="2223609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3792987320"/>
              </p:ext>
            </p:extLst>
          </p:nvPr>
        </p:nvGraphicFramePr>
        <p:xfrm>
          <a:off x="0" y="517463"/>
          <a:ext cx="12191999" cy="7066059"/>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1383742">
                  <a:extLst>
                    <a:ext uri="{9D8B030D-6E8A-4147-A177-3AD203B41FA5}">
                      <a16:colId xmlns:a16="http://schemas.microsoft.com/office/drawing/2014/main" val="20001"/>
                    </a:ext>
                  </a:extLst>
                </a:gridCol>
                <a:gridCol w="1485900">
                  <a:extLst>
                    <a:ext uri="{9D8B030D-6E8A-4147-A177-3AD203B41FA5}">
                      <a16:colId xmlns:a16="http://schemas.microsoft.com/office/drawing/2014/main" val="20002"/>
                    </a:ext>
                  </a:extLst>
                </a:gridCol>
                <a:gridCol w="7086600">
                  <a:extLst>
                    <a:ext uri="{9D8B030D-6E8A-4147-A177-3AD203B41FA5}">
                      <a16:colId xmlns:a16="http://schemas.microsoft.com/office/drawing/2014/main" val="20003"/>
                    </a:ext>
                  </a:extLst>
                </a:gridCol>
                <a:gridCol w="1704974">
                  <a:extLst>
                    <a:ext uri="{9D8B030D-6E8A-4147-A177-3AD203B41FA5}">
                      <a16:colId xmlns:a16="http://schemas.microsoft.com/office/drawing/2014/main" val="20004"/>
                    </a:ext>
                  </a:extLst>
                </a:gridCol>
              </a:tblGrid>
              <a:tr h="517429">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modificate/nou introduse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400">
                          <a:effectLst/>
                          <a:latin typeface="Times New Roman" panose="02020603050405020304" pitchFamily="18" charset="0"/>
                          <a:cs typeface="Times New Roman" panose="02020603050405020304" pitchFamily="18" charset="0"/>
                        </a:rPr>
                        <a:t>Observații/</a:t>
                      </a:r>
                      <a:endParaRPr lang="en-US" sz="14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ro-RO" sz="1400">
                          <a:effectLst/>
                          <a:latin typeface="Times New Roman" panose="02020603050405020304" pitchFamily="18" charset="0"/>
                          <a:cs typeface="Times New Roman" panose="02020603050405020304" pitchFamily="18" charset="0"/>
                        </a:rPr>
                        <a:t>Argumente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3075098">
                <a:tc>
                  <a:txBody>
                    <a:bodyPr/>
                    <a:lstStyle/>
                    <a:p>
                      <a:pPr algn="ctr">
                        <a:lnSpc>
                          <a:spcPct val="107000"/>
                        </a:lnSpc>
                        <a:spcAft>
                          <a:spcPts val="800"/>
                        </a:spcAft>
                      </a:pPr>
                      <a:r>
                        <a:rPr lang="ro-RO" sz="1300" dirty="0">
                          <a:effectLst/>
                        </a:rPr>
                        <a:t>10</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4.3.2.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Informaţii</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de teren privind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vegetaţia</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forestieră</a:t>
                      </a: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600" dirty="0">
                          <a:effectLst/>
                          <a:latin typeface="Times New Roman" panose="02020603050405020304" pitchFamily="18" charset="0"/>
                          <a:cs typeface="Times New Roman" panose="02020603050405020304" pitchFamily="18" charset="0"/>
                        </a:rPr>
                        <a:t>Graficele de variație a înălțimii în raport cu vârsta aferente ,,Biometriei arborilor și </a:t>
                      </a:r>
                      <a:r>
                        <a:rPr lang="ro-RO" sz="1600" dirty="0" err="1">
                          <a:effectLst/>
                          <a:latin typeface="Times New Roman" panose="02020603050405020304" pitchFamily="18" charset="0"/>
                          <a:cs typeface="Times New Roman" panose="02020603050405020304" pitchFamily="18" charset="0"/>
                        </a:rPr>
                        <a:t>arboretelor</a:t>
                      </a:r>
                      <a:r>
                        <a:rPr lang="ro-RO" sz="1600" dirty="0">
                          <a:effectLst/>
                          <a:latin typeface="Times New Roman" panose="02020603050405020304" pitchFamily="18" charset="0"/>
                          <a:cs typeface="Times New Roman" panose="02020603050405020304" pitchFamily="18" charset="0"/>
                        </a:rPr>
                        <a:t> din România</a:t>
                      </a:r>
                      <a:r>
                        <a:rPr lang="en-US" sz="1600" dirty="0">
                          <a:effectLst/>
                          <a:latin typeface="Times New Roman" panose="02020603050405020304" pitchFamily="18" charset="0"/>
                          <a:cs typeface="Times New Roman" panose="02020603050405020304" pitchFamily="18" charset="0"/>
                        </a:rPr>
                        <a:t>”,</a:t>
                      </a:r>
                      <a:r>
                        <a:rPr lang="ro-RO" sz="1600" dirty="0">
                          <a:effectLst/>
                          <a:latin typeface="Times New Roman" panose="02020603050405020304" pitchFamily="18" charset="0"/>
                          <a:cs typeface="Times New Roman" panose="02020603050405020304" pitchFamily="18" charset="0"/>
                        </a:rPr>
                        <a:t> ed. 1972.</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kern="1200" dirty="0">
                          <a:solidFill>
                            <a:schemeClr val="dk1"/>
                          </a:solidFill>
                          <a:effectLst/>
                          <a:latin typeface="Times New Roman" panose="02020603050405020304" pitchFamily="18" charset="0"/>
                          <a:ea typeface="+mn-ea"/>
                          <a:cs typeface="Times New Roman" panose="02020603050405020304" pitchFamily="18" charset="0"/>
                        </a:rPr>
                        <a:t>Clasa de producție</a:t>
                      </a:r>
                      <a:r>
                        <a:rPr lang="ro-RO" sz="1800" kern="1200" dirty="0">
                          <a:solidFill>
                            <a:schemeClr val="dk1"/>
                          </a:solidFill>
                          <a:effectLst/>
                          <a:latin typeface="Times New Roman" panose="02020603050405020304" pitchFamily="18" charset="0"/>
                          <a:ea typeface="+mn-ea"/>
                          <a:cs typeface="Times New Roman" panose="02020603050405020304" pitchFamily="18" charset="0"/>
                        </a:rPr>
                        <a:t>. </a:t>
                      </a:r>
                      <a:r>
                        <a:rPr lang="ro-RO" sz="1800" b="1" kern="1200" dirty="0">
                          <a:solidFill>
                            <a:schemeClr val="dk1"/>
                          </a:solidFill>
                          <a:effectLst/>
                          <a:latin typeface="Times New Roman" panose="02020603050405020304" pitchFamily="18" charset="0"/>
                          <a:ea typeface="+mn-ea"/>
                          <a:cs typeface="Times New Roman" panose="02020603050405020304" pitchFamily="18" charset="0"/>
                        </a:rPr>
                        <a:t>Clasa de producție relativă</a:t>
                      </a:r>
                      <a:r>
                        <a:rPr lang="ro-RO" sz="1800" kern="1200" dirty="0">
                          <a:solidFill>
                            <a:schemeClr val="dk1"/>
                          </a:solidFill>
                          <a:effectLst/>
                          <a:latin typeface="Times New Roman" panose="02020603050405020304" pitchFamily="18" charset="0"/>
                          <a:ea typeface="+mn-ea"/>
                          <a:cs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rPr>
                        <a:t>se determină prin intermediul modelului </a:t>
                      </a:r>
                      <a:r>
                        <a:rPr lang="ro-RO" sz="1800" dirty="0" err="1">
                          <a:effectLst/>
                          <a:latin typeface="Times New Roman" panose="02020603050405020304" pitchFamily="18" charset="0"/>
                          <a:ea typeface="Times New Roman" panose="02020603050405020304" pitchFamily="18" charset="0"/>
                        </a:rPr>
                        <a:t>matematico</a:t>
                      </a:r>
                      <a:r>
                        <a:rPr lang="ro-RO" sz="1800" dirty="0">
                          <a:effectLst/>
                          <a:latin typeface="Times New Roman" panose="02020603050405020304" pitchFamily="18" charset="0"/>
                          <a:ea typeface="Times New Roman" panose="02020603050405020304" pitchFamily="18" charset="0"/>
                        </a:rPr>
                        <a:t>-auxologic (Giurgiu, 2004), în funcție de vârstă și </a:t>
                      </a:r>
                      <a:r>
                        <a:rPr lang="ro-RO" sz="1800" dirty="0" err="1">
                          <a:effectLst/>
                          <a:latin typeface="Times New Roman" panose="02020603050405020304" pitchFamily="18" charset="0"/>
                          <a:ea typeface="Times New Roman" panose="02020603050405020304" pitchFamily="18" charset="0"/>
                        </a:rPr>
                        <a:t>înalțime</a:t>
                      </a:r>
                      <a:r>
                        <a:rPr lang="ro-RO" sz="1800" dirty="0">
                          <a:effectLst/>
                          <a:latin typeface="Times New Roman" panose="02020603050405020304" pitchFamily="18" charset="0"/>
                          <a:ea typeface="Times New Roman" panose="02020603050405020304" pitchFamily="18" charset="0"/>
                        </a:rPr>
                        <a:t> (la </a:t>
                      </a:r>
                      <a:r>
                        <a:rPr lang="ro-RO" sz="1800" dirty="0" err="1">
                          <a:effectLst/>
                          <a:latin typeface="Times New Roman" panose="02020603050405020304" pitchFamily="18" charset="0"/>
                          <a:ea typeface="Times New Roman" panose="02020603050405020304" pitchFamily="18" charset="0"/>
                        </a:rPr>
                        <a:t>arboretele</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echiene</a:t>
                      </a:r>
                      <a:r>
                        <a:rPr lang="ro-RO" sz="1800" dirty="0">
                          <a:effectLst/>
                          <a:latin typeface="Times New Roman" panose="02020603050405020304" pitchFamily="18" charset="0"/>
                          <a:ea typeface="Times New Roman" panose="02020603050405020304" pitchFamily="18" charset="0"/>
                        </a:rPr>
                        <a:t>). Pentru </a:t>
                      </a:r>
                      <a:r>
                        <a:rPr lang="ro-RO" sz="1800" dirty="0" err="1">
                          <a:effectLst/>
                          <a:latin typeface="Times New Roman" panose="02020603050405020304" pitchFamily="18" charset="0"/>
                          <a:ea typeface="Times New Roman" panose="02020603050405020304" pitchFamily="18" charset="0"/>
                        </a:rPr>
                        <a:t>deteminări</a:t>
                      </a:r>
                      <a:r>
                        <a:rPr lang="ro-RO" sz="1800" dirty="0">
                          <a:effectLst/>
                          <a:latin typeface="Times New Roman" panose="02020603050405020304" pitchFamily="18" charset="0"/>
                          <a:ea typeface="Times New Roman" panose="02020603050405020304" pitchFamily="18" charset="0"/>
                        </a:rPr>
                        <a:t> manuale se utilizează graficele de </a:t>
                      </a:r>
                      <a:r>
                        <a:rPr lang="ro-RO" sz="1800" dirty="0" err="1">
                          <a:effectLst/>
                          <a:latin typeface="Times New Roman" panose="02020603050405020304" pitchFamily="18" charset="0"/>
                          <a:ea typeface="Times New Roman" panose="02020603050405020304" pitchFamily="18" charset="0"/>
                        </a:rPr>
                        <a:t>variaţie</a:t>
                      </a:r>
                      <a:r>
                        <a:rPr lang="ro-RO" sz="1800" dirty="0">
                          <a:effectLst/>
                          <a:latin typeface="Times New Roman" panose="02020603050405020304" pitchFamily="18" charset="0"/>
                          <a:ea typeface="Times New Roman" panose="02020603050405020304" pitchFamily="18" charset="0"/>
                        </a:rPr>
                        <a:t> a </a:t>
                      </a:r>
                      <a:r>
                        <a:rPr lang="ro-RO" sz="1800" dirty="0" err="1">
                          <a:effectLst/>
                          <a:latin typeface="Times New Roman" panose="02020603050405020304" pitchFamily="18" charset="0"/>
                          <a:ea typeface="Times New Roman" panose="02020603050405020304" pitchFamily="18" charset="0"/>
                        </a:rPr>
                        <a:t>înălţimii</a:t>
                      </a:r>
                      <a:r>
                        <a:rPr lang="ro-RO" sz="1800" dirty="0">
                          <a:effectLst/>
                          <a:latin typeface="Times New Roman" panose="02020603050405020304" pitchFamily="18" charset="0"/>
                          <a:ea typeface="Times New Roman" panose="02020603050405020304" pitchFamily="18" charset="0"/>
                        </a:rPr>
                        <a:t> în raport cu vârsta, la vârsta de </a:t>
                      </a:r>
                      <a:r>
                        <a:rPr lang="ro-RO" sz="1800" dirty="0" err="1">
                          <a:effectLst/>
                          <a:latin typeface="Times New Roman" panose="02020603050405020304" pitchFamily="18" charset="0"/>
                          <a:ea typeface="Times New Roman" panose="02020603050405020304" pitchFamily="18" charset="0"/>
                        </a:rPr>
                        <a:t>referinţă</a:t>
                      </a:r>
                      <a:r>
                        <a:rPr lang="ro-RO" sz="1800" dirty="0">
                          <a:effectLst/>
                          <a:latin typeface="Times New Roman" panose="02020603050405020304" pitchFamily="18" charset="0"/>
                          <a:ea typeface="Times New Roman" panose="02020603050405020304" pitchFamily="18" charset="0"/>
                        </a:rPr>
                        <a:t> (anexa 11). </a:t>
                      </a:r>
                      <a:r>
                        <a:rPr lang="ro-RO" sz="1800" b="1" kern="1200" dirty="0">
                          <a:solidFill>
                            <a:schemeClr val="dk1"/>
                          </a:solidFill>
                          <a:effectLst/>
                          <a:latin typeface="Times New Roman" panose="02020603050405020304" pitchFamily="18" charset="0"/>
                          <a:ea typeface="+mn-ea"/>
                          <a:cs typeface="Times New Roman" panose="02020603050405020304" pitchFamily="18" charset="0"/>
                        </a:rPr>
                        <a:t>La </a:t>
                      </a:r>
                      <a:r>
                        <a:rPr lang="ro-RO" sz="1800" b="1" kern="1200" dirty="0" err="1">
                          <a:solidFill>
                            <a:schemeClr val="dk1"/>
                          </a:solidFill>
                          <a:effectLst/>
                          <a:latin typeface="Times New Roman" panose="02020603050405020304" pitchFamily="18" charset="0"/>
                          <a:ea typeface="+mn-ea"/>
                          <a:cs typeface="Times New Roman" panose="02020603050405020304" pitchFamily="18" charset="0"/>
                        </a:rPr>
                        <a:t>arboretele</a:t>
                      </a:r>
                      <a:r>
                        <a:rPr lang="ro-RO" sz="1800" b="1" kern="1200" dirty="0">
                          <a:solidFill>
                            <a:schemeClr val="dk1"/>
                          </a:solidFill>
                          <a:effectLst/>
                          <a:latin typeface="Times New Roman" panose="02020603050405020304" pitchFamily="18" charset="0"/>
                          <a:ea typeface="+mn-ea"/>
                          <a:cs typeface="Times New Roman" panose="02020603050405020304" pitchFamily="18" charset="0"/>
                        </a:rPr>
                        <a:t> </a:t>
                      </a:r>
                      <a:r>
                        <a:rPr lang="ro-RO" sz="1800" b="1" kern="1200" dirty="0" err="1">
                          <a:solidFill>
                            <a:schemeClr val="dk1"/>
                          </a:solidFill>
                          <a:effectLst/>
                          <a:latin typeface="Times New Roman" panose="02020603050405020304" pitchFamily="18" charset="0"/>
                          <a:ea typeface="+mn-ea"/>
                          <a:cs typeface="Times New Roman" panose="02020603050405020304" pitchFamily="18" charset="0"/>
                        </a:rPr>
                        <a:t>pluriene</a:t>
                      </a:r>
                      <a:r>
                        <a:rPr lang="ro-RO" sz="1800" b="1" kern="1200" dirty="0">
                          <a:solidFill>
                            <a:schemeClr val="dk1"/>
                          </a:solidFill>
                          <a:effectLst/>
                          <a:latin typeface="Times New Roman" panose="02020603050405020304" pitchFamily="18" charset="0"/>
                          <a:ea typeface="+mn-ea"/>
                          <a:cs typeface="Times New Roman" panose="02020603050405020304" pitchFamily="18" charset="0"/>
                        </a:rPr>
                        <a:t> </a:t>
                      </a:r>
                      <a:r>
                        <a:rPr lang="ro-RO" sz="1800" b="0" kern="1200" dirty="0">
                          <a:solidFill>
                            <a:schemeClr val="dk1"/>
                          </a:solidFill>
                          <a:effectLst/>
                          <a:latin typeface="Times New Roman" panose="02020603050405020304" pitchFamily="18" charset="0"/>
                          <a:ea typeface="+mn-ea"/>
                          <a:cs typeface="Times New Roman" panose="02020603050405020304" pitchFamily="18" charset="0"/>
                        </a:rPr>
                        <a:t>tratate în grădinărit, </a:t>
                      </a:r>
                      <a:r>
                        <a:rPr lang="ro-RO" sz="1800" dirty="0">
                          <a:effectLst/>
                          <a:latin typeface="Times New Roman" panose="02020603050405020304" pitchFamily="18" charset="0"/>
                          <a:ea typeface="Times New Roman" panose="02020603050405020304" pitchFamily="18" charset="0"/>
                        </a:rPr>
                        <a:t>în locul caracteristicilor utilizate pentru </a:t>
                      </a:r>
                      <a:r>
                        <a:rPr lang="ro-RO" sz="1800" dirty="0" err="1">
                          <a:effectLst/>
                          <a:latin typeface="Times New Roman" panose="02020603050405020304" pitchFamily="18" charset="0"/>
                          <a:ea typeface="Times New Roman" panose="02020603050405020304" pitchFamily="18" charset="0"/>
                        </a:rPr>
                        <a:t>arborete</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echiene</a:t>
                      </a:r>
                      <a:r>
                        <a:rPr lang="ro-RO" sz="1800" dirty="0">
                          <a:effectLst/>
                          <a:latin typeface="Times New Roman" panose="02020603050405020304" pitchFamily="18" charset="0"/>
                          <a:ea typeface="Times New Roman" panose="02020603050405020304" pitchFamily="18" charset="0"/>
                        </a:rPr>
                        <a:t>, se folosesc diametrul de 50 cm (d</a:t>
                      </a:r>
                      <a:r>
                        <a:rPr lang="ro-RO" sz="1800" baseline="-25000" dirty="0">
                          <a:effectLst/>
                          <a:latin typeface="Times New Roman" panose="02020603050405020304" pitchFamily="18" charset="0"/>
                          <a:ea typeface="Times New Roman" panose="02020603050405020304" pitchFamily="18" charset="0"/>
                        </a:rPr>
                        <a:t>50</a:t>
                      </a:r>
                      <a:r>
                        <a:rPr lang="ro-RO" sz="1800" dirty="0">
                          <a:effectLst/>
                          <a:latin typeface="Times New Roman" panose="02020603050405020304" pitchFamily="18" charset="0"/>
                          <a:ea typeface="Times New Roman" panose="02020603050405020304" pitchFamily="18" charset="0"/>
                        </a:rPr>
                        <a:t>) și </a:t>
                      </a:r>
                      <a:r>
                        <a:rPr lang="ro-RO" sz="1800" dirty="0" err="1">
                          <a:effectLst/>
                          <a:latin typeface="Times New Roman" panose="02020603050405020304" pitchFamily="18" charset="0"/>
                          <a:ea typeface="Times New Roman" panose="02020603050405020304" pitchFamily="18" charset="0"/>
                        </a:rPr>
                        <a:t>înalțimea</a:t>
                      </a:r>
                      <a:r>
                        <a:rPr lang="ro-RO" sz="1800" dirty="0">
                          <a:effectLst/>
                          <a:latin typeface="Times New Roman" panose="02020603050405020304" pitchFamily="18" charset="0"/>
                          <a:ea typeface="Times New Roman" panose="02020603050405020304" pitchFamily="18" charset="0"/>
                        </a:rPr>
                        <a:t> aferentă acestui diametru (h</a:t>
                      </a:r>
                      <a:r>
                        <a:rPr lang="ro-RO" sz="1800" baseline="-25000" dirty="0">
                          <a:effectLst/>
                          <a:latin typeface="Times New Roman" panose="02020603050405020304" pitchFamily="18" charset="0"/>
                          <a:ea typeface="Times New Roman" panose="02020603050405020304" pitchFamily="18" charset="0"/>
                        </a:rPr>
                        <a:t>50</a:t>
                      </a:r>
                      <a:r>
                        <a:rPr lang="ro-RO" sz="1800" dirty="0">
                          <a:effectLst/>
                          <a:latin typeface="Times New Roman" panose="02020603050405020304" pitchFamily="18" charset="0"/>
                          <a:ea typeface="Times New Roman" panose="02020603050405020304" pitchFamily="18" charset="0"/>
                        </a:rPr>
                        <a:t>). Pe baza modelului </a:t>
                      </a:r>
                      <a:r>
                        <a:rPr lang="ro-RO" sz="1800" dirty="0" err="1">
                          <a:effectLst/>
                          <a:latin typeface="Times New Roman" panose="02020603050405020304" pitchFamily="18" charset="0"/>
                          <a:ea typeface="Times New Roman" panose="02020603050405020304" pitchFamily="18" charset="0"/>
                        </a:rPr>
                        <a:t>matematico</a:t>
                      </a:r>
                      <a:r>
                        <a:rPr lang="ro-RO" sz="1800" dirty="0">
                          <a:effectLst/>
                          <a:latin typeface="Times New Roman" panose="02020603050405020304" pitchFamily="18" charset="0"/>
                          <a:ea typeface="Times New Roman" panose="02020603050405020304" pitchFamily="18" charset="0"/>
                        </a:rPr>
                        <a:t>-auxologic specific (Giurgiu, 2004) respectiv graficele corespunzătoare </a:t>
                      </a:r>
                      <a:r>
                        <a:rPr lang="ro-RO" sz="1800" dirty="0" err="1">
                          <a:effectLst/>
                          <a:latin typeface="Times New Roman" panose="02020603050405020304" pitchFamily="18" charset="0"/>
                          <a:ea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rPr>
                        <a:t> cu structuri </a:t>
                      </a:r>
                      <a:r>
                        <a:rPr lang="ro-RO" sz="1800" dirty="0" err="1">
                          <a:effectLst/>
                          <a:latin typeface="Times New Roman" panose="02020603050405020304" pitchFamily="18" charset="0"/>
                          <a:ea typeface="Times New Roman" panose="02020603050405020304" pitchFamily="18" charset="0"/>
                        </a:rPr>
                        <a:t>pluriene</a:t>
                      </a:r>
                      <a:r>
                        <a:rPr lang="ro-RO" sz="1800" dirty="0">
                          <a:effectLst/>
                          <a:latin typeface="Times New Roman" panose="02020603050405020304" pitchFamily="18" charset="0"/>
                          <a:ea typeface="Times New Roman" panose="02020603050405020304" pitchFamily="18" charset="0"/>
                        </a:rPr>
                        <a:t>  (anexa 12), elaborate pentru speciile molid, brad și fag, se determină clasa de producție pentru </a:t>
                      </a:r>
                      <a:r>
                        <a:rPr lang="ro-RO" sz="1800" dirty="0" err="1">
                          <a:effectLst/>
                          <a:latin typeface="Times New Roman" panose="02020603050405020304" pitchFamily="18" charset="0"/>
                          <a:ea typeface="Times New Roman" panose="02020603050405020304" pitchFamily="18" charset="0"/>
                        </a:rPr>
                        <a:t>arboretele</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pluriene</a:t>
                      </a:r>
                      <a:r>
                        <a:rPr lang="ro-RO" sz="1800" dirty="0">
                          <a:effectLst/>
                          <a:latin typeface="Times New Roman" panose="02020603050405020304" pitchFamily="18" charset="0"/>
                          <a:ea typeface="Times New Roman" panose="02020603050405020304" pitchFamily="18" charset="0"/>
                        </a:rPr>
                        <a:t>. </a:t>
                      </a:r>
                      <a:endParaRPr lang="ro-RO" sz="18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Necesitatea utilizării noilor rezultate </a:t>
                      </a:r>
                      <a:r>
                        <a:rPr kumimoji="0" lang="ro-RO"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stiințifice</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din lucrarea ,,Modele </a:t>
                      </a:r>
                      <a:r>
                        <a:rPr kumimoji="0" lang="ro-RO"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matematico</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-auxologice și tabele de producție pentru arboret</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ed. </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2004. Utilizarea lor și în produsul informatic dedicat prelucrării datelor din amenajarea pădurilor.</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3448099">
                <a:tc>
                  <a:txBody>
                    <a:bodyPr/>
                    <a:lstStyle/>
                    <a:p>
                      <a:pPr>
                        <a:lnSpc>
                          <a:spcPct val="107000"/>
                        </a:lnSpc>
                        <a:spcAft>
                          <a:spcPts val="800"/>
                        </a:spcAft>
                      </a:pPr>
                      <a:r>
                        <a:rPr lang="ro-RO" sz="1300" dirty="0">
                          <a:effectLst/>
                        </a:rPr>
                        <a:t> </a:t>
                      </a:r>
                      <a:endParaRPr lang="en-US" sz="1300" dirty="0">
                        <a:effectLst/>
                      </a:endParaRPr>
                    </a:p>
                    <a:p>
                      <a:pPr algn="ctr">
                        <a:lnSpc>
                          <a:spcPct val="107000"/>
                        </a:lnSpc>
                        <a:spcAft>
                          <a:spcPts val="800"/>
                        </a:spcAft>
                      </a:pPr>
                      <a:r>
                        <a:rPr lang="ro-RO" sz="1300" dirty="0">
                          <a:effectLst/>
                        </a:rPr>
                        <a:t>11</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Informațiile preluate din ,,Biometria arborilor și </a:t>
                      </a:r>
                      <a:r>
                        <a:rPr kumimoji="0" lang="ro-RO" sz="16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arboretelor</a:t>
                      </a: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din România</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ed. 1972.</a:t>
                      </a:r>
                      <a:r>
                        <a:rPr lang="ro-RO"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800" b="1" dirty="0">
                          <a:effectLst/>
                          <a:latin typeface="Times New Roman" panose="02020603050405020304" pitchFamily="18" charset="0"/>
                          <a:cs typeface="Times New Roman" panose="02020603050405020304" pitchFamily="18" charset="0"/>
                        </a:rPr>
                        <a:t>Volumul.</a:t>
                      </a:r>
                      <a:r>
                        <a:rPr lang="ro-RO" sz="1800" dirty="0">
                          <a:effectLst/>
                          <a:latin typeface="Times New Roman" panose="02020603050405020304" pitchFamily="18" charset="0"/>
                          <a:cs typeface="Times New Roman" panose="02020603050405020304" pitchFamily="18" charset="0"/>
                        </a:rPr>
                        <a:t> Se </a:t>
                      </a:r>
                      <a:r>
                        <a:rPr lang="ro-RO" sz="1800" dirty="0" err="1">
                          <a:effectLst/>
                          <a:latin typeface="Times New Roman" panose="02020603050405020304" pitchFamily="18" charset="0"/>
                          <a:cs typeface="Times New Roman" panose="02020603050405020304" pitchFamily="18" charset="0"/>
                        </a:rPr>
                        <a:t>stabileşte</a:t>
                      </a:r>
                      <a:r>
                        <a:rPr lang="ro-RO" sz="1800" dirty="0">
                          <a:effectLst/>
                          <a:latin typeface="Times New Roman" panose="02020603050405020304" pitchFamily="18" charset="0"/>
                          <a:cs typeface="Times New Roman" panose="02020603050405020304" pitchFamily="18" charset="0"/>
                        </a:rPr>
                        <a:t> atât pentru fiecare element de arboret </a:t>
                      </a:r>
                      <a:r>
                        <a:rPr lang="ro-RO" sz="1800" dirty="0" err="1">
                          <a:effectLst/>
                          <a:latin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cs typeface="Times New Roman" panose="02020603050405020304" pitchFamily="18" charset="0"/>
                        </a:rPr>
                        <a:t> etaj, cât </a:t>
                      </a:r>
                      <a:r>
                        <a:rPr lang="ro-RO" sz="1800" dirty="0" err="1">
                          <a:effectLst/>
                          <a:latin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cs typeface="Times New Roman" panose="02020603050405020304" pitchFamily="18" charset="0"/>
                        </a:rPr>
                        <a:t> pentru întregul arboret. </a:t>
                      </a:r>
                      <a:r>
                        <a:rPr lang="ro-RO" sz="1800" dirty="0">
                          <a:effectLst/>
                          <a:latin typeface="Times New Roman" panose="02020603050405020304" pitchFamily="18" charset="0"/>
                          <a:ea typeface="Times New Roman" panose="02020603050405020304" pitchFamily="18" charset="0"/>
                        </a:rPr>
                        <a:t>Determinarea volumelor se realizează astfel:</a:t>
                      </a:r>
                      <a:endParaRPr lang="en-US" sz="1600" dirty="0">
                        <a:effectLst/>
                        <a:latin typeface="Times New Roman" panose="02020603050405020304" pitchFamily="18" charset="0"/>
                        <a:ea typeface="Times New Roman" panose="02020603050405020304" pitchFamily="18" charset="0"/>
                      </a:endParaRPr>
                    </a:p>
                    <a:p>
                      <a:pPr indent="457200" algn="just"/>
                      <a:r>
                        <a:rPr lang="ro-RO" sz="1800" dirty="0">
                          <a:effectLst/>
                          <a:latin typeface="Times New Roman" panose="02020603050405020304" pitchFamily="18" charset="0"/>
                          <a:ea typeface="Times New Roman" panose="02020603050405020304" pitchFamily="18" charset="0"/>
                        </a:rPr>
                        <a:t>- la </a:t>
                      </a:r>
                      <a:r>
                        <a:rPr lang="ro-RO" sz="1800" dirty="0" err="1">
                          <a:effectLst/>
                          <a:latin typeface="Times New Roman" panose="02020603050405020304" pitchFamily="18" charset="0"/>
                          <a:ea typeface="Times New Roman" panose="02020603050405020304" pitchFamily="18" charset="0"/>
                        </a:rPr>
                        <a:t>arboretele</a:t>
                      </a:r>
                      <a:r>
                        <a:rPr lang="ro-RO" sz="1800" dirty="0">
                          <a:effectLst/>
                          <a:latin typeface="Times New Roman" panose="02020603050405020304" pitchFamily="18" charset="0"/>
                          <a:ea typeface="Times New Roman" panose="02020603050405020304" pitchFamily="18" charset="0"/>
                        </a:rPr>
                        <a:t> inventariate integral sau prin </a:t>
                      </a:r>
                      <a:r>
                        <a:rPr lang="ro-RO" sz="1800" dirty="0" err="1">
                          <a:effectLst/>
                          <a:latin typeface="Times New Roman" panose="02020603050405020304" pitchFamily="18" charset="0"/>
                          <a:ea typeface="Times New Roman" panose="02020603050405020304" pitchFamily="18" charset="0"/>
                        </a:rPr>
                        <a:t>suprafeţe</a:t>
                      </a:r>
                      <a:r>
                        <a:rPr lang="ro-RO" sz="1800" dirty="0">
                          <a:effectLst/>
                          <a:latin typeface="Times New Roman" panose="02020603050405020304" pitchFamily="18" charset="0"/>
                          <a:ea typeface="Times New Roman" panose="02020603050405020304" pitchFamily="18" charset="0"/>
                        </a:rPr>
                        <a:t> de probă circulare, folosind ecuații de regresie echivalente, în cazul calculelor informatizate, sau prin </a:t>
                      </a:r>
                      <a:r>
                        <a:rPr lang="ro-RO" sz="1800" b="1" dirty="0">
                          <a:effectLst/>
                          <a:latin typeface="Times New Roman" panose="02020603050405020304" pitchFamily="18" charset="0"/>
                          <a:ea typeface="Times New Roman" panose="02020603050405020304" pitchFamily="18" charset="0"/>
                        </a:rPr>
                        <a:t>metoda seriilor de volume relative ori a seriilor de înălțimi relative</a:t>
                      </a:r>
                      <a:r>
                        <a:rPr lang="ro-RO" sz="1800" dirty="0">
                          <a:effectLst/>
                          <a:latin typeface="Times New Roman" panose="02020603050405020304" pitchFamily="18" charset="0"/>
                          <a:ea typeface="Times New Roman" panose="02020603050405020304" pitchFamily="18" charset="0"/>
                        </a:rPr>
                        <a:t>, în cazul calculelor manuale.;</a:t>
                      </a:r>
                      <a:endParaRPr lang="en-US" sz="1600" dirty="0">
                        <a:effectLst/>
                        <a:latin typeface="Times New Roman" panose="02020603050405020304" pitchFamily="18" charset="0"/>
                        <a:ea typeface="Times New Roman" panose="02020603050405020304" pitchFamily="18" charset="0"/>
                      </a:endParaRPr>
                    </a:p>
                    <a:p>
                      <a:pPr indent="457200" algn="just"/>
                      <a:r>
                        <a:rPr lang="ro-RO" sz="1800" dirty="0">
                          <a:effectLst/>
                          <a:latin typeface="Times New Roman" panose="02020603050405020304" pitchFamily="18" charset="0"/>
                          <a:ea typeface="Times New Roman" panose="02020603050405020304" pitchFamily="18" charset="0"/>
                        </a:rPr>
                        <a:t>- la celelalte </a:t>
                      </a:r>
                      <a:r>
                        <a:rPr lang="ro-RO" sz="1800" dirty="0" err="1">
                          <a:effectLst/>
                          <a:latin typeface="Times New Roman" panose="02020603050405020304" pitchFamily="18" charset="0"/>
                          <a:ea typeface="Times New Roman" panose="02020603050405020304" pitchFamily="18" charset="0"/>
                        </a:rPr>
                        <a:t>arborete</a:t>
                      </a:r>
                      <a:r>
                        <a:rPr lang="ro-RO" sz="1800" dirty="0">
                          <a:effectLst/>
                          <a:latin typeface="Times New Roman" panose="02020603050405020304" pitchFamily="18" charset="0"/>
                          <a:ea typeface="Times New Roman" panose="02020603050405020304" pitchFamily="18" charset="0"/>
                        </a:rPr>
                        <a:t> (neinventariate sau inventariate prin suprafețe de probă </a:t>
                      </a:r>
                      <a:r>
                        <a:rPr lang="ro-RO" sz="1800" dirty="0" err="1">
                          <a:effectLst/>
                          <a:latin typeface="Times New Roman" panose="02020603050405020304" pitchFamily="18" charset="0"/>
                          <a:ea typeface="Times New Roman" panose="02020603050405020304" pitchFamily="18" charset="0"/>
                        </a:rPr>
                        <a:t>relascopice</a:t>
                      </a:r>
                      <a:r>
                        <a:rPr lang="ro-RO" sz="1800" dirty="0">
                          <a:effectLst/>
                          <a:latin typeface="Times New Roman" panose="02020603050405020304" pitchFamily="18" charset="0"/>
                          <a:ea typeface="Times New Roman" panose="02020603050405020304" pitchFamily="18" charset="0"/>
                        </a:rPr>
                        <a:t>), folosind ecuații de regresie echivalente </a:t>
                      </a:r>
                      <a:r>
                        <a:rPr lang="ro-RO" sz="1800" b="1" dirty="0">
                          <a:effectLst/>
                          <a:latin typeface="Times New Roman" panose="02020603050405020304" pitchFamily="18" charset="0"/>
                          <a:ea typeface="Times New Roman" panose="02020603050405020304" pitchFamily="18" charset="0"/>
                        </a:rPr>
                        <a:t>tabelelor de producție simplificate</a:t>
                      </a:r>
                      <a:r>
                        <a:rPr lang="ro-RO" sz="1800" dirty="0">
                          <a:effectLst/>
                          <a:latin typeface="Times New Roman" panose="02020603050405020304" pitchFamily="18" charset="0"/>
                          <a:ea typeface="Times New Roman" panose="02020603050405020304" pitchFamily="18" charset="0"/>
                        </a:rPr>
                        <a:t>; în </a:t>
                      </a:r>
                      <a:r>
                        <a:rPr lang="ro-RO" sz="1800" dirty="0" err="1">
                          <a:effectLst/>
                          <a:latin typeface="Times New Roman" panose="02020603050405020304" pitchFamily="18" charset="0"/>
                          <a:ea typeface="Times New Roman" panose="02020603050405020304" pitchFamily="18" charset="0"/>
                        </a:rPr>
                        <a:t>arboretele</a:t>
                      </a:r>
                      <a:r>
                        <a:rPr lang="ro-RO" sz="1800" dirty="0">
                          <a:effectLst/>
                          <a:latin typeface="Times New Roman" panose="02020603050405020304" pitchFamily="18" charset="0"/>
                          <a:ea typeface="Times New Roman" panose="02020603050405020304" pitchFamily="18" charset="0"/>
                        </a:rPr>
                        <a:t> neinventariate se folosesc ca date de intrare consistența (indicele de acoperire), iar la cele inventariate prin suprafețe de probă </a:t>
                      </a:r>
                      <a:r>
                        <a:rPr lang="ro-RO" sz="1800" dirty="0" err="1">
                          <a:effectLst/>
                          <a:latin typeface="Times New Roman" panose="02020603050405020304" pitchFamily="18" charset="0"/>
                          <a:ea typeface="Times New Roman" panose="02020603050405020304" pitchFamily="18" charset="0"/>
                        </a:rPr>
                        <a:t>relascopice</a:t>
                      </a:r>
                      <a:r>
                        <a:rPr lang="ro-RO" sz="1800" dirty="0">
                          <a:effectLst/>
                          <a:latin typeface="Times New Roman" panose="02020603050405020304" pitchFamily="18" charset="0"/>
                          <a:ea typeface="Times New Roman" panose="02020603050405020304" pitchFamily="18" charset="0"/>
                        </a:rPr>
                        <a:t>, indicele de densitate.</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Necesitatea utilizării noilor rezultate </a:t>
                      </a:r>
                      <a:r>
                        <a:rPr kumimoji="0" lang="ro-RO"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stiințifice</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din lucrarea ,,M</a:t>
                      </a:r>
                      <a:r>
                        <a:rPr kumimoji="0" lang="en-US"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etode</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și</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tabele</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dendrometrice</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ed. </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2004. Utilizarea lor și în produsul informatic dedicat prelucrării datelor din amenajarea pădurilor.</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7B11D329-8EB0-46FC-AF54-2B78D75472FB}"/>
              </a:ext>
            </a:extLst>
          </p:cNvPr>
          <p:cNvPicPr>
            <a:picLocks noChangeAspect="1"/>
          </p:cNvPicPr>
          <p:nvPr/>
        </p:nvPicPr>
        <p:blipFill>
          <a:blip r:embed="rId2"/>
          <a:stretch>
            <a:fillRect/>
          </a:stretch>
        </p:blipFill>
        <p:spPr>
          <a:xfrm>
            <a:off x="1645006" y="0"/>
            <a:ext cx="10546994" cy="591363"/>
          </a:xfrm>
          <a:prstGeom prst="rect">
            <a:avLst/>
          </a:prstGeom>
        </p:spPr>
      </p:pic>
    </p:spTree>
    <p:extLst>
      <p:ext uri="{BB962C8B-B14F-4D97-AF65-F5344CB8AC3E}">
        <p14:creationId xmlns:p14="http://schemas.microsoft.com/office/powerpoint/2010/main" val="3145166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483444571"/>
              </p:ext>
            </p:extLst>
          </p:nvPr>
        </p:nvGraphicFramePr>
        <p:xfrm>
          <a:off x="-109728" y="652208"/>
          <a:ext cx="12301728" cy="6098216"/>
        </p:xfrm>
        <a:graphic>
          <a:graphicData uri="http://schemas.openxmlformats.org/drawingml/2006/table">
            <a:tbl>
              <a:tblPr firstRow="1" firstCol="1" bandRow="1">
                <a:tableStyleId>{5C22544A-7EE6-4342-B048-85BDC9FD1C3A}</a:tableStyleId>
              </a:tblPr>
              <a:tblGrid>
                <a:gridCol w="535560">
                  <a:extLst>
                    <a:ext uri="{9D8B030D-6E8A-4147-A177-3AD203B41FA5}">
                      <a16:colId xmlns:a16="http://schemas.microsoft.com/office/drawing/2014/main" val="20000"/>
                    </a:ext>
                  </a:extLst>
                </a:gridCol>
                <a:gridCol w="1660143">
                  <a:extLst>
                    <a:ext uri="{9D8B030D-6E8A-4147-A177-3AD203B41FA5}">
                      <a16:colId xmlns:a16="http://schemas.microsoft.com/office/drawing/2014/main" val="20001"/>
                    </a:ext>
                  </a:extLst>
                </a:gridCol>
                <a:gridCol w="1014413">
                  <a:extLst>
                    <a:ext uri="{9D8B030D-6E8A-4147-A177-3AD203B41FA5}">
                      <a16:colId xmlns:a16="http://schemas.microsoft.com/office/drawing/2014/main" val="20002"/>
                    </a:ext>
                  </a:extLst>
                </a:gridCol>
                <a:gridCol w="6081712">
                  <a:extLst>
                    <a:ext uri="{9D8B030D-6E8A-4147-A177-3AD203B41FA5}">
                      <a16:colId xmlns:a16="http://schemas.microsoft.com/office/drawing/2014/main" val="20003"/>
                    </a:ext>
                  </a:extLst>
                </a:gridCol>
                <a:gridCol w="3009900">
                  <a:extLst>
                    <a:ext uri="{9D8B030D-6E8A-4147-A177-3AD203B41FA5}">
                      <a16:colId xmlns:a16="http://schemas.microsoft.com/office/drawing/2014/main" val="20004"/>
                    </a:ext>
                  </a:extLst>
                </a:gridCol>
              </a:tblGrid>
              <a:tr h="451741">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modificate/nou introduse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2971864">
                <a:tc>
                  <a:txBody>
                    <a:bodyPr/>
                    <a:lstStyle/>
                    <a:p>
                      <a:pPr algn="ctr">
                        <a:lnSpc>
                          <a:spcPct val="107000"/>
                        </a:lnSpc>
                        <a:spcAft>
                          <a:spcPts val="800"/>
                        </a:spcAft>
                      </a:pPr>
                      <a:r>
                        <a:rPr lang="ro-RO" sz="1300" dirty="0">
                          <a:effectLst/>
                        </a:rPr>
                        <a:t>12</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4.3.2.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Informaţii</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de teren privind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vegetaţia</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forestieră</a:t>
                      </a: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457200" algn="just" defTabSz="914400" rtl="0" eaLnBrk="1" fontAlgn="auto" latinLnBrk="0" hangingPunct="1">
                        <a:lnSpc>
                          <a:spcPct val="100000"/>
                        </a:lnSpc>
                        <a:spcBef>
                          <a:spcPts val="0"/>
                        </a:spcBef>
                        <a:spcAft>
                          <a:spcPts val="0"/>
                        </a:spcAft>
                        <a:buClrTx/>
                        <a:buSzTx/>
                        <a:buFontTx/>
                        <a:buNone/>
                        <a:tabLst/>
                        <a:defRPr/>
                      </a:pP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Aceste procedee simplificate (prin măsurători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relascopice</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se stabilesc, de la caz la caz, cu ocazia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Conferinţei</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I de amenajare în raport cu gradul de intensitate al gospodăriei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şi</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cu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condiţiile</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concrete de realizare a lucrărilor respective.</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Prelucrarea datelor se va efectua în cadrul sistemului informatic al amenajării pădurilor.</a:t>
                      </a:r>
                      <a:endPar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3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rPr>
                        <a:t>Necesitatea elaborării unui nou produs informatic de prelucrare a datelor amenajistice, în concordanță cu modalitățile de culegere a datelor de teren, cu noile categorii de folosință, de zonare funcțională, cu procedeele de calcul a posibilității și cu celelalte actualizări aduse în știința și practica amenajării pădurilor.</a:t>
                      </a:r>
                      <a:endParaRPr kumimoji="0" lang="en-US" sz="13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2600826">
                <a:tc>
                  <a:txBody>
                    <a:bodyPr/>
                    <a:lstStyle/>
                    <a:p>
                      <a:pPr>
                        <a:lnSpc>
                          <a:spcPct val="107000"/>
                        </a:lnSpc>
                        <a:spcAft>
                          <a:spcPts val="800"/>
                        </a:spcAft>
                      </a:pPr>
                      <a:r>
                        <a:rPr lang="ro-RO" sz="1300" dirty="0">
                          <a:effectLst/>
                        </a:rPr>
                        <a:t> </a:t>
                      </a:r>
                      <a:endParaRPr lang="en-US" sz="1300" dirty="0">
                        <a:effectLst/>
                      </a:endParaRPr>
                    </a:p>
                    <a:p>
                      <a:pPr algn="ctr">
                        <a:lnSpc>
                          <a:spcPct val="107000"/>
                        </a:lnSpc>
                        <a:spcAft>
                          <a:spcPts val="800"/>
                        </a:spcAft>
                      </a:pPr>
                      <a:r>
                        <a:rPr lang="ro-RO" sz="1300" dirty="0">
                          <a:effectLst/>
                        </a:rPr>
                        <a:t>13</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rPr>
                        <a:t>	</a:t>
                      </a:r>
                      <a:r>
                        <a:rPr lang="ro-RO" sz="1800" b="1" dirty="0">
                          <a:effectLst/>
                          <a:latin typeface="Times New Roman" panose="02020603050405020304" pitchFamily="18" charset="0"/>
                          <a:cs typeface="Times New Roman" panose="02020603050405020304" pitchFamily="18" charset="0"/>
                        </a:rPr>
                        <a:t>Starea de  sănătate. </a:t>
                      </a:r>
                      <a:r>
                        <a:rPr lang="ro-RO" sz="1800" dirty="0">
                          <a:effectLst/>
                          <a:latin typeface="Times New Roman" panose="02020603050405020304" pitchFamily="18" charset="0"/>
                          <a:cs typeface="Times New Roman" panose="02020603050405020304" pitchFamily="18" charset="0"/>
                        </a:rPr>
                        <a:t>Se </a:t>
                      </a:r>
                      <a:r>
                        <a:rPr lang="ro-RO" sz="1800" dirty="0" err="1">
                          <a:effectLst/>
                          <a:latin typeface="Times New Roman" panose="02020603050405020304" pitchFamily="18" charset="0"/>
                          <a:cs typeface="Times New Roman" panose="02020603050405020304" pitchFamily="18" charset="0"/>
                        </a:rPr>
                        <a:t>stabileşte</a:t>
                      </a:r>
                      <a:r>
                        <a:rPr lang="ro-RO" sz="1800" dirty="0">
                          <a:effectLst/>
                          <a:latin typeface="Times New Roman" panose="02020603050405020304" pitchFamily="18" charset="0"/>
                          <a:cs typeface="Times New Roman" panose="02020603050405020304" pitchFamily="18" charset="0"/>
                        </a:rPr>
                        <a:t> pe arboret, prin </a:t>
                      </a:r>
                      <a:r>
                        <a:rPr lang="ro-RO" sz="1800" dirty="0" err="1">
                          <a:effectLst/>
                          <a:latin typeface="Times New Roman" panose="02020603050405020304" pitchFamily="18" charset="0"/>
                          <a:cs typeface="Times New Roman" panose="02020603050405020304" pitchFamily="18" charset="0"/>
                        </a:rPr>
                        <a:t>observaţii</a:t>
                      </a:r>
                      <a:r>
                        <a:rPr lang="ro-RO" sz="1800" dirty="0">
                          <a:effectLst/>
                          <a:latin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cs typeface="Times New Roman" panose="02020603050405020304" pitchFamily="18" charset="0"/>
                        </a:rPr>
                        <a:t> măsurători (anexa 23), în raport cu vătămările cauzate de animale, insecte, ciuperci, factori abiotici, factori antropici etc.</a:t>
                      </a:r>
                      <a:endParaRPr lang="ro-RO" sz="1300" b="1" dirty="0">
                        <a:effectLst/>
                      </a:endParaRPr>
                    </a:p>
                  </a:txBody>
                  <a:tcPr marL="36394" marR="36394" marT="0" marB="0"/>
                </a:tc>
                <a:tc>
                  <a:txBody>
                    <a:bodyPr/>
                    <a:lstStyle/>
                    <a:p>
                      <a:pPr algn="just">
                        <a:lnSpc>
                          <a:spcPct val="107000"/>
                        </a:lnSpc>
                        <a:spcAft>
                          <a:spcPts val="8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Aspectul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fost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actualizat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în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corelație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cu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prevederile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procedurii simplificate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nr. 6. </a:t>
                      </a: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1056D6E4-54DB-4D82-8FD5-11732B7FE5EF}"/>
              </a:ext>
            </a:extLst>
          </p:cNvPr>
          <p:cNvPicPr>
            <a:picLocks noChangeAspect="1"/>
          </p:cNvPicPr>
          <p:nvPr/>
        </p:nvPicPr>
        <p:blipFill>
          <a:blip r:embed="rId2"/>
          <a:stretch>
            <a:fillRect/>
          </a:stretch>
        </p:blipFill>
        <p:spPr>
          <a:xfrm>
            <a:off x="1645006" y="60845"/>
            <a:ext cx="10546994" cy="591363"/>
          </a:xfrm>
          <a:prstGeom prst="rect">
            <a:avLst/>
          </a:prstGeom>
        </p:spPr>
      </p:pic>
    </p:spTree>
    <p:extLst>
      <p:ext uri="{BB962C8B-B14F-4D97-AF65-F5344CB8AC3E}">
        <p14:creationId xmlns:p14="http://schemas.microsoft.com/office/powerpoint/2010/main" val="2785402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3388901161"/>
              </p:ext>
            </p:extLst>
          </p:nvPr>
        </p:nvGraphicFramePr>
        <p:xfrm>
          <a:off x="0" y="509360"/>
          <a:ext cx="12191999" cy="6844075"/>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280347">
                  <a:extLst>
                    <a:ext uri="{9D8B030D-6E8A-4147-A177-3AD203B41FA5}">
                      <a16:colId xmlns:a16="http://schemas.microsoft.com/office/drawing/2014/main" val="20001"/>
                    </a:ext>
                  </a:extLst>
                </a:gridCol>
                <a:gridCol w="1214605">
                  <a:extLst>
                    <a:ext uri="{9D8B030D-6E8A-4147-A177-3AD203B41FA5}">
                      <a16:colId xmlns:a16="http://schemas.microsoft.com/office/drawing/2014/main" val="20002"/>
                    </a:ext>
                  </a:extLst>
                </a:gridCol>
                <a:gridCol w="5885568">
                  <a:extLst>
                    <a:ext uri="{9D8B030D-6E8A-4147-A177-3AD203B41FA5}">
                      <a16:colId xmlns:a16="http://schemas.microsoft.com/office/drawing/2014/main" val="20003"/>
                    </a:ext>
                  </a:extLst>
                </a:gridCol>
                <a:gridCol w="2280696">
                  <a:extLst>
                    <a:ext uri="{9D8B030D-6E8A-4147-A177-3AD203B41FA5}">
                      <a16:colId xmlns:a16="http://schemas.microsoft.com/office/drawing/2014/main" val="20004"/>
                    </a:ext>
                  </a:extLst>
                </a:gridCol>
              </a:tblGrid>
              <a:tr h="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modificate/nou introduse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6318549">
                <a:tc>
                  <a:txBody>
                    <a:bodyPr/>
                    <a:lstStyle/>
                    <a:p>
                      <a:pPr algn="ctr">
                        <a:lnSpc>
                          <a:spcPct val="107000"/>
                        </a:lnSpc>
                        <a:spcAft>
                          <a:spcPts val="800"/>
                        </a:spcAft>
                      </a:pPr>
                      <a:r>
                        <a:rPr lang="ro-RO" sz="1300" dirty="0">
                          <a:effectLst/>
                        </a:rPr>
                        <a:t>14</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4.3.2.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Informaţii</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de teren privind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vegetaţia</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forestieră</a:t>
                      </a: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Biodiversitatea.</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Cu ocazia descrierii parcelare se insistă, pe cât posibil, asupra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diversităţii</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genetice intraspecifice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şi</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asupra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diversităţii</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la nivelul speciilor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şi</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al ecosistemelor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arboretelor</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respective. Este de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importanţă</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deosebită semnalarea diverselor forme genetice, a tuturor speciilor forestiere existente (indiferent de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proporţia</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lor în arboret), a speciilor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arbustive</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 speciilor de plante erbacee, a unor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particularităţi</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privind fauna, precum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şi</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 caracteristicilor de ansamblu ale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arboretelor</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(amestec, structură verticală etc.), </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prezența, cantitatea, stadiul de degradare și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pozitia</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(la pământ sau pe picior) lemnului mort</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Informațiile se înscriu în descrierea parcelară și la date complementare.</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36394" marR="36394" marT="0" marB="0"/>
                </a:tc>
                <a:tc>
                  <a:txBody>
                    <a:bodyPr/>
                    <a:lstStyle/>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73D3DD50-B4EC-4517-A6E7-9E58854553A2}"/>
              </a:ext>
            </a:extLst>
          </p:cNvPr>
          <p:cNvPicPr>
            <a:picLocks noChangeAspect="1"/>
          </p:cNvPicPr>
          <p:nvPr/>
        </p:nvPicPr>
        <p:blipFill>
          <a:blip r:embed="rId2"/>
          <a:stretch>
            <a:fillRect/>
          </a:stretch>
        </p:blipFill>
        <p:spPr>
          <a:xfrm>
            <a:off x="1645006" y="0"/>
            <a:ext cx="10546994" cy="591363"/>
          </a:xfrm>
          <a:prstGeom prst="rect">
            <a:avLst/>
          </a:prstGeom>
        </p:spPr>
      </p:pic>
    </p:spTree>
    <p:extLst>
      <p:ext uri="{BB962C8B-B14F-4D97-AF65-F5344CB8AC3E}">
        <p14:creationId xmlns:p14="http://schemas.microsoft.com/office/powerpoint/2010/main" val="794590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1148132671"/>
              </p:ext>
            </p:extLst>
          </p:nvPr>
        </p:nvGraphicFramePr>
        <p:xfrm>
          <a:off x="0" y="500062"/>
          <a:ext cx="12191999" cy="6403170"/>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1939285">
                  <a:extLst>
                    <a:ext uri="{9D8B030D-6E8A-4147-A177-3AD203B41FA5}">
                      <a16:colId xmlns:a16="http://schemas.microsoft.com/office/drawing/2014/main" val="20001"/>
                    </a:ext>
                  </a:extLst>
                </a:gridCol>
                <a:gridCol w="855023">
                  <a:extLst>
                    <a:ext uri="{9D8B030D-6E8A-4147-A177-3AD203B41FA5}">
                      <a16:colId xmlns:a16="http://schemas.microsoft.com/office/drawing/2014/main" val="20002"/>
                    </a:ext>
                  </a:extLst>
                </a:gridCol>
                <a:gridCol w="7600412">
                  <a:extLst>
                    <a:ext uri="{9D8B030D-6E8A-4147-A177-3AD203B41FA5}">
                      <a16:colId xmlns:a16="http://schemas.microsoft.com/office/drawing/2014/main" val="20003"/>
                    </a:ext>
                  </a:extLst>
                </a:gridCol>
                <a:gridCol w="1266496">
                  <a:extLst>
                    <a:ext uri="{9D8B030D-6E8A-4147-A177-3AD203B41FA5}">
                      <a16:colId xmlns:a16="http://schemas.microsoft.com/office/drawing/2014/main" val="20004"/>
                    </a:ext>
                  </a:extLst>
                </a:gridCol>
              </a:tblGrid>
              <a:tr h="904324">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modificate/nou introduse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422083">
                <a:tc>
                  <a:txBody>
                    <a:bodyPr/>
                    <a:lstStyle/>
                    <a:p>
                      <a:pPr algn="ctr">
                        <a:lnSpc>
                          <a:spcPct val="107000"/>
                        </a:lnSpc>
                        <a:spcAft>
                          <a:spcPts val="800"/>
                        </a:spcAft>
                      </a:pPr>
                      <a:r>
                        <a:rPr lang="ro-RO" sz="1300" dirty="0">
                          <a:effectLst/>
                        </a:rPr>
                        <a:t>15</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4.3.2.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Informaţii</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de teren privind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vegetaţia</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forestieră</a:t>
                      </a: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 Lemn mort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LA, LB, LC, LD, LE, LF, LG, LH, LI, LJ, LK, LL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LA – lemn mort pe picior, încă tare (nu intră vârful briceagului în lemn), volum mai mic de 5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LB – lemn mort pe picior, încă tare (nu intră vârful briceagului în lemn), volum cuprins între 5 și 10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LC – lemn mort pe picior, încă tare (nu intră vârful briceagului in lemn), volum mai mare de 10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LD – lemn mort pe picior, putrezit (intră vârful briceagului in lemn), volum mai mic de 5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LE – lemn mort pe picior, putrezit (intră vârful briceagului in lemn), volum cuprins între 5 și 10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LF – lemn mort pe picior, putrezit (intră vârful briceagului in lemn), volum mai mare de 10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LG – lemn mort la pământ, încă tare (nu intră vârful briceagului in lemn), volum mai mic de 5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LH – lemn mort la pământ, încă tare (nu intră vârful briceagului in lemn), volum cuprins între 5 si 10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LI – lemn mort la pământ, încă tare (nu intră vârful briceagului in lemn), volum mai mare de 10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LJ – lemn mort la pământ, putrezit (intră vârful briceagului in lemn), volum mai mic de 5 m3/ha</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LK – lemn mort la pământ, putrezit (intra vârful briceagului in lemn), volum cuprins intre 5 si 10 m3/ha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LL – lemn mort la pământ, putrezit ( intra vârful briceagului in lemn), volum mai mare de 10 m3/ha.</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Actualizarea datelor cuprinse în fișa de descriere parcelară cu </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date </a:t>
                      </a: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referitoare la biodiversitate</a:t>
                      </a:r>
                      <a:r>
                        <a:rPr kumimoji="0" lang="ro-RO"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CBC0853F-3291-43D1-BB83-CD39EEA1C675}"/>
              </a:ext>
            </a:extLst>
          </p:cNvPr>
          <p:cNvPicPr>
            <a:picLocks noChangeAspect="1"/>
          </p:cNvPicPr>
          <p:nvPr/>
        </p:nvPicPr>
        <p:blipFill>
          <a:blip r:embed="rId2"/>
          <a:stretch>
            <a:fillRect/>
          </a:stretch>
        </p:blipFill>
        <p:spPr>
          <a:xfrm>
            <a:off x="1645005" y="-42863"/>
            <a:ext cx="10546994" cy="591363"/>
          </a:xfrm>
          <a:prstGeom prst="rect">
            <a:avLst/>
          </a:prstGeom>
        </p:spPr>
      </p:pic>
    </p:spTree>
    <p:extLst>
      <p:ext uri="{BB962C8B-B14F-4D97-AF65-F5344CB8AC3E}">
        <p14:creationId xmlns:p14="http://schemas.microsoft.com/office/powerpoint/2010/main" val="2691505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4135302707"/>
              </p:ext>
            </p:extLst>
          </p:nvPr>
        </p:nvGraphicFramePr>
        <p:xfrm>
          <a:off x="0" y="571452"/>
          <a:ext cx="12191999" cy="7425066"/>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280347">
                  <a:extLst>
                    <a:ext uri="{9D8B030D-6E8A-4147-A177-3AD203B41FA5}">
                      <a16:colId xmlns:a16="http://schemas.microsoft.com/office/drawing/2014/main" val="20001"/>
                    </a:ext>
                  </a:extLst>
                </a:gridCol>
                <a:gridCol w="1214605">
                  <a:extLst>
                    <a:ext uri="{9D8B030D-6E8A-4147-A177-3AD203B41FA5}">
                      <a16:colId xmlns:a16="http://schemas.microsoft.com/office/drawing/2014/main" val="20002"/>
                    </a:ext>
                  </a:extLst>
                </a:gridCol>
                <a:gridCol w="5885568">
                  <a:extLst>
                    <a:ext uri="{9D8B030D-6E8A-4147-A177-3AD203B41FA5}">
                      <a16:colId xmlns:a16="http://schemas.microsoft.com/office/drawing/2014/main" val="20003"/>
                    </a:ext>
                  </a:extLst>
                </a:gridCol>
                <a:gridCol w="2280696">
                  <a:extLst>
                    <a:ext uri="{9D8B030D-6E8A-4147-A177-3AD203B41FA5}">
                      <a16:colId xmlns:a16="http://schemas.microsoft.com/office/drawing/2014/main" val="20004"/>
                    </a:ext>
                  </a:extLst>
                </a:gridCol>
              </a:tblGrid>
              <a:tr h="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1871520">
                <a:tc>
                  <a:txBody>
                    <a:bodyPr/>
                    <a:lstStyle/>
                    <a:p>
                      <a:pPr algn="ctr">
                        <a:lnSpc>
                          <a:spcPct val="107000"/>
                        </a:lnSpc>
                        <a:spcAft>
                          <a:spcPts val="800"/>
                        </a:spcAft>
                      </a:pPr>
                      <a:r>
                        <a:rPr lang="ro-RO" sz="1300" dirty="0">
                          <a:effectLst/>
                        </a:rPr>
                        <a:t>16</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4.3.2.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Informaţii</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de teren privind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vegetaţia</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forestieră</a:t>
                      </a: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Arboret regenerat. </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 descrie arboretul regenerat indicându-se speciile componente, modul de regenerare, proporția de participare, înălțimea medie, desimea,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suprafaţa</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ocupată și lucrările necesare. Descrierea se face pentru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arboretele</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exploatabile. </a:t>
                      </a: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actualizării datelor din fișa de descriere parcelară cu alte elemente necesare gospodăririi adecvate a pădurilor.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0">
                <a:tc>
                  <a:txBody>
                    <a:bodyPr/>
                    <a:lstStyle/>
                    <a:p>
                      <a:pPr>
                        <a:lnSpc>
                          <a:spcPct val="107000"/>
                        </a:lnSpc>
                        <a:spcAft>
                          <a:spcPts val="800"/>
                        </a:spcAft>
                      </a:pPr>
                      <a:r>
                        <a:rPr lang="ro-RO" sz="1300" dirty="0">
                          <a:effectLst/>
                        </a:rPr>
                        <a:t> </a:t>
                      </a:r>
                      <a:endParaRPr lang="en-US" sz="1300" dirty="0">
                        <a:effectLst/>
                      </a:endParaRPr>
                    </a:p>
                    <a:p>
                      <a:pPr algn="ctr">
                        <a:lnSpc>
                          <a:spcPct val="107000"/>
                        </a:lnSpc>
                        <a:spcAft>
                          <a:spcPts val="800"/>
                        </a:spcAft>
                      </a:pPr>
                      <a:r>
                        <a:rPr lang="ro-RO" sz="1300" dirty="0">
                          <a:effectLst/>
                        </a:rPr>
                        <a:t>17</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rPr>
                        <a:t>	</a:t>
                      </a:r>
                      <a:r>
                        <a:rPr lang="ro-RO" sz="1800" b="1" dirty="0" err="1">
                          <a:effectLst/>
                          <a:latin typeface="Times New Roman" panose="02020603050405020304" pitchFamily="18" charset="0"/>
                          <a:cs typeface="Times New Roman" panose="02020603050405020304" pitchFamily="18" charset="0"/>
                        </a:rPr>
                        <a:t>Urgenţa</a:t>
                      </a:r>
                      <a:r>
                        <a:rPr lang="ro-RO" sz="1800" b="1" dirty="0">
                          <a:effectLst/>
                          <a:latin typeface="Times New Roman" panose="02020603050405020304" pitchFamily="18" charset="0"/>
                          <a:cs typeface="Times New Roman" panose="02020603050405020304" pitchFamily="18" charset="0"/>
                        </a:rPr>
                        <a:t> de regenerare. </a:t>
                      </a:r>
                      <a:r>
                        <a:rPr lang="ro-RO" sz="1800" dirty="0">
                          <a:effectLst/>
                          <a:latin typeface="Times New Roman" panose="02020603050405020304" pitchFamily="18" charset="0"/>
                          <a:cs typeface="Times New Roman" panose="02020603050405020304" pitchFamily="18" charset="0"/>
                        </a:rPr>
                        <a:t>În vederea stabilirii </a:t>
                      </a:r>
                      <a:r>
                        <a:rPr lang="ro-RO" sz="1800" dirty="0" err="1">
                          <a:effectLst/>
                          <a:latin typeface="Times New Roman" panose="02020603050405020304" pitchFamily="18" charset="0"/>
                          <a:cs typeface="Times New Roman" panose="02020603050405020304" pitchFamily="18" charset="0"/>
                        </a:rPr>
                        <a:t>arboretelor</a:t>
                      </a:r>
                      <a:r>
                        <a:rPr lang="ro-RO" sz="1800" dirty="0">
                          <a:effectLst/>
                          <a:latin typeface="Times New Roman" panose="02020603050405020304" pitchFamily="18" charset="0"/>
                          <a:cs typeface="Times New Roman" panose="02020603050405020304" pitchFamily="18" charset="0"/>
                        </a:rPr>
                        <a:t> de parcurs cu tăieri de regenerare, pentru </a:t>
                      </a:r>
                      <a:r>
                        <a:rPr lang="ro-RO" sz="1800" dirty="0" err="1">
                          <a:effectLst/>
                          <a:latin typeface="Times New Roman" panose="02020603050405020304" pitchFamily="18" charset="0"/>
                          <a:cs typeface="Times New Roman" panose="02020603050405020304" pitchFamily="18" charset="0"/>
                        </a:rPr>
                        <a:t>arboretele</a:t>
                      </a:r>
                      <a:r>
                        <a:rPr lang="ro-RO" sz="1800" dirty="0">
                          <a:effectLst/>
                          <a:latin typeface="Times New Roman" panose="02020603050405020304" pitchFamily="18" charset="0"/>
                          <a:cs typeface="Times New Roman" panose="02020603050405020304" pitchFamily="18" charset="0"/>
                        </a:rPr>
                        <a:t> exploatabile se stabilesc </a:t>
                      </a:r>
                      <a:r>
                        <a:rPr lang="ro-RO" sz="1800" dirty="0" err="1">
                          <a:effectLst/>
                          <a:latin typeface="Times New Roman" panose="02020603050405020304" pitchFamily="18" charset="0"/>
                          <a:cs typeface="Times New Roman" panose="02020603050405020304" pitchFamily="18" charset="0"/>
                        </a:rPr>
                        <a:t>urgenţe</a:t>
                      </a:r>
                      <a:r>
                        <a:rPr lang="ro-RO" sz="1800" dirty="0">
                          <a:effectLst/>
                          <a:latin typeface="Times New Roman" panose="02020603050405020304" pitchFamily="18" charset="0"/>
                          <a:cs typeface="Times New Roman" panose="02020603050405020304" pitchFamily="18" charset="0"/>
                        </a:rPr>
                        <a:t> de regenerare care se bazează în principal pe criterii tehnice </a:t>
                      </a:r>
                      <a:r>
                        <a:rPr lang="ro-RO" sz="1800" dirty="0" err="1">
                          <a:effectLst/>
                          <a:latin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cs typeface="Times New Roman" panose="02020603050405020304" pitchFamily="18" charset="0"/>
                        </a:rPr>
                        <a:t> economice (</a:t>
                      </a:r>
                      <a:r>
                        <a:rPr lang="ro-RO" sz="1800" b="0" dirty="0">
                          <a:effectLst/>
                          <a:latin typeface="Times New Roman" panose="02020603050405020304" pitchFamily="18" charset="0"/>
                          <a:cs typeface="Times New Roman" panose="02020603050405020304" pitchFamily="18" charset="0"/>
                        </a:rPr>
                        <a:t>anexa 17).</a:t>
                      </a: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actualizării urgențelor</a:t>
                      </a:r>
                      <a:r>
                        <a:rPr lang="ro-RO" sz="1600" baseline="0" dirty="0">
                          <a:effectLst/>
                          <a:latin typeface="Times New Roman" panose="02020603050405020304" pitchFamily="18" charset="0"/>
                          <a:ea typeface="Calibri" panose="020F0502020204030204" pitchFamily="34" charset="0"/>
                          <a:cs typeface="Times New Roman" panose="02020603050405020304" pitchFamily="18" charset="0"/>
                        </a:rPr>
                        <a:t> de regenerare pe baza experienței acumulate în practica amenajării pădurilor.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r h="2621116">
                <a:tc>
                  <a:txBody>
                    <a:bodyPr/>
                    <a:lstStyle/>
                    <a:p>
                      <a:pPr algn="ctr">
                        <a:lnSpc>
                          <a:spcPct val="107000"/>
                        </a:lnSpc>
                        <a:spcAft>
                          <a:spcPts val="800"/>
                        </a:spcAft>
                      </a:pPr>
                      <a:r>
                        <a:rPr lang="ro-RO" sz="1300" dirty="0">
                          <a:effectLst/>
                        </a:rPr>
                        <a:t>18</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Lucrările propuse</a:t>
                      </a:r>
                      <a:r>
                        <a:rPr lang="ro-RO" sz="1800" i="1" dirty="0">
                          <a:effectLst/>
                          <a:latin typeface="Times New Roman" panose="02020603050405020304" pitchFamily="18" charset="0"/>
                          <a:ea typeface="Times New Roman" panose="02020603050405020304" pitchFamily="18" charset="0"/>
                        </a:rPr>
                        <a:t> </a:t>
                      </a:r>
                      <a:endParaRPr lang="ro-RO" sz="1800" dirty="0">
                        <a:effectLst/>
                        <a:latin typeface="Times New Roman" panose="02020603050405020304" pitchFamily="18" charset="0"/>
                        <a:ea typeface="Times New Roman" panose="02020603050405020304" pitchFamily="18" charset="0"/>
                      </a:endParaRPr>
                    </a:p>
                    <a:p>
                      <a:pPr algn="just"/>
                      <a:r>
                        <a:rPr lang="ro-RO" sz="1800" b="0" dirty="0">
                          <a:effectLst/>
                          <a:latin typeface="Times New Roman" panose="02020603050405020304" pitchFamily="18" charset="0"/>
                          <a:ea typeface="Times New Roman" panose="02020603050405020304" pitchFamily="18" charset="0"/>
                        </a:rPr>
                        <a:t>Au fost introduse 2 noi lucrări:</a:t>
                      </a:r>
                    </a:p>
                    <a:p>
                      <a:pPr algn="just"/>
                      <a:r>
                        <a:rPr lang="ro-RO" sz="1800" b="0" dirty="0">
                          <a:effectLst/>
                          <a:latin typeface="Times New Roman" panose="02020603050405020304" pitchFamily="18" charset="0"/>
                          <a:ea typeface="Times New Roman" panose="02020603050405020304" pitchFamily="18" charset="0"/>
                        </a:rPr>
                        <a:t>-EI- extragerea integrală a </a:t>
                      </a:r>
                      <a:r>
                        <a:rPr lang="en-US" sz="1800" b="0" dirty="0" err="1">
                          <a:effectLst/>
                          <a:latin typeface="Times New Roman" panose="02020603050405020304" pitchFamily="18" charset="0"/>
                          <a:ea typeface="Times New Roman" panose="02020603050405020304" pitchFamily="18" charset="0"/>
                        </a:rPr>
                        <a:t>masei</a:t>
                      </a:r>
                      <a:r>
                        <a:rPr lang="en-US" sz="1800" b="0" dirty="0">
                          <a:effectLst/>
                          <a:latin typeface="Times New Roman" panose="02020603050405020304" pitchFamily="18" charset="0"/>
                          <a:ea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rPr>
                        <a:t>lemnoase</a:t>
                      </a:r>
                      <a:r>
                        <a:rPr lang="ro-RO" sz="1800" b="0" dirty="0">
                          <a:effectLst/>
                          <a:latin typeface="Times New Roman" panose="02020603050405020304" pitchFamily="18" charset="0"/>
                          <a:ea typeface="Times New Roman" panose="02020603050405020304" pitchFamily="18" charset="0"/>
                        </a:rPr>
                        <a:t>;</a:t>
                      </a:r>
                    </a:p>
                    <a:p>
                      <a:pPr algn="just"/>
                      <a:r>
                        <a:rPr lang="ro-RO" sz="1800" b="0" dirty="0">
                          <a:effectLst/>
                          <a:latin typeface="Times New Roman" panose="02020603050405020304" pitchFamily="18" charset="0"/>
                          <a:ea typeface="Times New Roman" panose="02020603050405020304" pitchFamily="18" charset="0"/>
                        </a:rPr>
                        <a:t>-EA- extragerea arborilor afectați.</a:t>
                      </a:r>
                      <a:endParaRPr lang="en-US" sz="1600" b="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gospodăririi adecvate a </a:t>
                      </a:r>
                      <a:r>
                        <a:rPr lang="ro-RO" sz="1600" dirty="0" err="1">
                          <a:effectLst/>
                          <a:latin typeface="Times New Roman" panose="02020603050405020304" pitchFamily="18" charset="0"/>
                          <a:ea typeface="Calibri" panose="020F0502020204030204" pitchFamily="34" charset="0"/>
                          <a:cs typeface="Times New Roman" panose="02020603050405020304" pitchFamily="18" charset="0"/>
                        </a:rPr>
                        <a:t>arboretelor</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afectate de factori destabilizatori, în concordanță și cu prevederile Ordinului nr. 766/2018.</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2766397768"/>
                  </a:ext>
                </a:extLst>
              </a:tr>
            </a:tbl>
          </a:graphicData>
        </a:graphic>
      </p:graphicFrame>
      <p:pic>
        <p:nvPicPr>
          <p:cNvPr id="2" name="Picture 1">
            <a:extLst>
              <a:ext uri="{FF2B5EF4-FFF2-40B4-BE49-F238E27FC236}">
                <a16:creationId xmlns:a16="http://schemas.microsoft.com/office/drawing/2014/main" id="{D0236420-1B9C-4EA5-A680-B392DCA57309}"/>
              </a:ext>
            </a:extLst>
          </p:cNvPr>
          <p:cNvPicPr>
            <a:picLocks noChangeAspect="1"/>
          </p:cNvPicPr>
          <p:nvPr/>
        </p:nvPicPr>
        <p:blipFill>
          <a:blip r:embed="rId3"/>
          <a:stretch>
            <a:fillRect/>
          </a:stretch>
        </p:blipFill>
        <p:spPr>
          <a:xfrm>
            <a:off x="1851203" y="71437"/>
            <a:ext cx="10546994" cy="591363"/>
          </a:xfrm>
          <a:prstGeom prst="rect">
            <a:avLst/>
          </a:prstGeom>
        </p:spPr>
      </p:pic>
    </p:spTree>
    <p:extLst>
      <p:ext uri="{BB962C8B-B14F-4D97-AF65-F5344CB8AC3E}">
        <p14:creationId xmlns:p14="http://schemas.microsoft.com/office/powerpoint/2010/main" val="2979747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1531689223"/>
              </p:ext>
            </p:extLst>
          </p:nvPr>
        </p:nvGraphicFramePr>
        <p:xfrm>
          <a:off x="0" y="590845"/>
          <a:ext cx="12191999" cy="6005857"/>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280347">
                  <a:extLst>
                    <a:ext uri="{9D8B030D-6E8A-4147-A177-3AD203B41FA5}">
                      <a16:colId xmlns:a16="http://schemas.microsoft.com/office/drawing/2014/main" val="20001"/>
                    </a:ext>
                  </a:extLst>
                </a:gridCol>
                <a:gridCol w="1175083">
                  <a:extLst>
                    <a:ext uri="{9D8B030D-6E8A-4147-A177-3AD203B41FA5}">
                      <a16:colId xmlns:a16="http://schemas.microsoft.com/office/drawing/2014/main" val="20002"/>
                    </a:ext>
                  </a:extLst>
                </a:gridCol>
                <a:gridCol w="5925090">
                  <a:extLst>
                    <a:ext uri="{9D8B030D-6E8A-4147-A177-3AD203B41FA5}">
                      <a16:colId xmlns:a16="http://schemas.microsoft.com/office/drawing/2014/main" val="20003"/>
                    </a:ext>
                  </a:extLst>
                </a:gridCol>
                <a:gridCol w="2280696">
                  <a:extLst>
                    <a:ext uri="{9D8B030D-6E8A-4147-A177-3AD203B41FA5}">
                      <a16:colId xmlns:a16="http://schemas.microsoft.com/office/drawing/2014/main" val="20004"/>
                    </a:ext>
                  </a:extLst>
                </a:gridCol>
              </a:tblGrid>
              <a:tr h="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Capitol/Subcapitol Norma existentă</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2205014">
                <a:tc>
                  <a:txBody>
                    <a:bodyPr/>
                    <a:lstStyle/>
                    <a:p>
                      <a:pPr algn="ctr">
                        <a:lnSpc>
                          <a:spcPct val="107000"/>
                        </a:lnSpc>
                        <a:spcAft>
                          <a:spcPts val="800"/>
                        </a:spcAft>
                      </a:pPr>
                      <a:r>
                        <a:rPr lang="ro-RO" sz="1300" dirty="0">
                          <a:effectLst/>
                        </a:rPr>
                        <a:t>19</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Inexistent</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600" b="1" dirty="0">
                          <a:effectLst/>
                          <a:latin typeface="Times New Roman" panose="02020603050405020304" pitchFamily="18" charset="0"/>
                          <a:ea typeface="Times New Roman" panose="02020603050405020304" pitchFamily="18" charset="0"/>
                        </a:rPr>
                        <a:t>Tehnica descrierii parcelare </a:t>
                      </a:r>
                      <a:r>
                        <a:rPr lang="ro-RO" sz="1600" b="0" dirty="0">
                          <a:effectLst/>
                          <a:latin typeface="Times New Roman" panose="02020603050405020304" pitchFamily="18" charset="0"/>
                          <a:ea typeface="Times New Roman" panose="02020603050405020304" pitchFamily="18" charset="0"/>
                        </a:rPr>
                        <a:t>(anexa 18)</a:t>
                      </a:r>
                      <a:endParaRPr lang="en-US" sz="1600" b="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introducerii modalității de executare a descrierii parcelare.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3275317">
                <a:tc>
                  <a:txBody>
                    <a:bodyPr/>
                    <a:lstStyle/>
                    <a:p>
                      <a:pPr>
                        <a:lnSpc>
                          <a:spcPct val="107000"/>
                        </a:lnSpc>
                        <a:spcAft>
                          <a:spcPts val="800"/>
                        </a:spcAft>
                      </a:pPr>
                      <a:r>
                        <a:rPr lang="ro-RO" sz="1300" dirty="0">
                          <a:effectLst/>
                        </a:rPr>
                        <a:t> </a:t>
                      </a:r>
                      <a:endParaRPr lang="en-US" sz="1300" dirty="0">
                        <a:effectLst/>
                      </a:endParaRPr>
                    </a:p>
                    <a:p>
                      <a:pPr algn="ctr">
                        <a:lnSpc>
                          <a:spcPct val="107000"/>
                        </a:lnSpc>
                        <a:spcAft>
                          <a:spcPts val="800"/>
                        </a:spcAft>
                      </a:pPr>
                      <a:r>
                        <a:rPr lang="ro-RO" sz="1300" dirty="0">
                          <a:effectLst/>
                        </a:rPr>
                        <a:t>20</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nSpc>
                          <a:spcPct val="107000"/>
                        </a:lnSpc>
                        <a:spcAft>
                          <a:spcPts val="800"/>
                        </a:spcAft>
                      </a:pPr>
                      <a:r>
                        <a:rPr lang="ro-RO" sz="1800" b="1" dirty="0">
                          <a:effectLst/>
                          <a:latin typeface="Times New Roman" panose="02020603050405020304" pitchFamily="18" charset="0"/>
                          <a:ea typeface="Times New Roman" panose="02020603050405020304" pitchFamily="18" charset="0"/>
                        </a:rPr>
                        <a:t>5.2.5. Amplasarea </a:t>
                      </a:r>
                      <a:r>
                        <a:rPr lang="ro-RO" sz="1800" b="1" dirty="0" err="1">
                          <a:effectLst/>
                          <a:latin typeface="Times New Roman" panose="02020603050405020304" pitchFamily="18" charset="0"/>
                          <a:ea typeface="Times New Roman" panose="02020603050405020304" pitchFamily="18" charset="0"/>
                        </a:rPr>
                        <a:t>şi</a:t>
                      </a:r>
                      <a:r>
                        <a:rPr lang="ro-RO" sz="1800" b="1" dirty="0">
                          <a:effectLst/>
                          <a:latin typeface="Times New Roman" panose="02020603050405020304" pitchFamily="18" charset="0"/>
                          <a:ea typeface="Times New Roman" panose="02020603050405020304" pitchFamily="18" charset="0"/>
                        </a:rPr>
                        <a:t> materializarea </a:t>
                      </a:r>
                      <a:r>
                        <a:rPr lang="ro-RO" sz="1800" b="1" dirty="0" err="1">
                          <a:effectLst/>
                          <a:latin typeface="Times New Roman" panose="02020603050405020304" pitchFamily="18" charset="0"/>
                          <a:ea typeface="Times New Roman" panose="02020603050405020304" pitchFamily="18" charset="0"/>
                        </a:rPr>
                        <a:t>suprafeţelor</a:t>
                      </a:r>
                      <a:r>
                        <a:rPr lang="ro-RO" sz="1800" b="1" dirty="0">
                          <a:effectLst/>
                          <a:latin typeface="Times New Roman" panose="02020603050405020304" pitchFamily="18" charset="0"/>
                          <a:ea typeface="Times New Roman" panose="02020603050405020304" pitchFamily="18" charset="0"/>
                        </a:rPr>
                        <a:t> de probă </a:t>
                      </a:r>
                      <a:r>
                        <a:rPr lang="ro-RO" sz="1800" b="0" dirty="0">
                          <a:effectLst/>
                          <a:latin typeface="Times New Roman" panose="02020603050405020304" pitchFamily="18" charset="0"/>
                          <a:ea typeface="Times New Roman" panose="02020603050405020304" pitchFamily="18" charset="0"/>
                        </a:rPr>
                        <a:t>(din </a:t>
                      </a:r>
                      <a:r>
                        <a:rPr lang="ro-RO" sz="1800" b="0" i="1" dirty="0">
                          <a:effectLst/>
                          <a:latin typeface="Times New Roman" panose="02020603050405020304" pitchFamily="18" charset="0"/>
                          <a:ea typeface="Times New Roman" panose="02020603050405020304" pitchFamily="18" charset="0"/>
                        </a:rPr>
                        <a:t>Îndrumar pentru amenajarea pădurilor</a:t>
                      </a:r>
                      <a:r>
                        <a:rPr lang="ro-RO" sz="1800" b="0" dirty="0">
                          <a:effectLst/>
                          <a:latin typeface="Times New Roman" panose="02020603050405020304" pitchFamily="18" charset="0"/>
                          <a:ea typeface="Times New Roman" panose="02020603050405020304" pitchFamily="18" charset="0"/>
                        </a:rPr>
                        <a:t>, </a:t>
                      </a:r>
                      <a:r>
                        <a:rPr lang="ro-RO" sz="1800" b="0" dirty="0" err="1">
                          <a:effectLst/>
                          <a:latin typeface="Times New Roman" panose="02020603050405020304" pitchFamily="18" charset="0"/>
                          <a:ea typeface="Times New Roman" panose="02020603050405020304" pitchFamily="18" charset="0"/>
                        </a:rPr>
                        <a:t>vol</a:t>
                      </a:r>
                      <a:r>
                        <a:rPr lang="ro-RO" sz="1800" b="0" dirty="0">
                          <a:effectLst/>
                          <a:latin typeface="Times New Roman" panose="02020603050405020304" pitchFamily="18" charset="0"/>
                          <a:ea typeface="Times New Roman" panose="02020603050405020304" pitchFamily="18" charset="0"/>
                        </a:rPr>
                        <a:t> I, 1984)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800" dirty="0">
                          <a:effectLst/>
                          <a:latin typeface="Times New Roman" panose="02020603050405020304" pitchFamily="18" charset="0"/>
                          <a:ea typeface="Times New Roman" panose="02020603050405020304" pitchFamily="18" charset="0"/>
                        </a:rPr>
                        <a:t>În cazul </a:t>
                      </a:r>
                      <a:r>
                        <a:rPr lang="ro-RO" sz="1800" dirty="0" err="1">
                          <a:effectLst/>
                          <a:latin typeface="Times New Roman" panose="02020603050405020304" pitchFamily="18" charset="0"/>
                          <a:ea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rPr>
                        <a:t> exploatabile în rând de tăiere se măsoară suprafața acestora cu tehnologia GPS și se amplasează centrele sondajelor funcție de distanța între cercuri și numărul cercurilor de amplasat. Punctele de sondaj se amplasează prin centrele suprafețelor de probă, determinate cu tehnologia GPS, respectând distanța între cercuri.</a:t>
                      </a:r>
                      <a:endParaRPr lang="en-US" sz="1800" dirty="0">
                        <a:effectLst/>
                        <a:latin typeface="Times New Roman" panose="02020603050405020304" pitchFamily="18" charset="0"/>
                        <a:ea typeface="Times New Roman" panose="02020603050405020304" pitchFamily="18" charset="0"/>
                      </a:endParaRPr>
                    </a:p>
                    <a:p>
                      <a:pPr indent="457200" algn="just"/>
                      <a:r>
                        <a:rPr lang="ro-RO" sz="1800" dirty="0">
                          <a:effectLst/>
                          <a:latin typeface="Times New Roman" panose="02020603050405020304" pitchFamily="18" charset="0"/>
                          <a:ea typeface="Times New Roman" panose="02020603050405020304" pitchFamily="18" charset="0"/>
                        </a:rPr>
                        <a:t>Pentru </a:t>
                      </a:r>
                      <a:r>
                        <a:rPr lang="ro-RO" sz="1800" dirty="0" err="1">
                          <a:effectLst/>
                          <a:latin typeface="Times New Roman" panose="02020603050405020304" pitchFamily="18" charset="0"/>
                          <a:ea typeface="Times New Roman" panose="02020603050405020304" pitchFamily="18" charset="0"/>
                        </a:rPr>
                        <a:t>arboretele</a:t>
                      </a:r>
                      <a:r>
                        <a:rPr lang="ro-RO" sz="1800" dirty="0">
                          <a:effectLst/>
                          <a:latin typeface="Times New Roman" panose="02020603050405020304" pitchFamily="18" charset="0"/>
                          <a:ea typeface="Times New Roman" panose="02020603050405020304" pitchFamily="18" charset="0"/>
                        </a:rPr>
                        <a:t> la care există schița subparcelei în format digital, </a:t>
                      </a:r>
                      <a:r>
                        <a:rPr lang="ro-RO" sz="1800" b="1" dirty="0">
                          <a:effectLst/>
                          <a:latin typeface="Times New Roman" panose="02020603050405020304" pitchFamily="18" charset="0"/>
                          <a:ea typeface="Times New Roman" panose="02020603050405020304" pitchFamily="18" charset="0"/>
                        </a:rPr>
                        <a:t>caroiajul pătratic se proiectează la birou </a:t>
                      </a:r>
                      <a:r>
                        <a:rPr lang="ro-RO" sz="1800" dirty="0">
                          <a:effectLst/>
                          <a:latin typeface="Times New Roman" panose="02020603050405020304" pitchFamily="18" charset="0"/>
                          <a:ea typeface="Times New Roman" panose="02020603050405020304" pitchFamily="18" charset="0"/>
                        </a:rPr>
                        <a:t>și se transpus pe teren cu ajutorul tehnologiei GPS (cap. 2.4 din anexa 13)</a:t>
                      </a:r>
                      <a:endParaRPr lang="en-US" sz="18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actualizării procedeelor de teren din inventarierea </a:t>
                      </a:r>
                      <a:r>
                        <a:rPr lang="ro-RO" sz="1600" dirty="0" err="1">
                          <a:effectLst/>
                          <a:latin typeface="Times New Roman" panose="02020603050405020304" pitchFamily="18" charset="0"/>
                          <a:ea typeface="Calibri" panose="020F0502020204030204" pitchFamily="34" charset="0"/>
                          <a:cs typeface="Times New Roman" panose="02020603050405020304" pitchFamily="18" charset="0"/>
                        </a:rPr>
                        <a:t>arboretelor</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ca urmare a utilizării aparaturii, echipamentelor și tehnologiilor  moderne.</a:t>
                      </a:r>
                    </a:p>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i</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mplement</a:t>
                      </a:r>
                      <a:r>
                        <a:rPr lang="ro-RO" sz="1600" dirty="0" err="1">
                          <a:effectLst/>
                          <a:latin typeface="Times New Roman" panose="02020603050405020304" pitchFamily="18" charset="0"/>
                          <a:ea typeface="Calibri" panose="020F0502020204030204" pitchFamily="34" charset="0"/>
                          <a:cs typeface="Times New Roman" panose="02020603050405020304" pitchFamily="18" charset="0"/>
                        </a:rPr>
                        <a:t>ării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tehnologiei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GPS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în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inventarierea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arboretelor</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pentru creșterea preciziei de determinare a volumului </a:t>
                      </a:r>
                      <a:r>
                        <a:rPr lang="ro-RO" sz="1600" dirty="0" err="1">
                          <a:effectLst/>
                          <a:latin typeface="Times New Roman" panose="02020603050405020304" pitchFamily="18" charset="0"/>
                          <a:ea typeface="Calibri" panose="020F0502020204030204" pitchFamily="34" charset="0"/>
                          <a:cs typeface="Times New Roman" panose="02020603050405020304" pitchFamily="18" charset="0"/>
                        </a:rPr>
                        <a:t>arboretelor</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EEFDF480-0115-4EE7-AAC2-52EB7B1D3743}"/>
              </a:ext>
            </a:extLst>
          </p:cNvPr>
          <p:cNvPicPr>
            <a:picLocks noChangeAspect="1"/>
          </p:cNvPicPr>
          <p:nvPr/>
        </p:nvPicPr>
        <p:blipFill>
          <a:blip r:embed="rId2"/>
          <a:stretch>
            <a:fillRect/>
          </a:stretch>
        </p:blipFill>
        <p:spPr>
          <a:xfrm>
            <a:off x="1951215" y="-24986"/>
            <a:ext cx="10546994" cy="591363"/>
          </a:xfrm>
          <a:prstGeom prst="rect">
            <a:avLst/>
          </a:prstGeom>
        </p:spPr>
      </p:pic>
    </p:spTree>
    <p:extLst>
      <p:ext uri="{BB962C8B-B14F-4D97-AF65-F5344CB8AC3E}">
        <p14:creationId xmlns:p14="http://schemas.microsoft.com/office/powerpoint/2010/main" val="19748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53D02CC6-868A-461B-992A-11C1B803865A}"/>
              </a:ext>
            </a:extLst>
          </p:cNvPr>
          <p:cNvPicPr>
            <a:picLocks noChangeAspect="1"/>
          </p:cNvPicPr>
          <p:nvPr/>
        </p:nvPicPr>
        <p:blipFill rotWithShape="1">
          <a:blip r:embed="rId3"/>
          <a:srcRect b="60086"/>
          <a:stretch/>
        </p:blipFill>
        <p:spPr>
          <a:xfrm>
            <a:off x="10375271" y="5859845"/>
            <a:ext cx="1816729" cy="998155"/>
          </a:xfrm>
          <a:prstGeom prst="rect">
            <a:avLst/>
          </a:prstGeom>
        </p:spPr>
      </p:pic>
      <p:sp>
        <p:nvSpPr>
          <p:cNvPr id="9" name="Subtitle 2">
            <a:extLst>
              <a:ext uri="{FF2B5EF4-FFF2-40B4-BE49-F238E27FC236}">
                <a16:creationId xmlns:a16="http://schemas.microsoft.com/office/drawing/2014/main" id="{BC0DF3B4-1F3B-476B-8E4F-68A5ABFBE559}"/>
              </a:ext>
            </a:extLst>
          </p:cNvPr>
          <p:cNvSpPr txBox="1">
            <a:spLocks/>
          </p:cNvSpPr>
          <p:nvPr/>
        </p:nvSpPr>
        <p:spPr>
          <a:xfrm>
            <a:off x="0" y="938387"/>
            <a:ext cx="12058650" cy="5856792"/>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endParaRPr lang="en-US" sz="900" dirty="0"/>
          </a:p>
          <a:p>
            <a:pPr marL="0" indent="0">
              <a:buNone/>
            </a:pPr>
            <a:r>
              <a:rPr lang="ro-RO" sz="2200" b="1" dirty="0"/>
              <a:t>	</a:t>
            </a:r>
            <a:endParaRPr lang="en-US" sz="2200" b="1" dirty="0"/>
          </a:p>
          <a:p>
            <a:pPr marL="0" indent="0">
              <a:buNone/>
            </a:pPr>
            <a:endParaRPr lang="en-US" sz="2200" b="1" dirty="0"/>
          </a:p>
          <a:p>
            <a:pPr marL="0" indent="0">
              <a:buNone/>
            </a:pPr>
            <a:endParaRPr lang="en-US" sz="2200" b="1" dirty="0"/>
          </a:p>
          <a:p>
            <a:pPr marL="0" indent="0" algn="ctr">
              <a:buNone/>
            </a:pPr>
            <a:r>
              <a:rPr lang="en-US" sz="4000" b="1" dirty="0"/>
              <a:t>PROCEDURA SIMPLIFICATĂ </a:t>
            </a:r>
          </a:p>
          <a:p>
            <a:pPr marL="0" indent="0" algn="ctr">
              <a:buNone/>
            </a:pPr>
            <a:r>
              <a:rPr lang="en-US" sz="4000" b="1" dirty="0"/>
              <a:t>PENTRU </a:t>
            </a:r>
          </a:p>
          <a:p>
            <a:pPr marL="0" indent="0" algn="ctr">
              <a:buNone/>
            </a:pPr>
            <a:r>
              <a:rPr lang="en-US" sz="4000" b="1" dirty="0"/>
              <a:t>AMENAJAREA PĂDURILOR (5)</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761BA094-4EF5-4DC4-AFC4-5CC2EF200548}"/>
              </a:ext>
            </a:extLst>
          </p:cNvPr>
          <p:cNvPicPr>
            <a:picLocks noChangeAspect="1"/>
          </p:cNvPicPr>
          <p:nvPr/>
        </p:nvPicPr>
        <p:blipFill>
          <a:blip r:embed="rId4"/>
          <a:stretch>
            <a:fillRect/>
          </a:stretch>
        </p:blipFill>
        <p:spPr>
          <a:xfrm>
            <a:off x="1164695" y="0"/>
            <a:ext cx="9102117" cy="1079086"/>
          </a:xfrm>
          <a:prstGeom prst="rect">
            <a:avLst/>
          </a:prstGeom>
        </p:spPr>
      </p:pic>
      <p:pic>
        <p:nvPicPr>
          <p:cNvPr id="3" name="Picture 2">
            <a:extLst>
              <a:ext uri="{FF2B5EF4-FFF2-40B4-BE49-F238E27FC236}">
                <a16:creationId xmlns:a16="http://schemas.microsoft.com/office/drawing/2014/main" id="{FF5BB1D9-B378-46F7-9E22-383792C6C6BB}"/>
              </a:ext>
            </a:extLst>
          </p:cNvPr>
          <p:cNvPicPr>
            <a:picLocks noChangeAspect="1"/>
          </p:cNvPicPr>
          <p:nvPr/>
        </p:nvPicPr>
        <p:blipFill>
          <a:blip r:embed="rId5"/>
          <a:stretch>
            <a:fillRect/>
          </a:stretch>
        </p:blipFill>
        <p:spPr>
          <a:xfrm>
            <a:off x="0" y="6156899"/>
            <a:ext cx="890093" cy="701101"/>
          </a:xfrm>
          <a:prstGeom prst="rect">
            <a:avLst/>
          </a:prstGeom>
        </p:spPr>
      </p:pic>
    </p:spTree>
    <p:extLst>
      <p:ext uri="{BB962C8B-B14F-4D97-AF65-F5344CB8AC3E}">
        <p14:creationId xmlns:p14="http://schemas.microsoft.com/office/powerpoint/2010/main" val="271186289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512009556"/>
              </p:ext>
            </p:extLst>
          </p:nvPr>
        </p:nvGraphicFramePr>
        <p:xfrm>
          <a:off x="0" y="514350"/>
          <a:ext cx="12191999" cy="6767282"/>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280347">
                  <a:extLst>
                    <a:ext uri="{9D8B030D-6E8A-4147-A177-3AD203B41FA5}">
                      <a16:colId xmlns:a16="http://schemas.microsoft.com/office/drawing/2014/main" val="20001"/>
                    </a:ext>
                  </a:extLst>
                </a:gridCol>
                <a:gridCol w="1214605">
                  <a:extLst>
                    <a:ext uri="{9D8B030D-6E8A-4147-A177-3AD203B41FA5}">
                      <a16:colId xmlns:a16="http://schemas.microsoft.com/office/drawing/2014/main" val="20002"/>
                    </a:ext>
                  </a:extLst>
                </a:gridCol>
                <a:gridCol w="5885568">
                  <a:extLst>
                    <a:ext uri="{9D8B030D-6E8A-4147-A177-3AD203B41FA5}">
                      <a16:colId xmlns:a16="http://schemas.microsoft.com/office/drawing/2014/main" val="20003"/>
                    </a:ext>
                  </a:extLst>
                </a:gridCol>
                <a:gridCol w="2280696">
                  <a:extLst>
                    <a:ext uri="{9D8B030D-6E8A-4147-A177-3AD203B41FA5}">
                      <a16:colId xmlns:a16="http://schemas.microsoft.com/office/drawing/2014/main" val="20004"/>
                    </a:ext>
                  </a:extLst>
                </a:gridCol>
              </a:tblGrid>
              <a:tr h="101895">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Capitol/Subcapitol Norma existentă</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2966439">
                <a:tc>
                  <a:txBody>
                    <a:bodyPr/>
                    <a:lstStyle/>
                    <a:p>
                      <a:pPr algn="ctr">
                        <a:lnSpc>
                          <a:spcPct val="107000"/>
                        </a:lnSpc>
                        <a:spcAft>
                          <a:spcPts val="800"/>
                        </a:spcAft>
                      </a:pPr>
                      <a:r>
                        <a:rPr lang="ro-RO" sz="1300" dirty="0">
                          <a:effectLst/>
                        </a:rPr>
                        <a:t>21</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o-RO" sz="1800" b="1" dirty="0">
                          <a:effectLst/>
                          <a:latin typeface="Times New Roman" panose="02020603050405020304" pitchFamily="18" charset="0"/>
                          <a:ea typeface="Times New Roman" panose="02020603050405020304" pitchFamily="18" charset="0"/>
                        </a:rPr>
                        <a:t>5.2.6. Delimitarea suprafețelor de probă</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(din </a:t>
                      </a:r>
                      <a:r>
                        <a:rPr kumimoji="0" lang="ro-RO" sz="1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Îndrumar pentru amenajarea pădurilor</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vol</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I, 1984) </a:t>
                      </a:r>
                      <a:r>
                        <a:rPr lang="ro-RO" sz="1800" b="1" dirty="0">
                          <a:effectLst/>
                          <a:latin typeface="Times New Roman" panose="02020603050405020304" pitchFamily="18" charset="0"/>
                          <a:ea typeface="Times New Roman" panose="02020603050405020304"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ro-RO" sz="1800" b="1" dirty="0">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ro-RO" sz="1800" b="1" dirty="0">
                          <a:effectLst/>
                          <a:latin typeface="Times New Roman" panose="02020603050405020304" pitchFamily="18" charset="0"/>
                          <a:ea typeface="Times New Roman" panose="02020603050405020304" pitchFamily="18" charset="0"/>
                        </a:rPr>
                        <a:t> </a:t>
                      </a: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800" dirty="0">
                          <a:effectLst/>
                          <a:latin typeface="Times New Roman" panose="02020603050405020304" pitchFamily="18" charset="0"/>
                          <a:ea typeface="Times New Roman" panose="02020603050405020304" pitchFamily="18" charset="0"/>
                        </a:rPr>
                        <a:t>Pentru delimitarea suprafețelor de probă se pot utiliza instrumente bazate pe </a:t>
                      </a:r>
                      <a:r>
                        <a:rPr lang="ro-RO" sz="1800" b="1" dirty="0">
                          <a:effectLst/>
                          <a:latin typeface="Times New Roman" panose="02020603050405020304" pitchFamily="18" charset="0"/>
                          <a:ea typeface="Times New Roman" panose="02020603050405020304" pitchFamily="18" charset="0"/>
                        </a:rPr>
                        <a:t>tehnologia laser sau cu ultrasunete</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vertexuri</a:t>
                      </a:r>
                      <a:r>
                        <a:rPr lang="ro-RO" sz="1800" dirty="0">
                          <a:effectLst/>
                          <a:latin typeface="Times New Roman" panose="02020603050405020304" pitchFamily="18" charset="0"/>
                          <a:ea typeface="Times New Roman" panose="02020603050405020304" pitchFamily="18" charset="0"/>
                        </a:rPr>
                        <a:t>, telemetre etc.</a:t>
                      </a:r>
                      <a:r>
                        <a:rPr lang="ro-RO" sz="1600" dirty="0">
                          <a:effectLst/>
                          <a:latin typeface="Times New Roman" panose="02020603050405020304" pitchFamily="18" charset="0"/>
                          <a:ea typeface="Times New Roman" panose="02020603050405020304" pitchFamily="18" charset="0"/>
                        </a:rPr>
                        <a:t>,</a:t>
                      </a:r>
                      <a:r>
                        <a:rPr lang="ro-RO" sz="1800" dirty="0">
                          <a:effectLst/>
                          <a:latin typeface="Times New Roman" panose="02020603050405020304" pitchFamily="18" charset="0"/>
                          <a:ea typeface="Times New Roman" panose="02020603050405020304" pitchFamily="18" charset="0"/>
                        </a:rPr>
                        <a:t> bazate pe distanța măsurată până la arbore luând în calcul înclinarea terenului pentru fiecare arbore de limită.</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Necesitatea actualizării procedurilor prin utilizarea de instrumente moderne în inventarierea statistică a </a:t>
                      </a:r>
                      <a:r>
                        <a:rPr lang="ro-RO" sz="1300" dirty="0" err="1">
                          <a:effectLst/>
                          <a:latin typeface="Calibri" panose="020F0502020204030204" pitchFamily="34" charset="0"/>
                          <a:ea typeface="Calibri" panose="020F0502020204030204" pitchFamily="34" charset="0"/>
                          <a:cs typeface="Times New Roman" panose="02020603050405020304" pitchFamily="18" charset="0"/>
                        </a:rPr>
                        <a:t>arboretelor</a:t>
                      </a:r>
                      <a:r>
                        <a:rPr lang="ro-RO" sz="1300" dirty="0">
                          <a:effectLst/>
                          <a:latin typeface="Calibri" panose="020F0502020204030204" pitchFamily="34" charset="0"/>
                          <a:ea typeface="Calibri" panose="020F0502020204030204" pitchFamily="34" charset="0"/>
                          <a:cs typeface="Times New Roman" panose="02020603050405020304" pitchFamily="18" charset="0"/>
                        </a:rPr>
                        <a:t>, pentru a asigura o precizie mai ridicată în determinarea suprafețelor de probă.</a:t>
                      </a:r>
                    </a:p>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3275317">
                <a:tc>
                  <a:txBody>
                    <a:bodyPr/>
                    <a:lstStyle/>
                    <a:p>
                      <a:pPr>
                        <a:lnSpc>
                          <a:spcPct val="107000"/>
                        </a:lnSpc>
                        <a:spcAft>
                          <a:spcPts val="800"/>
                        </a:spcAft>
                      </a:pPr>
                      <a:r>
                        <a:rPr lang="ro-RO" sz="1300" dirty="0">
                          <a:effectLst/>
                        </a:rPr>
                        <a:t> </a:t>
                      </a:r>
                      <a:endParaRPr lang="en-US" sz="1300" dirty="0">
                        <a:effectLst/>
                      </a:endParaRPr>
                    </a:p>
                    <a:p>
                      <a:pPr algn="ctr">
                        <a:lnSpc>
                          <a:spcPct val="107000"/>
                        </a:lnSpc>
                        <a:spcAft>
                          <a:spcPts val="800"/>
                        </a:spcAft>
                      </a:pPr>
                      <a:r>
                        <a:rPr lang="ro-RO" sz="1300" dirty="0">
                          <a:effectLst/>
                        </a:rPr>
                        <a:t>22</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nSpc>
                          <a:spcPct val="107000"/>
                        </a:lnSpc>
                        <a:spcAft>
                          <a:spcPts val="800"/>
                        </a:spcAft>
                      </a:pPr>
                      <a:r>
                        <a:rPr lang="ro-RO" sz="1800" b="1" dirty="0">
                          <a:effectLst/>
                          <a:latin typeface="Times New Roman" panose="02020603050405020304" pitchFamily="18" charset="0"/>
                          <a:ea typeface="Times New Roman" panose="02020603050405020304" pitchFamily="18" charset="0"/>
                        </a:rPr>
                        <a:t>5.4. Inventarieri prin procedee </a:t>
                      </a:r>
                      <a:r>
                        <a:rPr lang="ro-RO" sz="1800" b="1" dirty="0" err="1">
                          <a:effectLst/>
                          <a:latin typeface="Times New Roman" panose="02020603050405020304" pitchFamily="18" charset="0"/>
                          <a:ea typeface="Times New Roman" panose="02020603050405020304" pitchFamily="18" charset="0"/>
                        </a:rPr>
                        <a:t>relascopice</a:t>
                      </a:r>
                      <a:r>
                        <a:rPr lang="ro-RO" sz="1800" b="1" dirty="0">
                          <a:effectLst/>
                          <a:latin typeface="Times New Roman" panose="02020603050405020304" pitchFamily="18" charset="0"/>
                          <a:ea typeface="Times New Roman" panose="02020603050405020304" pitchFamily="18" charset="0"/>
                        </a:rPr>
                        <a:t> (</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din </a:t>
                      </a:r>
                      <a:r>
                        <a:rPr kumimoji="0" lang="ro-RO" sz="1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Îndrumar pentru amenajarea pădurilor</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vol</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I, 1984)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dirty="0">
                          <a:effectLst/>
                          <a:latin typeface="Times New Roman" panose="02020603050405020304" pitchFamily="18" charset="0"/>
                          <a:ea typeface="Times New Roman" panose="02020603050405020304" pitchFamily="18" charset="0"/>
                        </a:rPr>
                        <a:t>La executarea inventarierilor prin procedee </a:t>
                      </a:r>
                      <a:r>
                        <a:rPr lang="ro-RO" sz="1800" dirty="0" err="1">
                          <a:effectLst/>
                          <a:latin typeface="Times New Roman" panose="02020603050405020304" pitchFamily="18" charset="0"/>
                          <a:ea typeface="Times New Roman" panose="02020603050405020304" pitchFamily="18" charset="0"/>
                        </a:rPr>
                        <a:t>relascopice</a:t>
                      </a:r>
                      <a:r>
                        <a:rPr lang="ro-RO" sz="1800" dirty="0">
                          <a:effectLst/>
                          <a:latin typeface="Times New Roman" panose="02020603050405020304" pitchFamily="18" charset="0"/>
                          <a:ea typeface="Times New Roman" panose="02020603050405020304" pitchFamily="18" charset="0"/>
                        </a:rPr>
                        <a:t> se </a:t>
                      </a:r>
                      <a:r>
                        <a:rPr lang="ro-RO" sz="1800" dirty="0" err="1">
                          <a:effectLst/>
                          <a:latin typeface="Times New Roman" panose="02020603050405020304" pitchFamily="18" charset="0"/>
                          <a:ea typeface="Times New Roman" panose="02020603050405020304" pitchFamily="18" charset="0"/>
                        </a:rPr>
                        <a:t>foloseşte</a:t>
                      </a:r>
                      <a:r>
                        <a:rPr lang="ro-RO" sz="1800" dirty="0">
                          <a:effectLst/>
                          <a:latin typeface="Times New Roman" panose="02020603050405020304" pitchFamily="18" charset="0"/>
                          <a:ea typeface="Times New Roman" panose="02020603050405020304" pitchFamily="18" charset="0"/>
                        </a:rPr>
                        <a:t> </a:t>
                      </a:r>
                      <a:r>
                        <a:rPr lang="ro-RO" sz="1800" b="1" dirty="0">
                          <a:effectLst/>
                          <a:latin typeface="Times New Roman" panose="02020603050405020304" pitchFamily="18" charset="0"/>
                          <a:ea typeface="Times New Roman" panose="02020603050405020304" pitchFamily="18" charset="0"/>
                        </a:rPr>
                        <a:t>hipsometrul (dendrometrul) românesc, relascopul </a:t>
                      </a:r>
                      <a:r>
                        <a:rPr lang="ro-RO" sz="1800" b="1" dirty="0" err="1">
                          <a:effectLst/>
                          <a:latin typeface="Times New Roman" panose="02020603050405020304" pitchFamily="18" charset="0"/>
                          <a:ea typeface="Times New Roman" panose="02020603050405020304" pitchFamily="18" charset="0"/>
                        </a:rPr>
                        <a:t>Haglof</a:t>
                      </a:r>
                      <a:r>
                        <a:rPr lang="ro-RO" sz="1800" b="1" dirty="0">
                          <a:effectLst/>
                          <a:latin typeface="Times New Roman" panose="02020603050405020304" pitchFamily="18" charset="0"/>
                          <a:ea typeface="Times New Roman" panose="02020603050405020304" pitchFamily="18" charset="0"/>
                        </a:rPr>
                        <a:t>, prisma </a:t>
                      </a:r>
                      <a:r>
                        <a:rPr lang="ro-RO" sz="1800" b="1" dirty="0" err="1">
                          <a:effectLst/>
                          <a:latin typeface="Times New Roman" panose="02020603050405020304" pitchFamily="18" charset="0"/>
                          <a:ea typeface="Times New Roman" panose="02020603050405020304" pitchFamily="18" charset="0"/>
                        </a:rPr>
                        <a:t>relascopică</a:t>
                      </a:r>
                      <a:r>
                        <a:rPr lang="ro-RO" sz="1800" b="1" dirty="0">
                          <a:effectLst/>
                          <a:latin typeface="Times New Roman" panose="02020603050405020304" pitchFamily="18" charset="0"/>
                          <a:ea typeface="Times New Roman" panose="02020603050405020304" pitchFamily="18" charset="0"/>
                        </a:rPr>
                        <a:t> sau dispozitivul </a:t>
                      </a:r>
                      <a:r>
                        <a:rPr lang="ro-RO" sz="1800" b="1" dirty="0" err="1">
                          <a:effectLst/>
                          <a:latin typeface="Times New Roman" panose="02020603050405020304" pitchFamily="18" charset="0"/>
                          <a:ea typeface="Times New Roman" panose="02020603050405020304" pitchFamily="18" charset="0"/>
                        </a:rPr>
                        <a:t>Bitterlich</a:t>
                      </a:r>
                      <a:r>
                        <a:rPr lang="ro-RO" sz="1800" b="1" dirty="0">
                          <a:effectLst/>
                          <a:latin typeface="Times New Roman" panose="02020603050405020304" pitchFamily="18" charset="0"/>
                          <a:ea typeface="Times New Roman" panose="02020603050405020304" pitchFamily="18" charset="0"/>
                        </a:rPr>
                        <a:t> simplificat</a:t>
                      </a:r>
                      <a:r>
                        <a:rPr lang="ro-RO" sz="1800" dirty="0">
                          <a:effectLst/>
                          <a:latin typeface="Times New Roman" panose="02020603050405020304" pitchFamily="18" charset="0"/>
                          <a:ea typeface="Times New Roman" panose="02020603050405020304" pitchFamily="18" charset="0"/>
                        </a:rPr>
                        <a:t>.</a:t>
                      </a:r>
                    </a:p>
                    <a:p>
                      <a:pPr algn="just"/>
                      <a:r>
                        <a:rPr lang="ro-RO" sz="1800" dirty="0">
                          <a:effectLst/>
                          <a:latin typeface="Times New Roman" panose="02020603050405020304" pitchFamily="18" charset="0"/>
                          <a:ea typeface="Times New Roman" panose="02020603050405020304" pitchFamily="18" charset="0"/>
                        </a:rPr>
                        <a:t>Detalierea modului de lucru, a amplasării punctelor de sondaj și prezentarea numărului de sondaje în tabele corespunzătoare (sau determinarea lor prin formule de calcul).</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Necesitatea detalierii descrierii procedeelor simplificate pentru determinarea unor elemente caracteristice </a:t>
                      </a:r>
                      <a:r>
                        <a:rPr lang="ro-RO" sz="1300" dirty="0" err="1">
                          <a:effectLst/>
                          <a:latin typeface="Calibri" panose="020F0502020204030204" pitchFamily="34" charset="0"/>
                          <a:ea typeface="Calibri" panose="020F0502020204030204" pitchFamily="34" charset="0"/>
                          <a:cs typeface="Times New Roman" panose="02020603050405020304" pitchFamily="18" charset="0"/>
                        </a:rPr>
                        <a:t>arboretelor</a:t>
                      </a:r>
                      <a:r>
                        <a:rPr lang="ro-RO" sz="1300" dirty="0">
                          <a:effectLst/>
                          <a:latin typeface="Calibri" panose="020F0502020204030204" pitchFamily="34" charset="0"/>
                          <a:ea typeface="Calibri" panose="020F0502020204030204" pitchFamily="34" charset="0"/>
                          <a:cs typeface="Times New Roman" panose="02020603050405020304" pitchFamily="18" charset="0"/>
                        </a:rPr>
                        <a:t> (indicele de densitate, compoziția, etc.) cu impact asupra creșterii preciziei de determinare a volumului </a:t>
                      </a:r>
                      <a:r>
                        <a:rPr lang="ro-RO" sz="1300" dirty="0" err="1">
                          <a:effectLst/>
                          <a:latin typeface="Calibri" panose="020F0502020204030204" pitchFamily="34" charset="0"/>
                          <a:ea typeface="Calibri" panose="020F0502020204030204" pitchFamily="34" charset="0"/>
                          <a:cs typeface="Times New Roman" panose="02020603050405020304" pitchFamily="18" charset="0"/>
                        </a:rPr>
                        <a:t>arboretelor</a:t>
                      </a:r>
                      <a:r>
                        <a:rPr lang="ro-RO" sz="1300" dirty="0">
                          <a:effectLst/>
                          <a:latin typeface="Calibri" panose="020F0502020204030204" pitchFamily="34" charset="0"/>
                          <a:ea typeface="Calibri" panose="020F0502020204030204" pitchFamily="34" charset="0"/>
                          <a:cs typeface="Times New Roman" panose="02020603050405020304" pitchFamily="18" charset="0"/>
                        </a:rPr>
                        <a:t> respective.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DCD43B69-8C41-46C2-AEA5-67494A1AC616}"/>
              </a:ext>
            </a:extLst>
          </p:cNvPr>
          <p:cNvPicPr>
            <a:picLocks noChangeAspect="1"/>
          </p:cNvPicPr>
          <p:nvPr/>
        </p:nvPicPr>
        <p:blipFill>
          <a:blip r:embed="rId2"/>
          <a:stretch>
            <a:fillRect/>
          </a:stretch>
        </p:blipFill>
        <p:spPr>
          <a:xfrm>
            <a:off x="1645005" y="0"/>
            <a:ext cx="10546994" cy="591363"/>
          </a:xfrm>
          <a:prstGeom prst="rect">
            <a:avLst/>
          </a:prstGeom>
        </p:spPr>
      </p:pic>
    </p:spTree>
    <p:extLst>
      <p:ext uri="{BB962C8B-B14F-4D97-AF65-F5344CB8AC3E}">
        <p14:creationId xmlns:p14="http://schemas.microsoft.com/office/powerpoint/2010/main" val="624171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344714171"/>
              </p:ext>
            </p:extLst>
          </p:nvPr>
        </p:nvGraphicFramePr>
        <p:xfrm>
          <a:off x="0" y="614362"/>
          <a:ext cx="12191999" cy="6622596"/>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280347">
                  <a:extLst>
                    <a:ext uri="{9D8B030D-6E8A-4147-A177-3AD203B41FA5}">
                      <a16:colId xmlns:a16="http://schemas.microsoft.com/office/drawing/2014/main" val="20001"/>
                    </a:ext>
                  </a:extLst>
                </a:gridCol>
                <a:gridCol w="1214605">
                  <a:extLst>
                    <a:ext uri="{9D8B030D-6E8A-4147-A177-3AD203B41FA5}">
                      <a16:colId xmlns:a16="http://schemas.microsoft.com/office/drawing/2014/main" val="20002"/>
                    </a:ext>
                  </a:extLst>
                </a:gridCol>
                <a:gridCol w="5885568">
                  <a:extLst>
                    <a:ext uri="{9D8B030D-6E8A-4147-A177-3AD203B41FA5}">
                      <a16:colId xmlns:a16="http://schemas.microsoft.com/office/drawing/2014/main" val="20003"/>
                    </a:ext>
                  </a:extLst>
                </a:gridCol>
                <a:gridCol w="2280696">
                  <a:extLst>
                    <a:ext uri="{9D8B030D-6E8A-4147-A177-3AD203B41FA5}">
                      <a16:colId xmlns:a16="http://schemas.microsoft.com/office/drawing/2014/main" val="20004"/>
                    </a:ext>
                  </a:extLst>
                </a:gridCol>
              </a:tblGrid>
              <a:tr h="146568">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6097070">
                <a:tc>
                  <a:txBody>
                    <a:bodyPr/>
                    <a:lstStyle/>
                    <a:p>
                      <a:pPr algn="ctr">
                        <a:lnSpc>
                          <a:spcPct val="107000"/>
                        </a:lnSpc>
                        <a:spcAft>
                          <a:spcPts val="800"/>
                        </a:spcAft>
                      </a:pPr>
                      <a:r>
                        <a:rPr lang="ro-RO" sz="1300" dirty="0">
                          <a:effectLst/>
                        </a:rPr>
                        <a:t>23</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5.5. Inventarieri în plantații de plopi </a:t>
                      </a:r>
                      <a:r>
                        <a:rPr lang="ro-RO" sz="1800" b="1" dirty="0" err="1">
                          <a:effectLst/>
                          <a:latin typeface="Times New Roman" panose="02020603050405020304" pitchFamily="18" charset="0"/>
                          <a:ea typeface="Times New Roman" panose="02020603050405020304" pitchFamily="18" charset="0"/>
                        </a:rPr>
                        <a:t>euramericani</a:t>
                      </a:r>
                      <a:r>
                        <a:rPr lang="ro-RO" sz="1800" b="1" dirty="0">
                          <a:effectLst/>
                          <a:latin typeface="Times New Roman" panose="02020603050405020304" pitchFamily="18" charset="0"/>
                          <a:ea typeface="Times New Roman" panose="02020603050405020304" pitchFamily="18" charset="0"/>
                        </a:rPr>
                        <a:t> și salcie în scheme rare (peste 9 m</a:t>
                      </a:r>
                      <a:r>
                        <a:rPr kumimoji="0" lang="en-US" sz="1800" b="0" i="0" u="none" strike="noStrike" kern="1200" cap="none" spc="0" normalizeH="0" baseline="3000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2</a:t>
                      </a:r>
                      <a:r>
                        <a:rPr lang="ro-RO" sz="1800" b="1" dirty="0">
                          <a:effectLst/>
                          <a:latin typeface="Times New Roman" panose="02020603050405020304" pitchFamily="18" charset="0"/>
                          <a:ea typeface="Times New Roman" panose="02020603050405020304" pitchFamily="18" charset="0"/>
                        </a:rPr>
                        <a:t> de arbore la plantare) </a:t>
                      </a:r>
                      <a:r>
                        <a:rPr lang="ro-RO" sz="1800" b="0" dirty="0">
                          <a:effectLst/>
                          <a:latin typeface="Times New Roman" panose="02020603050405020304" pitchFamily="18" charset="0"/>
                          <a:ea typeface="Times New Roman" panose="02020603050405020304" pitchFamily="18" charset="0"/>
                        </a:rPr>
                        <a:t>(</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din </a:t>
                      </a:r>
                      <a:r>
                        <a:rPr kumimoji="0" lang="ro-RO" sz="1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Îndrumar pentru amenajarea pădurilor</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vol</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I, 1984) </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fr-FR" sz="1800" dirty="0" err="1">
                          <a:effectLst/>
                          <a:latin typeface="Times New Roman" panose="02020603050405020304" pitchFamily="18" charset="0"/>
                          <a:ea typeface="Times New Roman" panose="02020603050405020304" pitchFamily="18" charset="0"/>
                        </a:rPr>
                        <a:t>În</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funcţie</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suprafaţa</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bază</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astfel</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determinată</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şi</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suprafața</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bază</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teoretică</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preluată</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din</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tabelele</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producție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simplificate</a:t>
                      </a:r>
                      <a:r>
                        <a:rPr lang="fr-FR" sz="1800" dirty="0">
                          <a:effectLst/>
                          <a:latin typeface="Times New Roman" panose="02020603050405020304" pitchFamily="18" charset="0"/>
                          <a:ea typeface="Times New Roman" panose="02020603050405020304" pitchFamily="18" charset="0"/>
                        </a:rPr>
                        <a:t>, se </a:t>
                      </a:r>
                      <a:r>
                        <a:rPr lang="fr-FR" sz="1800" dirty="0" err="1">
                          <a:effectLst/>
                          <a:latin typeface="Times New Roman" panose="02020603050405020304" pitchFamily="18" charset="0"/>
                          <a:ea typeface="Times New Roman" panose="02020603050405020304" pitchFamily="18" charset="0"/>
                        </a:rPr>
                        <a:t>calculează</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indicele</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densitate</a:t>
                      </a:r>
                      <a:r>
                        <a:rPr lang="fr-FR" sz="1800" dirty="0">
                          <a:effectLst/>
                          <a:latin typeface="Times New Roman" panose="02020603050405020304" pitchFamily="18" charset="0"/>
                          <a:ea typeface="Times New Roman" panose="02020603050405020304" pitchFamily="18" charset="0"/>
                        </a:rPr>
                        <a:t> al </a:t>
                      </a:r>
                      <a:r>
                        <a:rPr lang="fr-FR" sz="1800" dirty="0" err="1">
                          <a:effectLst/>
                          <a:latin typeface="Times New Roman" panose="02020603050405020304" pitchFamily="18" charset="0"/>
                          <a:ea typeface="Times New Roman" panose="02020603050405020304" pitchFamily="18" charset="0"/>
                        </a:rPr>
                        <a:t>arboretului</a:t>
                      </a:r>
                      <a:r>
                        <a:rPr lang="fr-FR" sz="18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algn="just"/>
                      <a:r>
                        <a:rPr lang="fr-FR" sz="1800" dirty="0" err="1">
                          <a:effectLst/>
                          <a:latin typeface="Times New Roman" panose="02020603050405020304" pitchFamily="18" charset="0"/>
                          <a:ea typeface="Times New Roman" panose="02020603050405020304" pitchFamily="18" charset="0"/>
                        </a:rPr>
                        <a:t>În</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funcție</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înălțimea</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medie</a:t>
                      </a:r>
                      <a:r>
                        <a:rPr lang="fr-FR" sz="1800" dirty="0">
                          <a:effectLst/>
                          <a:latin typeface="Times New Roman" panose="02020603050405020304" pitchFamily="18" charset="0"/>
                          <a:ea typeface="Times New Roman" panose="02020603050405020304" pitchFamily="18" charset="0"/>
                        </a:rPr>
                        <a:t> a </a:t>
                      </a:r>
                      <a:r>
                        <a:rPr lang="fr-FR" sz="1800" dirty="0" err="1">
                          <a:effectLst/>
                          <a:latin typeface="Times New Roman" panose="02020603050405020304" pitchFamily="18" charset="0"/>
                          <a:ea typeface="Times New Roman" panose="02020603050405020304" pitchFamily="18" charset="0"/>
                        </a:rPr>
                        <a:t>arboretului</a:t>
                      </a:r>
                      <a:r>
                        <a:rPr lang="fr-FR" sz="1800" dirty="0">
                          <a:effectLst/>
                          <a:latin typeface="Times New Roman" panose="02020603050405020304" pitchFamily="18" charset="0"/>
                          <a:ea typeface="Times New Roman" panose="02020603050405020304" pitchFamily="18" charset="0"/>
                        </a:rPr>
                        <a:t> se </a:t>
                      </a:r>
                      <a:r>
                        <a:rPr lang="fr-FR" sz="1800" dirty="0" err="1">
                          <a:effectLst/>
                          <a:latin typeface="Times New Roman" panose="02020603050405020304" pitchFamily="18" charset="0"/>
                          <a:ea typeface="Times New Roman" panose="02020603050405020304" pitchFamily="18" charset="0"/>
                        </a:rPr>
                        <a:t>stabilește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volumul</a:t>
                      </a:r>
                      <a:r>
                        <a:rPr lang="fr-FR" sz="1800" dirty="0">
                          <a:effectLst/>
                          <a:latin typeface="Times New Roman" panose="02020603050405020304" pitchFamily="18" charset="0"/>
                          <a:ea typeface="Times New Roman" panose="02020603050405020304" pitchFamily="18" charset="0"/>
                        </a:rPr>
                        <a:t> normal la </a:t>
                      </a:r>
                      <a:r>
                        <a:rPr lang="fr-FR" sz="1800" dirty="0" err="1">
                          <a:effectLst/>
                          <a:latin typeface="Times New Roman" panose="02020603050405020304" pitchFamily="18" charset="0"/>
                          <a:ea typeface="Times New Roman" panose="02020603050405020304" pitchFamily="18" charset="0"/>
                        </a:rPr>
                        <a:t>hectar</a:t>
                      </a:r>
                      <a:r>
                        <a:rPr lang="fr-FR" sz="1800" dirty="0">
                          <a:effectLst/>
                          <a:latin typeface="Times New Roman" panose="02020603050405020304" pitchFamily="18" charset="0"/>
                          <a:ea typeface="Times New Roman" panose="02020603050405020304" pitchFamily="18" charset="0"/>
                        </a:rPr>
                        <a:t>,</a:t>
                      </a:r>
                      <a:r>
                        <a:rPr lang="fr-FR" sz="16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din</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tabelele</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producție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simplificate</a:t>
                      </a:r>
                      <a:r>
                        <a:rPr lang="fr-FR" sz="1800" dirty="0">
                          <a:effectLst/>
                          <a:latin typeface="Times New Roman" panose="02020603050405020304" pitchFamily="18" charset="0"/>
                          <a:ea typeface="Times New Roman" panose="02020603050405020304" pitchFamily="18" charset="0"/>
                        </a:rPr>
                        <a:t> </a:t>
                      </a:r>
                      <a:r>
                        <a:rPr lang="fr-FR" sz="1800" b="0" dirty="0">
                          <a:effectLst/>
                          <a:latin typeface="Times New Roman" panose="02020603050405020304" pitchFamily="18" charset="0"/>
                          <a:ea typeface="Times New Roman" panose="02020603050405020304" pitchFamily="18" charset="0"/>
                        </a:rPr>
                        <a:t>(</a:t>
                      </a:r>
                      <a:r>
                        <a:rPr lang="fr-FR" sz="1800" b="0" dirty="0" err="1">
                          <a:effectLst/>
                          <a:latin typeface="Times New Roman" panose="02020603050405020304" pitchFamily="18" charset="0"/>
                          <a:ea typeface="Times New Roman" panose="02020603050405020304" pitchFamily="18" charset="0"/>
                        </a:rPr>
                        <a:t>anexa</a:t>
                      </a:r>
                      <a:r>
                        <a:rPr lang="fr-FR" sz="1800" b="0" dirty="0">
                          <a:effectLst/>
                          <a:latin typeface="Times New Roman" panose="02020603050405020304" pitchFamily="18" charset="0"/>
                          <a:ea typeface="Times New Roman" panose="02020603050405020304" pitchFamily="18" charset="0"/>
                        </a:rPr>
                        <a:t> nr. </a:t>
                      </a:r>
                      <a:r>
                        <a:rPr lang="ro-RO" sz="1800" b="0" dirty="0">
                          <a:effectLst/>
                          <a:latin typeface="Times New Roman" panose="02020603050405020304" pitchFamily="18" charset="0"/>
                          <a:ea typeface="Times New Roman" panose="02020603050405020304" pitchFamily="18" charset="0"/>
                        </a:rPr>
                        <a:t>21</a:t>
                      </a:r>
                      <a:r>
                        <a:rPr lang="fr-FR" sz="1800" b="0" dirty="0">
                          <a:effectLst/>
                          <a:latin typeface="Times New Roman" panose="02020603050405020304" pitchFamily="18" charset="0"/>
                          <a:ea typeface="Times New Roman" panose="02020603050405020304" pitchFamily="18" charset="0"/>
                        </a:rPr>
                        <a:t>).</a:t>
                      </a:r>
                      <a:endParaRPr lang="ro-RO" sz="1800" b="0" dirty="0">
                        <a:effectLst/>
                        <a:latin typeface="Times New Roman" panose="02020603050405020304" pitchFamily="18" charset="0"/>
                        <a:ea typeface="Times New Roman" panose="02020603050405020304" pitchFamily="18" charset="0"/>
                      </a:endParaRPr>
                    </a:p>
                    <a:p>
                      <a:pPr indent="457200" algn="just"/>
                      <a:r>
                        <a:rPr lang="fr-FR" sz="1800" dirty="0" err="1">
                          <a:effectLst/>
                          <a:latin typeface="Times New Roman" panose="02020603050405020304" pitchFamily="18" charset="0"/>
                          <a:ea typeface="Times New Roman" panose="02020603050405020304" pitchFamily="18" charset="0"/>
                        </a:rPr>
                        <a:t>Pentru</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înălțimi</a:t>
                      </a:r>
                      <a:r>
                        <a:rPr lang="fr-FR" sz="1800" dirty="0">
                          <a:effectLst/>
                          <a:latin typeface="Times New Roman" panose="02020603050405020304" pitchFamily="18" charset="0"/>
                          <a:ea typeface="Times New Roman" panose="02020603050405020304" pitchFamily="18" charset="0"/>
                        </a:rPr>
                        <a:t> mai mari </a:t>
                      </a:r>
                      <a:r>
                        <a:rPr lang="fr-FR" sz="1800" dirty="0" err="1">
                          <a:effectLst/>
                          <a:latin typeface="Times New Roman" panose="02020603050405020304" pitchFamily="18" charset="0"/>
                          <a:ea typeface="Times New Roman" panose="02020603050405020304" pitchFamily="18" charset="0"/>
                        </a:rPr>
                        <a:t>decât</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cele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din</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anexa</a:t>
                      </a:r>
                      <a:r>
                        <a:rPr lang="fr-FR" sz="1800" dirty="0">
                          <a:effectLst/>
                          <a:latin typeface="Times New Roman" panose="02020603050405020304" pitchFamily="18" charset="0"/>
                          <a:ea typeface="Times New Roman" panose="02020603050405020304" pitchFamily="18" charset="0"/>
                        </a:rPr>
                        <a:t> nr. </a:t>
                      </a:r>
                      <a:r>
                        <a:rPr lang="ro-RO" sz="1800" dirty="0">
                          <a:effectLst/>
                          <a:latin typeface="Times New Roman" panose="02020603050405020304" pitchFamily="18" charset="0"/>
                          <a:ea typeface="Times New Roman" panose="02020603050405020304" pitchFamily="18" charset="0"/>
                        </a:rPr>
                        <a:t>21</a:t>
                      </a:r>
                      <a:r>
                        <a:rPr lang="fr-FR" sz="1800" dirty="0">
                          <a:effectLst/>
                          <a:latin typeface="Times New Roman" panose="02020603050405020304" pitchFamily="18" charset="0"/>
                          <a:ea typeface="Times New Roman" panose="02020603050405020304" pitchFamily="18" charset="0"/>
                        </a:rPr>
                        <a:t> se vor face </a:t>
                      </a:r>
                      <a:r>
                        <a:rPr lang="fr-FR" sz="1800" dirty="0" err="1">
                          <a:effectLst/>
                          <a:latin typeface="Times New Roman" panose="02020603050405020304" pitchFamily="18" charset="0"/>
                          <a:ea typeface="Times New Roman" panose="02020603050405020304" pitchFamily="18" charset="0"/>
                        </a:rPr>
                        <a:t>interpolări</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în</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cazul</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prelucrărilor</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manuale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sau</a:t>
                      </a:r>
                      <a:r>
                        <a:rPr lang="fr-FR" sz="1800" dirty="0">
                          <a:effectLst/>
                          <a:latin typeface="Times New Roman" panose="02020603050405020304" pitchFamily="18" charset="0"/>
                          <a:ea typeface="Times New Roman" panose="02020603050405020304" pitchFamily="18" charset="0"/>
                        </a:rPr>
                        <a:t> se vor </a:t>
                      </a:r>
                      <a:r>
                        <a:rPr lang="fr-FR" sz="1800" dirty="0" err="1">
                          <a:effectLst/>
                          <a:latin typeface="Times New Roman" panose="02020603050405020304" pitchFamily="18" charset="0"/>
                          <a:ea typeface="Times New Roman" panose="02020603050405020304" pitchFamily="18" charset="0"/>
                        </a:rPr>
                        <a:t>utiliza</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ecuațiile</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regresie</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în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cazul</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prelucrărilor</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automatizate</a:t>
                      </a:r>
                      <a:r>
                        <a:rPr lang="en-US" sz="1800" dirty="0">
                          <a:effectLst/>
                          <a:latin typeface="Times New Roman" panose="02020603050405020304" pitchFamily="18" charset="0"/>
                          <a:ea typeface="Times New Roman" panose="02020603050405020304" pitchFamily="18" charset="0"/>
                        </a:rPr>
                        <a:t>.</a:t>
                      </a:r>
                    </a:p>
                    <a:p>
                      <a:pPr algn="just"/>
                      <a:r>
                        <a:rPr lang="en-US" sz="1800" dirty="0" err="1">
                          <a:effectLst/>
                          <a:latin typeface="Times New Roman" panose="02020603050405020304" pitchFamily="18" charset="0"/>
                          <a:ea typeface="Times New Roman" panose="02020603050405020304" pitchFamily="18" charset="0"/>
                        </a:rPr>
                        <a:t>G</a:t>
                      </a:r>
                      <a:r>
                        <a:rPr lang="en-US" sz="1800" baseline="-25000" dirty="0" err="1">
                          <a:effectLst/>
                          <a:latin typeface="Times New Roman" panose="02020603050405020304" pitchFamily="18" charset="0"/>
                          <a:ea typeface="Times New Roman" panose="02020603050405020304" pitchFamily="18" charset="0"/>
                        </a:rPr>
                        <a:t>n</a:t>
                      </a:r>
                      <a:r>
                        <a:rPr lang="en-US" sz="1800" dirty="0">
                          <a:effectLst/>
                          <a:latin typeface="Times New Roman" panose="02020603050405020304" pitchFamily="18" charset="0"/>
                          <a:ea typeface="Times New Roman" panose="02020603050405020304" pitchFamily="18" charset="0"/>
                        </a:rPr>
                        <a:t>=F+b</a:t>
                      </a:r>
                      <a:r>
                        <a:rPr lang="en-US" sz="1800" baseline="-25000" dirty="0">
                          <a:effectLst/>
                          <a:latin typeface="Times New Roman" panose="02020603050405020304" pitchFamily="18" charset="0"/>
                          <a:ea typeface="Times New Roman" panose="02020603050405020304" pitchFamily="18" charset="0"/>
                        </a:rPr>
                        <a:t>1</a:t>
                      </a:r>
                      <a:r>
                        <a:rPr lang="en-US" sz="1800" dirty="0">
                          <a:effectLst/>
                          <a:latin typeface="Times New Roman" panose="02020603050405020304" pitchFamily="18" charset="0"/>
                          <a:ea typeface="Times New Roman" panose="02020603050405020304" pitchFamily="18" charset="0"/>
                        </a:rPr>
                        <a:t>(h</a:t>
                      </a:r>
                      <a:r>
                        <a:rPr lang="en-US" sz="1800" baseline="-25000" dirty="0">
                          <a:effectLst/>
                          <a:latin typeface="Times New Roman" panose="02020603050405020304" pitchFamily="18" charset="0"/>
                          <a:ea typeface="Times New Roman" panose="02020603050405020304" pitchFamily="18" charset="0"/>
                        </a:rPr>
                        <a:t>g</a:t>
                      </a:r>
                      <a:r>
                        <a:rPr lang="en-US" sz="1800" dirty="0">
                          <a:effectLst/>
                          <a:latin typeface="Times New Roman" panose="02020603050405020304" pitchFamily="18" charset="0"/>
                          <a:ea typeface="Times New Roman" panose="02020603050405020304" pitchFamily="18" charset="0"/>
                        </a:rPr>
                        <a:t>-22)+b</a:t>
                      </a:r>
                      <a:r>
                        <a:rPr lang="en-US" sz="1800" baseline="-25000" dirty="0">
                          <a:effectLst/>
                          <a:latin typeface="Times New Roman" panose="02020603050405020304" pitchFamily="18" charset="0"/>
                          <a:ea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rPr>
                        <a:t>(hg-22)</a:t>
                      </a:r>
                      <a:r>
                        <a:rPr lang="en-US" sz="1800" baseline="30000" dirty="0">
                          <a:effectLst/>
                          <a:latin typeface="Times New Roman" panose="02020603050405020304" pitchFamily="18" charset="0"/>
                          <a:ea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rPr>
                        <a:t>+ b</a:t>
                      </a:r>
                      <a:r>
                        <a:rPr lang="en-US" sz="1800" baseline="-25000" dirty="0">
                          <a:effectLst/>
                          <a:latin typeface="Times New Roman" panose="02020603050405020304" pitchFamily="18" charset="0"/>
                          <a:ea typeface="Times New Roman" panose="02020603050405020304" pitchFamily="18" charset="0"/>
                        </a:rPr>
                        <a:t>3</a:t>
                      </a:r>
                      <a:r>
                        <a:rPr lang="en-US" sz="1800" dirty="0">
                          <a:effectLst/>
                          <a:latin typeface="Times New Roman" panose="02020603050405020304" pitchFamily="18" charset="0"/>
                          <a:ea typeface="Times New Roman" panose="02020603050405020304" pitchFamily="18" charset="0"/>
                        </a:rPr>
                        <a:t>(h</a:t>
                      </a:r>
                      <a:r>
                        <a:rPr lang="en-US" sz="1800" baseline="-25000" dirty="0">
                          <a:effectLst/>
                          <a:latin typeface="Times New Roman" panose="02020603050405020304" pitchFamily="18" charset="0"/>
                          <a:ea typeface="Times New Roman" panose="02020603050405020304" pitchFamily="18" charset="0"/>
                        </a:rPr>
                        <a:t>g</a:t>
                      </a:r>
                      <a:r>
                        <a:rPr lang="en-US" sz="1800" dirty="0">
                          <a:effectLst/>
                          <a:latin typeface="Times New Roman" panose="02020603050405020304" pitchFamily="18" charset="0"/>
                          <a:ea typeface="Times New Roman" panose="02020603050405020304" pitchFamily="18" charset="0"/>
                        </a:rPr>
                        <a:t>-22)</a:t>
                      </a:r>
                      <a:r>
                        <a:rPr lang="en-US" sz="1800" baseline="30000" dirty="0">
                          <a:effectLst/>
                          <a:latin typeface="Times New Roman" panose="02020603050405020304" pitchFamily="18" charset="0"/>
                          <a:ea typeface="Times New Roman" panose="02020603050405020304" pitchFamily="18" charset="0"/>
                        </a:rPr>
                        <a:t>3</a:t>
                      </a:r>
                      <a:r>
                        <a:rPr lang="en-US" sz="1800" dirty="0">
                          <a:effectLst/>
                          <a:latin typeface="Times New Roman" panose="02020603050405020304" pitchFamily="18" charset="0"/>
                          <a:ea typeface="Times New Roman" panose="02020603050405020304" pitchFamily="18" charset="0"/>
                        </a:rPr>
                        <a:t>+ b</a:t>
                      </a:r>
                      <a:r>
                        <a:rPr lang="en-US" sz="1800" baseline="-25000" dirty="0">
                          <a:effectLst/>
                          <a:latin typeface="Times New Roman" panose="02020603050405020304" pitchFamily="18" charset="0"/>
                          <a:ea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rPr>
                        <a:t>(h</a:t>
                      </a:r>
                      <a:r>
                        <a:rPr lang="en-US" sz="1800" baseline="-25000" dirty="0">
                          <a:effectLst/>
                          <a:latin typeface="Times New Roman" panose="02020603050405020304" pitchFamily="18" charset="0"/>
                          <a:ea typeface="Times New Roman" panose="02020603050405020304" pitchFamily="18" charset="0"/>
                        </a:rPr>
                        <a:t>g</a:t>
                      </a:r>
                      <a:r>
                        <a:rPr lang="en-US" sz="1800" dirty="0">
                          <a:effectLst/>
                          <a:latin typeface="Times New Roman" panose="02020603050405020304" pitchFamily="18" charset="0"/>
                          <a:ea typeface="Times New Roman" panose="02020603050405020304" pitchFamily="18" charset="0"/>
                        </a:rPr>
                        <a:t>-22)</a:t>
                      </a:r>
                      <a:r>
                        <a:rPr lang="en-US" sz="1800" baseline="30000" dirty="0">
                          <a:effectLst/>
                          <a:latin typeface="Times New Roman" panose="02020603050405020304" pitchFamily="18" charset="0"/>
                          <a:ea typeface="Times New Roman" panose="02020603050405020304" pitchFamily="18" charset="0"/>
                        </a:rPr>
                        <a:t>4 </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a:t>
                      </a:r>
                      <a:r>
                        <a:rPr lang="en-US" sz="1800" baseline="-25000" dirty="0" err="1">
                          <a:effectLst/>
                          <a:latin typeface="Times New Roman" panose="02020603050405020304" pitchFamily="18" charset="0"/>
                          <a:ea typeface="Times New Roman" panose="02020603050405020304" pitchFamily="18" charset="0"/>
                        </a:rPr>
                        <a:t>n</a:t>
                      </a:r>
                      <a:r>
                        <a:rPr lang="en-US" sz="1800" dirty="0">
                          <a:effectLst/>
                          <a:latin typeface="Times New Roman" panose="02020603050405020304" pitchFamily="18" charset="0"/>
                          <a:ea typeface="Times New Roman" panose="02020603050405020304" pitchFamily="18" charset="0"/>
                        </a:rPr>
                        <a:t>=C+b</a:t>
                      </a:r>
                      <a:r>
                        <a:rPr lang="en-US" sz="1800" baseline="-25000" dirty="0">
                          <a:effectLst/>
                          <a:latin typeface="Times New Roman" panose="02020603050405020304" pitchFamily="18" charset="0"/>
                          <a:ea typeface="Times New Roman" panose="02020603050405020304" pitchFamily="18" charset="0"/>
                        </a:rPr>
                        <a:t>1</a:t>
                      </a:r>
                      <a:r>
                        <a:rPr lang="en-US" sz="1800" dirty="0">
                          <a:effectLst/>
                          <a:latin typeface="Times New Roman" panose="02020603050405020304" pitchFamily="18" charset="0"/>
                          <a:ea typeface="Times New Roman" panose="02020603050405020304" pitchFamily="18" charset="0"/>
                        </a:rPr>
                        <a:t>(h</a:t>
                      </a:r>
                      <a:r>
                        <a:rPr lang="en-US" sz="1800" baseline="-25000" dirty="0">
                          <a:effectLst/>
                          <a:latin typeface="Times New Roman" panose="02020603050405020304" pitchFamily="18" charset="0"/>
                          <a:ea typeface="Times New Roman" panose="02020603050405020304" pitchFamily="18" charset="0"/>
                        </a:rPr>
                        <a:t>g</a:t>
                      </a:r>
                      <a:r>
                        <a:rPr lang="en-US" sz="1800" dirty="0">
                          <a:effectLst/>
                          <a:latin typeface="Times New Roman" panose="02020603050405020304" pitchFamily="18" charset="0"/>
                          <a:ea typeface="Times New Roman" panose="02020603050405020304" pitchFamily="18" charset="0"/>
                        </a:rPr>
                        <a:t>-22)+b</a:t>
                      </a:r>
                      <a:r>
                        <a:rPr lang="en-US" sz="1800" baseline="-25000" dirty="0">
                          <a:effectLst/>
                          <a:latin typeface="Times New Roman" panose="02020603050405020304" pitchFamily="18" charset="0"/>
                          <a:ea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rPr>
                        <a:t>(hg-22)</a:t>
                      </a:r>
                      <a:r>
                        <a:rPr lang="en-US" sz="1800" baseline="30000" dirty="0">
                          <a:effectLst/>
                          <a:latin typeface="Times New Roman" panose="02020603050405020304" pitchFamily="18" charset="0"/>
                          <a:ea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rPr>
                        <a:t>+ b</a:t>
                      </a:r>
                      <a:r>
                        <a:rPr lang="en-US" sz="1800" baseline="-25000" dirty="0">
                          <a:effectLst/>
                          <a:latin typeface="Times New Roman" panose="02020603050405020304" pitchFamily="18" charset="0"/>
                          <a:ea typeface="Times New Roman" panose="02020603050405020304" pitchFamily="18" charset="0"/>
                        </a:rPr>
                        <a:t>3</a:t>
                      </a:r>
                      <a:r>
                        <a:rPr lang="en-US" sz="1800" dirty="0">
                          <a:effectLst/>
                          <a:latin typeface="Times New Roman" panose="02020603050405020304" pitchFamily="18" charset="0"/>
                          <a:ea typeface="Times New Roman" panose="02020603050405020304" pitchFamily="18" charset="0"/>
                        </a:rPr>
                        <a:t>(h</a:t>
                      </a:r>
                      <a:r>
                        <a:rPr lang="en-US" sz="1800" baseline="-25000" dirty="0">
                          <a:effectLst/>
                          <a:latin typeface="Times New Roman" panose="02020603050405020304" pitchFamily="18" charset="0"/>
                          <a:ea typeface="Times New Roman" panose="02020603050405020304" pitchFamily="18" charset="0"/>
                        </a:rPr>
                        <a:t>g</a:t>
                      </a:r>
                      <a:r>
                        <a:rPr lang="en-US" sz="1800" dirty="0">
                          <a:effectLst/>
                          <a:latin typeface="Times New Roman" panose="02020603050405020304" pitchFamily="18" charset="0"/>
                          <a:ea typeface="Times New Roman" panose="02020603050405020304" pitchFamily="18" charset="0"/>
                        </a:rPr>
                        <a:t>-22)</a:t>
                      </a:r>
                      <a:r>
                        <a:rPr lang="en-US" sz="1800" baseline="30000" dirty="0">
                          <a:effectLst/>
                          <a:latin typeface="Times New Roman" panose="02020603050405020304" pitchFamily="18" charset="0"/>
                          <a:ea typeface="Times New Roman" panose="02020603050405020304" pitchFamily="18" charset="0"/>
                        </a:rPr>
                        <a:t>3</a:t>
                      </a:r>
                      <a:r>
                        <a:rPr lang="en-US" sz="1800" dirty="0">
                          <a:effectLst/>
                          <a:latin typeface="Times New Roman" panose="02020603050405020304" pitchFamily="18" charset="0"/>
                          <a:ea typeface="Times New Roman" panose="02020603050405020304" pitchFamily="18" charset="0"/>
                        </a:rPr>
                        <a:t>+ b</a:t>
                      </a:r>
                      <a:r>
                        <a:rPr lang="en-US" sz="1800" baseline="-25000" dirty="0">
                          <a:effectLst/>
                          <a:latin typeface="Times New Roman" panose="02020603050405020304" pitchFamily="18" charset="0"/>
                          <a:ea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rPr>
                        <a:t>(h</a:t>
                      </a:r>
                      <a:r>
                        <a:rPr lang="en-US" sz="1800" baseline="-25000" dirty="0">
                          <a:effectLst/>
                          <a:latin typeface="Times New Roman" panose="02020603050405020304" pitchFamily="18" charset="0"/>
                          <a:ea typeface="Times New Roman" panose="02020603050405020304" pitchFamily="18" charset="0"/>
                        </a:rPr>
                        <a:t>g</a:t>
                      </a:r>
                      <a:r>
                        <a:rPr lang="en-US" sz="1800" dirty="0">
                          <a:effectLst/>
                          <a:latin typeface="Times New Roman" panose="02020603050405020304" pitchFamily="18" charset="0"/>
                          <a:ea typeface="Times New Roman" panose="02020603050405020304" pitchFamily="18" charset="0"/>
                        </a:rPr>
                        <a:t>-22)</a:t>
                      </a:r>
                      <a:r>
                        <a:rPr lang="en-US" sz="1800" baseline="30000" dirty="0">
                          <a:effectLst/>
                          <a:latin typeface="Times New Roman" panose="02020603050405020304" pitchFamily="18" charset="0"/>
                          <a:ea typeface="Times New Roman" panose="02020603050405020304" pitchFamily="18" charset="0"/>
                        </a:rPr>
                        <a:t>4</a:t>
                      </a:r>
                      <a:endParaRPr lang="en-US" sz="1800" dirty="0">
                        <a:effectLst/>
                        <a:latin typeface="Times New Roman" panose="02020603050405020304" pitchFamily="18" charset="0"/>
                        <a:ea typeface="Times New Roman" panose="02020603050405020304" pitchFamily="18" charset="0"/>
                      </a:endParaRPr>
                    </a:p>
                    <a:p>
                      <a:r>
                        <a:rPr lang="ro-RO"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în</a:t>
                      </a:r>
                      <a:r>
                        <a:rPr lang="en-US" sz="1800" dirty="0">
                          <a:effectLst/>
                          <a:latin typeface="Times New Roman" panose="02020603050405020304" pitchFamily="18" charset="0"/>
                          <a:ea typeface="Times New Roman" panose="02020603050405020304" pitchFamily="18" charset="0"/>
                        </a:rPr>
                        <a:t> care </a:t>
                      </a:r>
                      <a:r>
                        <a:rPr lang="en-US" sz="1800" dirty="0" err="1">
                          <a:effectLst/>
                          <a:latin typeface="Times New Roman" panose="02020603050405020304" pitchFamily="18" charset="0"/>
                          <a:ea typeface="Times New Roman" panose="02020603050405020304" pitchFamily="18" charset="0"/>
                        </a:rPr>
                        <a:t>coeficienții</a:t>
                      </a:r>
                      <a:r>
                        <a:rPr lang="en-US" sz="1800" dirty="0">
                          <a:effectLst/>
                          <a:latin typeface="Times New Roman" panose="02020603050405020304" pitchFamily="18" charset="0"/>
                          <a:ea typeface="Times New Roman" panose="02020603050405020304" pitchFamily="18" charset="0"/>
                        </a:rPr>
                        <a:t> de </a:t>
                      </a:r>
                      <a:r>
                        <a:rPr lang="en-US" sz="1800" dirty="0" err="1">
                          <a:effectLst/>
                          <a:latin typeface="Times New Roman" panose="02020603050405020304" pitchFamily="18" charset="0"/>
                          <a:ea typeface="Times New Roman" panose="02020603050405020304" pitchFamily="18" charset="0"/>
                        </a:rPr>
                        <a:t>regresie</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și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constantele</a:t>
                      </a:r>
                      <a:r>
                        <a:rPr lang="en-US" sz="1800" dirty="0">
                          <a:effectLst/>
                          <a:latin typeface="Times New Roman" panose="02020603050405020304" pitchFamily="18" charset="0"/>
                          <a:ea typeface="Times New Roman" panose="02020603050405020304" pitchFamily="18" charset="0"/>
                        </a:rPr>
                        <a:t> F </a:t>
                      </a:r>
                      <a:r>
                        <a:rPr lang="en-US" sz="1800" dirty="0" err="1">
                          <a:effectLst/>
                          <a:latin typeface="Times New Roman" panose="02020603050405020304" pitchFamily="18" charset="0"/>
                          <a:ea typeface="Times New Roman" panose="02020603050405020304" pitchFamily="18" charset="0"/>
                        </a:rPr>
                        <a:t>și</a:t>
                      </a:r>
                      <a:r>
                        <a:rPr lang="en-US" sz="1800" dirty="0">
                          <a:effectLst/>
                          <a:latin typeface="Times New Roman" panose="02020603050405020304" pitchFamily="18" charset="0"/>
                          <a:ea typeface="Times New Roman" panose="02020603050405020304" pitchFamily="18" charset="0"/>
                        </a:rPr>
                        <a:t> C se </a:t>
                      </a:r>
                      <a:r>
                        <a:rPr lang="en-US" sz="1800" dirty="0" err="1">
                          <a:effectLst/>
                          <a:latin typeface="Times New Roman" panose="02020603050405020304" pitchFamily="18" charset="0"/>
                          <a:ea typeface="Times New Roman" panose="02020603050405020304" pitchFamily="18" charset="0"/>
                        </a:rPr>
                        <a:t>preiau</a:t>
                      </a:r>
                      <a:r>
                        <a:rPr lang="en-US" sz="1800" dirty="0">
                          <a:effectLst/>
                          <a:latin typeface="Times New Roman" panose="02020603050405020304" pitchFamily="18" charset="0"/>
                          <a:ea typeface="Times New Roman" panose="02020603050405020304" pitchFamily="18" charset="0"/>
                        </a:rPr>
                        <a:t> din </a:t>
                      </a:r>
                      <a:r>
                        <a:rPr lang="en-US" sz="1800" dirty="0" err="1">
                          <a:effectLst/>
                          <a:latin typeface="Times New Roman" panose="02020603050405020304" pitchFamily="18" charset="0"/>
                          <a:ea typeface="Times New Roman" panose="02020603050405020304" pitchFamily="18" charset="0"/>
                        </a:rPr>
                        <a:t>lucrarea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Modele</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matematico-auxologice</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și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tabele</a:t>
                      </a:r>
                      <a:r>
                        <a:rPr lang="en-US" sz="1800" dirty="0">
                          <a:effectLst/>
                          <a:latin typeface="Times New Roman" panose="02020603050405020304" pitchFamily="18" charset="0"/>
                          <a:ea typeface="Times New Roman" panose="02020603050405020304" pitchFamily="18" charset="0"/>
                        </a:rPr>
                        <a:t> de </a:t>
                      </a:r>
                      <a:r>
                        <a:rPr lang="en-US" sz="1800" dirty="0" err="1">
                          <a:effectLst/>
                          <a:latin typeface="Times New Roman" panose="02020603050405020304" pitchFamily="18" charset="0"/>
                          <a:ea typeface="Times New Roman" panose="02020603050405020304" pitchFamily="18" charset="0"/>
                        </a:rPr>
                        <a:t>producție</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pentru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arborete</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tabelul</a:t>
                      </a:r>
                      <a:r>
                        <a:rPr lang="en-US" sz="1800" dirty="0">
                          <a:effectLst/>
                          <a:latin typeface="Times New Roman" panose="02020603050405020304" pitchFamily="18" charset="0"/>
                          <a:ea typeface="Times New Roman" panose="02020603050405020304" pitchFamily="18" charset="0"/>
                        </a:rPr>
                        <a:t> 3.3  (Giurgiu, V., </a:t>
                      </a:r>
                      <a:r>
                        <a:rPr lang="en-US" sz="1800" dirty="0" err="1">
                          <a:effectLst/>
                          <a:latin typeface="Times New Roman" panose="02020603050405020304" pitchFamily="18" charset="0"/>
                          <a:ea typeface="Times New Roman" panose="02020603050405020304" pitchFamily="18" charset="0"/>
                        </a:rPr>
                        <a:t>Drăghiciu</a:t>
                      </a:r>
                      <a:r>
                        <a:rPr lang="en-US" sz="1800" dirty="0">
                          <a:effectLst/>
                          <a:latin typeface="Times New Roman" panose="02020603050405020304" pitchFamily="18" charset="0"/>
                          <a:ea typeface="Times New Roman" panose="02020603050405020304" pitchFamily="18" charset="0"/>
                        </a:rPr>
                        <a:t>, D., 2004).</a:t>
                      </a:r>
                      <a:endParaRPr lang="en-US" sz="1800" b="1"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Necesitatea utilizării noilor rezultate </a:t>
                      </a:r>
                      <a:r>
                        <a:rPr kumimoji="0" lang="ro-RO"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stiințifice</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din lucrarea ,,Modele </a:t>
                      </a:r>
                      <a:r>
                        <a:rPr kumimoji="0" lang="ro-RO"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matematico</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-auxologice și tabele de producție pentru arboret</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ed. </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2004.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Necesitatea utilizării acestora în produsul informatic dedicat prelucrării datelor din amenajarea pădurilor.</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F335E65E-30E5-429F-A719-4778461409A9}"/>
              </a:ext>
            </a:extLst>
          </p:cNvPr>
          <p:cNvPicPr>
            <a:picLocks noChangeAspect="1"/>
          </p:cNvPicPr>
          <p:nvPr/>
        </p:nvPicPr>
        <p:blipFill>
          <a:blip r:embed="rId2"/>
          <a:stretch>
            <a:fillRect/>
          </a:stretch>
        </p:blipFill>
        <p:spPr>
          <a:xfrm>
            <a:off x="1465441" y="51574"/>
            <a:ext cx="10546994" cy="591363"/>
          </a:xfrm>
          <a:prstGeom prst="rect">
            <a:avLst/>
          </a:prstGeom>
        </p:spPr>
      </p:pic>
    </p:spTree>
    <p:extLst>
      <p:ext uri="{BB962C8B-B14F-4D97-AF65-F5344CB8AC3E}">
        <p14:creationId xmlns:p14="http://schemas.microsoft.com/office/powerpoint/2010/main" val="166026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89727138"/>
              </p:ext>
            </p:extLst>
          </p:nvPr>
        </p:nvGraphicFramePr>
        <p:xfrm>
          <a:off x="0" y="560025"/>
          <a:ext cx="12191999" cy="6700584"/>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280347">
                  <a:extLst>
                    <a:ext uri="{9D8B030D-6E8A-4147-A177-3AD203B41FA5}">
                      <a16:colId xmlns:a16="http://schemas.microsoft.com/office/drawing/2014/main" val="20001"/>
                    </a:ext>
                  </a:extLst>
                </a:gridCol>
                <a:gridCol w="1214605">
                  <a:extLst>
                    <a:ext uri="{9D8B030D-6E8A-4147-A177-3AD203B41FA5}">
                      <a16:colId xmlns:a16="http://schemas.microsoft.com/office/drawing/2014/main" val="20002"/>
                    </a:ext>
                  </a:extLst>
                </a:gridCol>
                <a:gridCol w="5885568">
                  <a:extLst>
                    <a:ext uri="{9D8B030D-6E8A-4147-A177-3AD203B41FA5}">
                      <a16:colId xmlns:a16="http://schemas.microsoft.com/office/drawing/2014/main" val="20003"/>
                    </a:ext>
                  </a:extLst>
                </a:gridCol>
                <a:gridCol w="2280696">
                  <a:extLst>
                    <a:ext uri="{9D8B030D-6E8A-4147-A177-3AD203B41FA5}">
                      <a16:colId xmlns:a16="http://schemas.microsoft.com/office/drawing/2014/main" val="20004"/>
                    </a:ext>
                  </a:extLst>
                </a:gridCol>
              </a:tblGrid>
              <a:tr h="503513">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3310685">
                <a:tc>
                  <a:txBody>
                    <a:bodyPr/>
                    <a:lstStyle/>
                    <a:p>
                      <a:pPr algn="ctr">
                        <a:lnSpc>
                          <a:spcPct val="107000"/>
                        </a:lnSpc>
                        <a:spcAft>
                          <a:spcPts val="800"/>
                        </a:spcAft>
                      </a:pPr>
                      <a:r>
                        <a:rPr lang="ro-RO" sz="1300" dirty="0">
                          <a:effectLst/>
                        </a:rPr>
                        <a:t>24</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nSpc>
                          <a:spcPct val="107000"/>
                        </a:lnSpc>
                        <a:spcAft>
                          <a:spcPts val="800"/>
                        </a:spcAft>
                      </a:pPr>
                      <a:r>
                        <a:rPr lang="ro-RO" sz="1800" b="1" dirty="0">
                          <a:effectLst/>
                          <a:latin typeface="Times New Roman" panose="02020603050405020304" pitchFamily="18" charset="0"/>
                          <a:ea typeface="Times New Roman" panose="02020603050405020304" pitchFamily="18" charset="0"/>
                        </a:rPr>
                        <a:t>5.6</a:t>
                      </a:r>
                      <a:r>
                        <a:rPr lang="fr-FR" sz="1800" b="1" dirty="0">
                          <a:effectLst/>
                          <a:latin typeface="Times New Roman" panose="02020603050405020304" pitchFamily="18" charset="0"/>
                          <a:ea typeface="Times New Roman" panose="02020603050405020304" pitchFamily="18" charset="0"/>
                        </a:rPr>
                        <a:t>. </a:t>
                      </a:r>
                      <a:r>
                        <a:rPr lang="fr-FR" sz="1800" b="1" dirty="0" err="1">
                          <a:effectLst/>
                          <a:latin typeface="Times New Roman" panose="02020603050405020304" pitchFamily="18" charset="0"/>
                          <a:ea typeface="Times New Roman" panose="02020603050405020304" pitchFamily="18" charset="0"/>
                        </a:rPr>
                        <a:t>Inventarierea</a:t>
                      </a:r>
                      <a:r>
                        <a:rPr lang="fr-FR" sz="1800" b="1" dirty="0">
                          <a:effectLst/>
                          <a:latin typeface="Times New Roman" panose="02020603050405020304" pitchFamily="18" charset="0"/>
                          <a:ea typeface="Times New Roman" panose="02020603050405020304" pitchFamily="18" charset="0"/>
                        </a:rPr>
                        <a:t> </a:t>
                      </a:r>
                      <a:r>
                        <a:rPr lang="fr-FR" sz="1800" b="1" dirty="0" err="1">
                          <a:effectLst/>
                          <a:latin typeface="Times New Roman" panose="02020603050405020304" pitchFamily="18" charset="0"/>
                          <a:ea typeface="Times New Roman" panose="02020603050405020304" pitchFamily="18" charset="0"/>
                        </a:rPr>
                        <a:t>în</a:t>
                      </a:r>
                      <a:r>
                        <a:rPr lang="fr-FR" sz="1800" b="1" dirty="0">
                          <a:effectLst/>
                          <a:latin typeface="Times New Roman" panose="02020603050405020304" pitchFamily="18" charset="0"/>
                          <a:ea typeface="Times New Roman" panose="02020603050405020304" pitchFamily="18" charset="0"/>
                        </a:rPr>
                        <a:t> </a:t>
                      </a:r>
                      <a:r>
                        <a:rPr lang="fr-FR" sz="1800" b="1" dirty="0" err="1">
                          <a:effectLst/>
                          <a:latin typeface="Times New Roman" panose="02020603050405020304" pitchFamily="18" charset="0"/>
                          <a:ea typeface="Times New Roman" panose="02020603050405020304" pitchFamily="18" charset="0"/>
                        </a:rPr>
                        <a:t>arborete</a:t>
                      </a:r>
                      <a:r>
                        <a:rPr lang="fr-FR" sz="1800" b="1" dirty="0">
                          <a:effectLst/>
                          <a:latin typeface="Times New Roman" panose="02020603050405020304" pitchFamily="18" charset="0"/>
                          <a:ea typeface="Times New Roman" panose="02020603050405020304" pitchFamily="18" charset="0"/>
                        </a:rPr>
                        <a:t> de </a:t>
                      </a:r>
                      <a:r>
                        <a:rPr lang="fr-FR" sz="1800" b="1" dirty="0" err="1">
                          <a:effectLst/>
                          <a:latin typeface="Times New Roman" panose="02020603050405020304" pitchFamily="18" charset="0"/>
                          <a:ea typeface="Times New Roman" panose="02020603050405020304" pitchFamily="18" charset="0"/>
                        </a:rPr>
                        <a:t>salcie</a:t>
                      </a:r>
                      <a:r>
                        <a:rPr lang="fr-FR" sz="1800" b="1" dirty="0">
                          <a:effectLst/>
                          <a:latin typeface="Times New Roman" panose="02020603050405020304" pitchFamily="18" charset="0"/>
                          <a:ea typeface="Times New Roman" panose="02020603050405020304" pitchFamily="18" charset="0"/>
                        </a:rPr>
                        <a:t> </a:t>
                      </a:r>
                      <a:r>
                        <a:rPr lang="fr-FR" sz="1800" b="1" dirty="0" err="1">
                          <a:effectLst/>
                          <a:latin typeface="Times New Roman" panose="02020603050405020304" pitchFamily="18" charset="0"/>
                          <a:ea typeface="Times New Roman" panose="02020603050405020304" pitchFamily="18" charset="0"/>
                        </a:rPr>
                        <a:t>în</a:t>
                      </a:r>
                      <a:r>
                        <a:rPr lang="fr-FR" sz="1800" b="1" dirty="0">
                          <a:effectLst/>
                          <a:latin typeface="Times New Roman" panose="02020603050405020304" pitchFamily="18" charset="0"/>
                          <a:ea typeface="Times New Roman" panose="02020603050405020304" pitchFamily="18" charset="0"/>
                        </a:rPr>
                        <a:t> </a:t>
                      </a:r>
                      <a:r>
                        <a:rPr lang="fr-FR" sz="1800" b="1" dirty="0" err="1">
                          <a:effectLst/>
                          <a:latin typeface="Times New Roman" panose="02020603050405020304" pitchFamily="18" charset="0"/>
                          <a:ea typeface="Times New Roman" panose="02020603050405020304" pitchFamily="18" charset="0"/>
                        </a:rPr>
                        <a:t>scaun</a:t>
                      </a:r>
                      <a:r>
                        <a:rPr lang="ro-RO" sz="1800" b="1" dirty="0">
                          <a:effectLst/>
                          <a:latin typeface="Times New Roman" panose="02020603050405020304" pitchFamily="18" charset="0"/>
                          <a:ea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(din </a:t>
                      </a:r>
                      <a:r>
                        <a:rPr kumimoji="0" lang="ro-RO" sz="1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Îndrumar pentru amenajarea pădurilor</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ro-RO" sz="1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vol</a:t>
                      </a: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I, 1984)</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lnSpc>
                          <a:spcPct val="107000"/>
                        </a:lnSpc>
                        <a:spcAft>
                          <a:spcPts val="80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Se determină numărul de scaune la ha prin 2 – 4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suprafeţe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probă de 50 x 50 m sau prin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distanţa</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medie între scaune măsurată direct.</a:t>
                      </a:r>
                    </a:p>
                    <a:p>
                      <a:pPr indent="457200" algn="just">
                        <a:lnSpc>
                          <a:spcPct val="107000"/>
                        </a:lnSpc>
                        <a:spcAft>
                          <a:spcPts val="800"/>
                        </a:spcAft>
                      </a:pPr>
                      <a:r>
                        <a:rPr lang="ro-RO" sz="1800" dirty="0">
                          <a:effectLst/>
                          <a:latin typeface="Times New Roman" panose="02020603050405020304" pitchFamily="18" charset="0"/>
                          <a:ea typeface="Times New Roman" panose="02020603050405020304" pitchFamily="18" charset="0"/>
                        </a:rPr>
                        <a:t>Suprafața de bază se determină cu </a:t>
                      </a:r>
                      <a:r>
                        <a:rPr lang="ro-RO" sz="1800" dirty="0" err="1">
                          <a:effectLst/>
                          <a:latin typeface="Times New Roman" panose="02020603050405020304" pitchFamily="18" charset="0"/>
                          <a:ea typeface="Times New Roman" panose="02020603050405020304" pitchFamily="18" charset="0"/>
                        </a:rPr>
                        <a:t>relaţia</a:t>
                      </a:r>
                      <a:r>
                        <a:rPr lang="ro-RO" sz="1800" dirty="0">
                          <a:effectLst/>
                          <a:latin typeface="Times New Roman" panose="02020603050405020304" pitchFamily="18" charset="0"/>
                          <a:ea typeface="Times New Roman" panose="02020603050405020304" pitchFamily="18" charset="0"/>
                        </a:rPr>
                        <a:t> </a:t>
                      </a:r>
                      <a:r>
                        <a:rPr lang="ro-RO" sz="1600" dirty="0">
                          <a:effectLst/>
                          <a:latin typeface="Times New Roman" panose="02020603050405020304" pitchFamily="18" charset="0"/>
                          <a:ea typeface="Times New Roman" panose="02020603050405020304" pitchFamily="18" charset="0"/>
                        </a:rPr>
                        <a:t>G </a:t>
                      </a:r>
                      <a:r>
                        <a:rPr lang="en-US" sz="1600" dirty="0">
                          <a:effectLst/>
                          <a:latin typeface="Times New Roman" panose="02020603050405020304" pitchFamily="18" charset="0"/>
                          <a:ea typeface="Times New Roman" panose="02020603050405020304" pitchFamily="18" charset="0"/>
                        </a:rPr>
                        <a:t>= </a:t>
                      </a:r>
                      <a:r>
                        <a:rPr lang="ro-RO" sz="1600" dirty="0">
                          <a:effectLst/>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rPr>
                        <a:t>în care : </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G </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suprafaţa</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bază</a:t>
                      </a:r>
                      <a:r>
                        <a:rPr lang="fr-FR" sz="1800" dirty="0">
                          <a:effectLst/>
                          <a:latin typeface="Times New Roman" panose="02020603050405020304" pitchFamily="18" charset="0"/>
                          <a:ea typeface="Times New Roman" panose="02020603050405020304" pitchFamily="18" charset="0"/>
                        </a:rPr>
                        <a:t> la ha; </a:t>
                      </a:r>
                      <a:endParaRPr lang="en-US" sz="1600" dirty="0">
                        <a:effectLst/>
                        <a:latin typeface="Times New Roman" panose="02020603050405020304" pitchFamily="18" charset="0"/>
                        <a:ea typeface="Times New Roman" panose="02020603050405020304" pitchFamily="18" charset="0"/>
                      </a:endParaRPr>
                    </a:p>
                    <a:p>
                      <a:pPr algn="just"/>
                      <a:r>
                        <a:rPr lang="fr-FR" sz="1800" dirty="0">
                          <a:effectLst/>
                          <a:latin typeface="Times New Roman" panose="02020603050405020304" pitchFamily="18" charset="0"/>
                          <a:ea typeface="Times New Roman" panose="02020603050405020304" pitchFamily="18" charset="0"/>
                        </a:rPr>
                        <a:t>g  -  </a:t>
                      </a:r>
                      <a:r>
                        <a:rPr lang="fr-FR" sz="1800" dirty="0" err="1">
                          <a:effectLst/>
                          <a:latin typeface="Times New Roman" panose="02020603050405020304" pitchFamily="18" charset="0"/>
                          <a:ea typeface="Times New Roman" panose="02020603050405020304" pitchFamily="18" charset="0"/>
                        </a:rPr>
                        <a:t>suprafaţa</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bază</a:t>
                      </a:r>
                      <a:r>
                        <a:rPr lang="fr-FR" sz="1800" dirty="0">
                          <a:effectLst/>
                          <a:latin typeface="Times New Roman" panose="02020603050405020304" pitchFamily="18" charset="0"/>
                          <a:ea typeface="Times New Roman" panose="02020603050405020304" pitchFamily="18" charset="0"/>
                        </a:rPr>
                        <a:t>  a </a:t>
                      </a:r>
                      <a:r>
                        <a:rPr lang="fr-FR" sz="1800" dirty="0" err="1">
                          <a:effectLst/>
                          <a:latin typeface="Times New Roman" panose="02020603050405020304" pitchFamily="18" charset="0"/>
                          <a:ea typeface="Times New Roman" panose="02020603050405020304" pitchFamily="18" charset="0"/>
                        </a:rPr>
                        <a:t>sulinarilor</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inventariaţi</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în</a:t>
                      </a:r>
                      <a:r>
                        <a:rPr lang="fr-FR" sz="1800" dirty="0">
                          <a:effectLst/>
                          <a:latin typeface="Times New Roman" panose="02020603050405020304" pitchFamily="18" charset="0"/>
                          <a:ea typeface="Times New Roman" panose="02020603050405020304" pitchFamily="18" charset="0"/>
                        </a:rPr>
                        <a:t> m</a:t>
                      </a:r>
                      <a:r>
                        <a:rPr lang="fr-FR" sz="1800" baseline="30000" dirty="0">
                          <a:effectLst/>
                          <a:latin typeface="Times New Roman" panose="02020603050405020304" pitchFamily="18" charset="0"/>
                          <a:ea typeface="Times New Roman" panose="02020603050405020304" pitchFamily="18" charset="0"/>
                        </a:rPr>
                        <a:t>2 </a:t>
                      </a:r>
                      <a:r>
                        <a:rPr lang="fr-FR" sz="18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algn="just"/>
                      <a:r>
                        <a:rPr lang="fr-FR" sz="1800" dirty="0">
                          <a:effectLst/>
                          <a:latin typeface="Times New Roman" panose="02020603050405020304" pitchFamily="18" charset="0"/>
                          <a:ea typeface="Times New Roman" panose="02020603050405020304" pitchFamily="18" charset="0"/>
                        </a:rPr>
                        <a:t>N - </a:t>
                      </a:r>
                      <a:r>
                        <a:rPr lang="fr-FR" sz="1800" dirty="0" err="1">
                          <a:effectLst/>
                          <a:latin typeface="Times New Roman" panose="02020603050405020304" pitchFamily="18" charset="0"/>
                          <a:ea typeface="Times New Roman" panose="02020603050405020304" pitchFamily="18" charset="0"/>
                        </a:rPr>
                        <a:t>numărul</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scaune</a:t>
                      </a:r>
                      <a:r>
                        <a:rPr lang="fr-FR" sz="1800" dirty="0">
                          <a:effectLst/>
                          <a:latin typeface="Times New Roman" panose="02020603050405020304" pitchFamily="18" charset="0"/>
                          <a:ea typeface="Times New Roman" panose="02020603050405020304" pitchFamily="18" charset="0"/>
                        </a:rPr>
                        <a:t> la ha; </a:t>
                      </a:r>
                      <a:endParaRPr lang="en-US" sz="1600" dirty="0">
                        <a:effectLst/>
                        <a:latin typeface="Times New Roman" panose="02020603050405020304" pitchFamily="18" charset="0"/>
                        <a:ea typeface="Times New Roman" panose="02020603050405020304" pitchFamily="18" charset="0"/>
                      </a:endParaRPr>
                    </a:p>
                    <a:p>
                      <a:pPr algn="just"/>
                      <a:r>
                        <a:rPr lang="fr-FR" sz="1800" dirty="0">
                          <a:effectLst/>
                          <a:latin typeface="Times New Roman" panose="02020603050405020304" pitchFamily="18" charset="0"/>
                          <a:ea typeface="Times New Roman" panose="02020603050405020304" pitchFamily="18" charset="0"/>
                        </a:rPr>
                        <a:t> n  - </a:t>
                      </a:r>
                      <a:r>
                        <a:rPr lang="fr-FR" sz="1800" dirty="0" err="1">
                          <a:effectLst/>
                          <a:latin typeface="Times New Roman" panose="02020603050405020304" pitchFamily="18" charset="0"/>
                          <a:ea typeface="Times New Roman" panose="02020603050405020304" pitchFamily="18" charset="0"/>
                        </a:rPr>
                        <a:t>numărul</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scaune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inventariate</a:t>
                      </a:r>
                      <a:r>
                        <a:rPr lang="fr-FR" sz="18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algn="just"/>
                      <a:r>
                        <a:rPr lang="fr-FR" sz="1800" dirty="0" err="1">
                          <a:effectLst/>
                          <a:latin typeface="Times New Roman" panose="02020603050405020304" pitchFamily="18" charset="0"/>
                          <a:ea typeface="Times New Roman" panose="02020603050405020304" pitchFamily="18" charset="0"/>
                        </a:rPr>
                        <a:t>În</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funcţie</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suprafaţa</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bază</a:t>
                      </a:r>
                      <a:r>
                        <a:rPr lang="fr-FR" sz="1800" dirty="0">
                          <a:effectLst/>
                          <a:latin typeface="Times New Roman" panose="02020603050405020304" pitchFamily="18" charset="0"/>
                          <a:ea typeface="Times New Roman" panose="02020603050405020304" pitchFamily="18" charset="0"/>
                        </a:rPr>
                        <a:t> la ha </a:t>
                      </a:r>
                      <a:r>
                        <a:rPr lang="fr-FR" sz="1800" dirty="0" err="1">
                          <a:effectLst/>
                          <a:latin typeface="Times New Roman" panose="02020603050405020304" pitchFamily="18" charset="0"/>
                          <a:ea typeface="Times New Roman" panose="02020603050405020304" pitchFamily="18" charset="0"/>
                        </a:rPr>
                        <a:t>şi</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înălţimea</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medie</a:t>
                      </a:r>
                      <a:r>
                        <a:rPr lang="fr-FR" sz="1800" dirty="0">
                          <a:effectLst/>
                          <a:latin typeface="Times New Roman" panose="02020603050405020304" pitchFamily="18" charset="0"/>
                          <a:ea typeface="Times New Roman" panose="02020603050405020304" pitchFamily="18" charset="0"/>
                        </a:rPr>
                        <a:t> se </a:t>
                      </a:r>
                      <a:r>
                        <a:rPr lang="fr-FR" sz="1800" dirty="0" err="1">
                          <a:effectLst/>
                          <a:latin typeface="Times New Roman" panose="02020603050405020304" pitchFamily="18" charset="0"/>
                          <a:ea typeface="Times New Roman" panose="02020603050405020304" pitchFamily="18" charset="0"/>
                        </a:rPr>
                        <a:t>determină</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volumul</a:t>
                      </a:r>
                      <a:r>
                        <a:rPr lang="fr-FR" sz="1800" dirty="0">
                          <a:effectLst/>
                          <a:latin typeface="Times New Roman" panose="02020603050405020304" pitchFamily="18" charset="0"/>
                          <a:ea typeface="Times New Roman" panose="02020603050405020304" pitchFamily="18" charset="0"/>
                        </a:rPr>
                        <a:t> la ha </a:t>
                      </a:r>
                      <a:r>
                        <a:rPr lang="fr-FR" sz="1800" dirty="0" err="1">
                          <a:effectLst/>
                          <a:latin typeface="Times New Roman" panose="02020603050405020304" pitchFamily="18" charset="0"/>
                          <a:ea typeface="Times New Roman" panose="02020603050405020304" pitchFamily="18" charset="0"/>
                        </a:rPr>
                        <a:t>cu</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tabelele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din</a:t>
                      </a:r>
                      <a:r>
                        <a:rPr lang="fr-FR" sz="1800" dirty="0">
                          <a:effectLst/>
                          <a:latin typeface="Times New Roman" panose="02020603050405020304" pitchFamily="18" charset="0"/>
                          <a:ea typeface="Times New Roman" panose="02020603050405020304" pitchFamily="18" charset="0"/>
                        </a:rPr>
                        <a:t> </a:t>
                      </a:r>
                      <a:r>
                        <a:rPr lang="fr-FR" sz="1800" b="0" dirty="0" err="1">
                          <a:effectLst/>
                          <a:latin typeface="Times New Roman" panose="02020603050405020304" pitchFamily="18" charset="0"/>
                          <a:ea typeface="Times New Roman" panose="02020603050405020304" pitchFamily="18" charset="0"/>
                        </a:rPr>
                        <a:t>anexa</a:t>
                      </a:r>
                      <a:r>
                        <a:rPr lang="fr-FR" sz="1800" b="0" dirty="0">
                          <a:effectLst/>
                          <a:latin typeface="Times New Roman" panose="02020603050405020304" pitchFamily="18" charset="0"/>
                          <a:ea typeface="Times New Roman" panose="02020603050405020304" pitchFamily="18" charset="0"/>
                        </a:rPr>
                        <a:t> nr. </a:t>
                      </a:r>
                      <a:r>
                        <a:rPr lang="ro-RO" sz="1800" b="0" dirty="0">
                          <a:effectLst/>
                          <a:latin typeface="Times New Roman" panose="02020603050405020304" pitchFamily="18" charset="0"/>
                          <a:ea typeface="Times New Roman" panose="02020603050405020304" pitchFamily="18" charset="0"/>
                        </a:rPr>
                        <a:t>21</a:t>
                      </a:r>
                      <a:r>
                        <a:rPr lang="fr-FR" sz="1800" b="0" dirty="0">
                          <a:effectLst/>
                          <a:latin typeface="Times New Roman" panose="02020603050405020304" pitchFamily="18" charset="0"/>
                          <a:ea typeface="Times New Roman" panose="02020603050405020304" pitchFamily="18" charset="0"/>
                        </a:rPr>
                        <a:t>.</a:t>
                      </a:r>
                      <a:endParaRPr lang="en-US" sz="1600" b="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Necesitatea utilizării noilor rezultate </a:t>
                      </a:r>
                      <a:r>
                        <a:rPr kumimoji="0" lang="ro-RO"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stiințifice</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din lucrarea ,,Modele </a:t>
                      </a:r>
                      <a:r>
                        <a:rPr kumimoji="0" lang="ro-RO"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matematico</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-auxologice și tabele de producție pentru arboret</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ed. </a:t>
                      </a:r>
                      <a:r>
                        <a:rPr kumimoji="0" lang="ro-RO"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2004.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Necesitatea utilizării acestora în produsul informatic dedicat prelucrării datelor din amenajarea pădurilor.</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2722613">
                <a:tc>
                  <a:txBody>
                    <a:bodyPr/>
                    <a:lstStyle/>
                    <a:p>
                      <a:pP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25</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6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4.4.3. Biodiversitatea</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algn="just"/>
                      <a:r>
                        <a:rPr lang="ro-RO" sz="1800" dirty="0">
                          <a:effectLst/>
                          <a:latin typeface="Times New Roman" panose="02020603050405020304" pitchFamily="18" charset="0"/>
                          <a:ea typeface="Times New Roman" panose="02020603050405020304" pitchFamily="18" charset="0"/>
                        </a:rPr>
                        <a:t>În amenajament, preocuparea pentru biodiversitate trebuie să fie prezentă atât la stabilirea bazelor de amenajare şi la reglementarea procesului de producţie, cât şi la prescrierea măsurilor de gospodărire pentru fiecare arboret în parte. Preocuparea respectivă trebuie să vizeze toate nivelurile specifice </a:t>
                      </a:r>
                      <a:r>
                        <a:rPr lang="ro-RO" sz="1800" dirty="0" err="1">
                          <a:effectLst/>
                          <a:latin typeface="Times New Roman" panose="02020603050405020304" pitchFamily="18" charset="0"/>
                          <a:ea typeface="Times New Roman" panose="02020603050405020304" pitchFamily="18" charset="0"/>
                        </a:rPr>
                        <a:t>biodiversităţii</a:t>
                      </a:r>
                      <a:r>
                        <a:rPr lang="ro-RO" sz="1800" dirty="0">
                          <a:effectLst/>
                          <a:latin typeface="Times New Roman" panose="02020603050405020304" pitchFamily="18" charset="0"/>
                          <a:ea typeface="Times New Roman" panose="02020603050405020304" pitchFamily="18" charset="0"/>
                        </a:rPr>
                        <a:t>, chiar dacă în legătură cu unele dintre acestea rolul principal revine organelor de aplicare a amenajamentelor</a:t>
                      </a:r>
                      <a:r>
                        <a:rPr lang="ro-RO" sz="1600" dirty="0">
                          <a:effectLst/>
                          <a:latin typeface="Times New Roman" panose="02020603050405020304" pitchFamily="18" charset="0"/>
                          <a:ea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endParaRPr>
                    </a:p>
                    <a:p>
                      <a:pPr algn="just">
                        <a:lnSpc>
                          <a:spcPct val="150000"/>
                        </a:lnSpc>
                      </a:pP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introducerii unui capitol nou în amenajamentul silvic și tratarea acestui aspect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în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corelație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cu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principiul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conservării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și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ameliorării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biodiversității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7FADD804-AD8C-4615-B958-0990B7E74077}"/>
              </a:ext>
            </a:extLst>
          </p:cNvPr>
          <p:cNvPicPr>
            <a:picLocks noChangeAspect="1"/>
          </p:cNvPicPr>
          <p:nvPr/>
        </p:nvPicPr>
        <p:blipFill>
          <a:blip r:embed="rId2"/>
          <a:stretch>
            <a:fillRect/>
          </a:stretch>
        </p:blipFill>
        <p:spPr>
          <a:xfrm>
            <a:off x="2165528" y="0"/>
            <a:ext cx="10546994" cy="591363"/>
          </a:xfrm>
          <a:prstGeom prst="rect">
            <a:avLst/>
          </a:prstGeom>
        </p:spPr>
      </p:pic>
      <p:pic>
        <p:nvPicPr>
          <p:cNvPr id="5" name="Picture 4">
            <a:extLst>
              <a:ext uri="{FF2B5EF4-FFF2-40B4-BE49-F238E27FC236}">
                <a16:creationId xmlns:a16="http://schemas.microsoft.com/office/drawing/2014/main" id="{73150B30-193B-44B0-83F3-B48A8617AF4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01125" y="2025170"/>
            <a:ext cx="390525" cy="390525"/>
          </a:xfrm>
          <a:prstGeom prst="rect">
            <a:avLst/>
          </a:prstGeom>
          <a:noFill/>
          <a:ln>
            <a:noFill/>
          </a:ln>
        </p:spPr>
      </p:pic>
    </p:spTree>
    <p:extLst>
      <p:ext uri="{BB962C8B-B14F-4D97-AF65-F5344CB8AC3E}">
        <p14:creationId xmlns:p14="http://schemas.microsoft.com/office/powerpoint/2010/main" val="344643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205351552"/>
              </p:ext>
            </p:extLst>
          </p:nvPr>
        </p:nvGraphicFramePr>
        <p:xfrm>
          <a:off x="0" y="667121"/>
          <a:ext cx="12191999" cy="6343655"/>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280347">
                  <a:extLst>
                    <a:ext uri="{9D8B030D-6E8A-4147-A177-3AD203B41FA5}">
                      <a16:colId xmlns:a16="http://schemas.microsoft.com/office/drawing/2014/main" val="20001"/>
                    </a:ext>
                  </a:extLst>
                </a:gridCol>
                <a:gridCol w="1214605">
                  <a:extLst>
                    <a:ext uri="{9D8B030D-6E8A-4147-A177-3AD203B41FA5}">
                      <a16:colId xmlns:a16="http://schemas.microsoft.com/office/drawing/2014/main" val="20002"/>
                    </a:ext>
                  </a:extLst>
                </a:gridCol>
                <a:gridCol w="5885568">
                  <a:extLst>
                    <a:ext uri="{9D8B030D-6E8A-4147-A177-3AD203B41FA5}">
                      <a16:colId xmlns:a16="http://schemas.microsoft.com/office/drawing/2014/main" val="20003"/>
                    </a:ext>
                  </a:extLst>
                </a:gridCol>
                <a:gridCol w="2280696">
                  <a:extLst>
                    <a:ext uri="{9D8B030D-6E8A-4147-A177-3AD203B41FA5}">
                      <a16:colId xmlns:a16="http://schemas.microsoft.com/office/drawing/2014/main" val="20004"/>
                    </a:ext>
                  </a:extLst>
                </a:gridCol>
              </a:tblGrid>
              <a:tr h="48705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818129">
                <a:tc>
                  <a:txBody>
                    <a:bodyPr/>
                    <a:lstStyle/>
                    <a:p>
                      <a:pPr algn="ctr">
                        <a:lnSpc>
                          <a:spcPct val="107000"/>
                        </a:lnSpc>
                        <a:spcAft>
                          <a:spcPts val="800"/>
                        </a:spcAft>
                      </a:pPr>
                      <a:r>
                        <a:rPr lang="ro-RO" sz="1300" dirty="0">
                          <a:effectLst/>
                        </a:rPr>
                        <a:t>26</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6.1. Obiectivele ecologice, economice </a:t>
                      </a:r>
                      <a:r>
                        <a:rPr lang="ro-RO" sz="1800" b="1" dirty="0" err="1">
                          <a:effectLst/>
                          <a:latin typeface="Times New Roman" panose="02020603050405020304" pitchFamily="18" charset="0"/>
                          <a:ea typeface="Times New Roman" panose="02020603050405020304" pitchFamily="18" charset="0"/>
                        </a:rPr>
                        <a:t>şi</a:t>
                      </a:r>
                      <a:r>
                        <a:rPr lang="ro-RO" sz="1800" b="1" dirty="0">
                          <a:effectLst/>
                          <a:latin typeface="Times New Roman" panose="02020603050405020304" pitchFamily="18" charset="0"/>
                          <a:ea typeface="Times New Roman" panose="02020603050405020304" pitchFamily="18" charset="0"/>
                        </a:rPr>
                        <a:t> sociale</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800" b="1" dirty="0">
                          <a:effectLst/>
                          <a:latin typeface="Times New Roman" panose="02020603050405020304" pitchFamily="18" charset="0"/>
                          <a:ea typeface="Times New Roman" panose="02020603050405020304" pitchFamily="18" charset="0"/>
                        </a:rPr>
                        <a:t>Obiectivele ecologice, economice </a:t>
                      </a:r>
                      <a:r>
                        <a:rPr lang="ro-RO" sz="1800" b="1" dirty="0" err="1">
                          <a:effectLst/>
                          <a:latin typeface="Times New Roman" panose="02020603050405020304" pitchFamily="18" charset="0"/>
                          <a:ea typeface="Times New Roman" panose="02020603050405020304" pitchFamily="18" charset="0"/>
                        </a:rPr>
                        <a:t>şi</a:t>
                      </a:r>
                      <a:r>
                        <a:rPr lang="ro-RO" sz="1800" b="1" dirty="0">
                          <a:effectLst/>
                          <a:latin typeface="Times New Roman" panose="02020603050405020304" pitchFamily="18" charset="0"/>
                          <a:ea typeface="Times New Roman" panose="02020603050405020304" pitchFamily="18" charset="0"/>
                        </a:rPr>
                        <a:t> sociale </a:t>
                      </a:r>
                      <a:r>
                        <a:rPr lang="ro-RO" sz="1800" dirty="0">
                          <a:effectLst/>
                          <a:latin typeface="Times New Roman" panose="02020603050405020304" pitchFamily="18" charset="0"/>
                          <a:ea typeface="Times New Roman" panose="02020603050405020304" pitchFamily="18" charset="0"/>
                        </a:rPr>
                        <a:t>se exprimă prin natura produselor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a serviciilor </a:t>
                      </a:r>
                      <a:r>
                        <a:rPr lang="ro-RO" sz="1800" dirty="0" err="1">
                          <a:effectLst/>
                          <a:latin typeface="Times New Roman" panose="02020603050405020304" pitchFamily="18" charset="0"/>
                          <a:ea typeface="Times New Roman" panose="02020603050405020304" pitchFamily="18" charset="0"/>
                        </a:rPr>
                        <a:t>ecosistemice</a:t>
                      </a:r>
                      <a:r>
                        <a:rPr lang="ro-RO" sz="1800" dirty="0">
                          <a:effectLst/>
                          <a:latin typeface="Times New Roman" panose="02020603050405020304" pitchFamily="18" charset="0"/>
                          <a:ea typeface="Times New Roman" panose="02020603050405020304" pitchFamily="18" charset="0"/>
                        </a:rPr>
                        <a:t> ale pădurii. Ele </a:t>
                      </a:r>
                      <a:r>
                        <a:rPr lang="it-IT" sz="1800" dirty="0">
                          <a:effectLst/>
                          <a:latin typeface="Times New Roman" panose="02020603050405020304" pitchFamily="18" charset="0"/>
                          <a:ea typeface="Times New Roman" panose="02020603050405020304" pitchFamily="18" charset="0"/>
                        </a:rPr>
                        <a:t>se reflecte în ţelurile de producţie ori de protecţie, la nivelul unităţilor de amenajament (subparcelă, unitate de gospodărire etc.). Ţelurile de producţie se definesc prin sortimente sau grupe de sortimente (</a:t>
                      </a:r>
                      <a:r>
                        <a:rPr lang="ro-RO" sz="1800" dirty="0">
                          <a:effectLst/>
                          <a:latin typeface="Times New Roman" panose="02020603050405020304" pitchFamily="18" charset="0"/>
                          <a:ea typeface="Times New Roman" panose="02020603050405020304" pitchFamily="18" charset="0"/>
                        </a:rPr>
                        <a:t>exprimate prin diametrul la capătul </a:t>
                      </a:r>
                      <a:r>
                        <a:rPr lang="ro-RO" sz="1800" dirty="0" err="1">
                          <a:effectLst/>
                          <a:latin typeface="Times New Roman" panose="02020603050405020304" pitchFamily="18" charset="0"/>
                          <a:ea typeface="Times New Roman" panose="02020603050405020304" pitchFamily="18" charset="0"/>
                        </a:rPr>
                        <a:t>subţire</a:t>
                      </a:r>
                      <a:r>
                        <a:rPr lang="ro-RO" sz="1800" dirty="0">
                          <a:effectLst/>
                          <a:latin typeface="Times New Roman" panose="02020603050405020304" pitchFamily="18" charset="0"/>
                          <a:ea typeface="Times New Roman" panose="02020603050405020304" pitchFamily="18" charset="0"/>
                        </a:rPr>
                        <a:t> fără coajă), </a:t>
                      </a:r>
                      <a:r>
                        <a:rPr lang="it-IT" sz="1800" dirty="0">
                          <a:effectLst/>
                          <a:latin typeface="Times New Roman" panose="02020603050405020304" pitchFamily="18" charset="0"/>
                          <a:ea typeface="Times New Roman" panose="02020603050405020304" pitchFamily="18" charset="0"/>
                        </a:rPr>
                        <a:t>pe specii sau grupe de specii şi clase de producţie</a:t>
                      </a:r>
                      <a:r>
                        <a:rPr lang="ro-RO" sz="1800" dirty="0">
                          <a:effectLst/>
                          <a:latin typeface="Times New Roman" panose="02020603050405020304" pitchFamily="18" charset="0"/>
                          <a:ea typeface="Times New Roman" panose="02020603050405020304" pitchFamily="18" charset="0"/>
                        </a:rPr>
                        <a:t>, potrivit precizărilor din </a:t>
                      </a:r>
                      <a:r>
                        <a:rPr lang="ro-RO" sz="1800" b="0" dirty="0">
                          <a:effectLst/>
                          <a:latin typeface="Times New Roman" panose="02020603050405020304" pitchFamily="18" charset="0"/>
                          <a:ea typeface="Times New Roman" panose="02020603050405020304" pitchFamily="18" charset="0"/>
                        </a:rPr>
                        <a:t>anexa nr. 15.</a:t>
                      </a:r>
                      <a:r>
                        <a:rPr lang="ro-RO" sz="1800" dirty="0">
                          <a:effectLst/>
                          <a:latin typeface="Times New Roman" panose="02020603050405020304" pitchFamily="18" charset="0"/>
                          <a:ea typeface="Times New Roman" panose="02020603050405020304" pitchFamily="18" charset="0"/>
                        </a:rPr>
                        <a:t> </a:t>
                      </a:r>
                      <a:r>
                        <a:rPr lang="ro-RO" sz="1800" b="1" dirty="0">
                          <a:effectLst/>
                          <a:latin typeface="Times New Roman" panose="02020603050405020304" pitchFamily="18" charset="0"/>
                          <a:ea typeface="Times New Roman" panose="02020603050405020304" pitchFamily="18" charset="0"/>
                        </a:rPr>
                        <a:t>Pentru pădurile proprietate privată cu </a:t>
                      </a:r>
                      <a:r>
                        <a:rPr lang="ro-RO" sz="1800" b="1" dirty="0" err="1">
                          <a:effectLst/>
                          <a:latin typeface="Times New Roman" panose="02020603050405020304" pitchFamily="18" charset="0"/>
                          <a:ea typeface="Times New Roman" panose="02020603050405020304" pitchFamily="18" charset="0"/>
                        </a:rPr>
                        <a:t>suprafeţe</a:t>
                      </a:r>
                      <a:r>
                        <a:rPr lang="ro-RO" sz="1800" b="1" dirty="0">
                          <a:effectLst/>
                          <a:latin typeface="Times New Roman" panose="02020603050405020304" pitchFamily="18" charset="0"/>
                          <a:ea typeface="Times New Roman" panose="02020603050405020304" pitchFamily="18" charset="0"/>
                        </a:rPr>
                        <a:t> reduse</a:t>
                      </a:r>
                      <a:r>
                        <a:rPr lang="ro-RO" sz="1800" dirty="0">
                          <a:effectLst/>
                          <a:latin typeface="Times New Roman" panose="02020603050405020304" pitchFamily="18" charset="0"/>
                          <a:ea typeface="Times New Roman" panose="02020603050405020304" pitchFamily="18" charset="0"/>
                        </a:rPr>
                        <a:t>, pentru care se reglementează producția la nivel de arboret, în baza unor argumente temeinice, se pot adopta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ţeluri</a:t>
                      </a:r>
                      <a:r>
                        <a:rPr lang="ro-RO" sz="1800" dirty="0">
                          <a:effectLst/>
                          <a:latin typeface="Times New Roman" panose="02020603050405020304" pitchFamily="18" charset="0"/>
                          <a:ea typeface="Times New Roman" panose="02020603050405020304" pitchFamily="18" charset="0"/>
                        </a:rPr>
                        <a:t> de </a:t>
                      </a:r>
                      <a:r>
                        <a:rPr lang="ro-RO" sz="1800" dirty="0" err="1">
                          <a:effectLst/>
                          <a:latin typeface="Times New Roman" panose="02020603050405020304" pitchFamily="18" charset="0"/>
                          <a:ea typeface="Times New Roman" panose="02020603050405020304" pitchFamily="18" charset="0"/>
                        </a:rPr>
                        <a:t>producţie</a:t>
                      </a:r>
                      <a:r>
                        <a:rPr lang="ro-RO" sz="1800" dirty="0">
                          <a:effectLst/>
                          <a:latin typeface="Times New Roman" panose="02020603050405020304" pitchFamily="18" charset="0"/>
                          <a:ea typeface="Times New Roman" panose="02020603050405020304" pitchFamily="18" charset="0"/>
                        </a:rPr>
                        <a:t> inferioare, corespunzătoare </a:t>
                      </a:r>
                      <a:r>
                        <a:rPr lang="it-IT" sz="1800" dirty="0">
                          <a:effectLst/>
                          <a:latin typeface="Times New Roman" panose="02020603050405020304" pitchFamily="18" charset="0"/>
                          <a:ea typeface="Times New Roman" panose="02020603050405020304" pitchFamily="18" charset="0"/>
                        </a:rPr>
                        <a:t>subgrupei de sortimente celei mai apropiate – ca limite dimensionale – de cele precizate </a:t>
                      </a:r>
                      <a:r>
                        <a:rPr lang="ro-RO" sz="1800" dirty="0">
                          <a:effectLst/>
                          <a:latin typeface="Times New Roman" panose="02020603050405020304" pitchFamily="18" charset="0"/>
                          <a:ea typeface="Times New Roman" panose="02020603050405020304" pitchFamily="18" charset="0"/>
                        </a:rPr>
                        <a:t>în anexa nr. 15. </a:t>
                      </a:r>
                      <a:r>
                        <a:rPr lang="it-IT" sz="1800" dirty="0">
                          <a:effectLst/>
                          <a:latin typeface="Times New Roman" panose="02020603050405020304" pitchFamily="18" charset="0"/>
                          <a:ea typeface="Times New Roman" panose="02020603050405020304" pitchFamily="18" charset="0"/>
                        </a:rPr>
                        <a:t>La stabilirea acest</a:t>
                      </a:r>
                      <a:r>
                        <a:rPr lang="ro-RO" sz="1800" dirty="0">
                          <a:effectLst/>
                          <a:latin typeface="Times New Roman" panose="02020603050405020304" pitchFamily="18" charset="0"/>
                          <a:ea typeface="Times New Roman" panose="02020603050405020304" pitchFamily="18" charset="0"/>
                        </a:rPr>
                        <a:t>ora</a:t>
                      </a:r>
                      <a:r>
                        <a:rPr lang="it-IT" sz="1800" dirty="0">
                          <a:effectLst/>
                          <a:latin typeface="Times New Roman" panose="02020603050405020304" pitchFamily="18" charset="0"/>
                          <a:ea typeface="Times New Roman" panose="02020603050405020304" pitchFamily="18" charset="0"/>
                        </a:rPr>
                        <a:t> se vor lua în considerare cerinţele proprietarului faţă de pădure, precum şi date din observaţii reale care reflectă structura şi producţia arboretelor. De fiecare dată proiectantul va explica proprietarului variantele care se pot adopta şi, în urma analizei acestora, va propune pentru examinare şi însuşire Conferinţei a II-a de amenajare soluţia corespunzătoare.</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introducerii unor precizări referitoare la proprietățile private cu suprafețe reduse, urmare a modificărilor survenite în regimul proprietății pădurilor.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F29165C0-FCAE-44E1-93EE-2EA150A9672A}"/>
              </a:ext>
            </a:extLst>
          </p:cNvPr>
          <p:cNvPicPr>
            <a:picLocks noChangeAspect="1"/>
          </p:cNvPicPr>
          <p:nvPr/>
        </p:nvPicPr>
        <p:blipFill>
          <a:blip r:embed="rId2"/>
          <a:stretch>
            <a:fillRect/>
          </a:stretch>
        </p:blipFill>
        <p:spPr>
          <a:xfrm>
            <a:off x="2065516" y="75758"/>
            <a:ext cx="10546994" cy="591363"/>
          </a:xfrm>
          <a:prstGeom prst="rect">
            <a:avLst/>
          </a:prstGeom>
        </p:spPr>
      </p:pic>
    </p:spTree>
    <p:extLst>
      <p:ext uri="{BB962C8B-B14F-4D97-AF65-F5344CB8AC3E}">
        <p14:creationId xmlns:p14="http://schemas.microsoft.com/office/powerpoint/2010/main" val="3148876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635143758"/>
              </p:ext>
            </p:extLst>
          </p:nvPr>
        </p:nvGraphicFramePr>
        <p:xfrm>
          <a:off x="0" y="747233"/>
          <a:ext cx="12191999" cy="6458785"/>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280347">
                  <a:extLst>
                    <a:ext uri="{9D8B030D-6E8A-4147-A177-3AD203B41FA5}">
                      <a16:colId xmlns:a16="http://schemas.microsoft.com/office/drawing/2014/main" val="20001"/>
                    </a:ext>
                  </a:extLst>
                </a:gridCol>
                <a:gridCol w="1214605">
                  <a:extLst>
                    <a:ext uri="{9D8B030D-6E8A-4147-A177-3AD203B41FA5}">
                      <a16:colId xmlns:a16="http://schemas.microsoft.com/office/drawing/2014/main" val="20002"/>
                    </a:ext>
                  </a:extLst>
                </a:gridCol>
                <a:gridCol w="5885568">
                  <a:extLst>
                    <a:ext uri="{9D8B030D-6E8A-4147-A177-3AD203B41FA5}">
                      <a16:colId xmlns:a16="http://schemas.microsoft.com/office/drawing/2014/main" val="20003"/>
                    </a:ext>
                  </a:extLst>
                </a:gridCol>
                <a:gridCol w="2280696">
                  <a:extLst>
                    <a:ext uri="{9D8B030D-6E8A-4147-A177-3AD203B41FA5}">
                      <a16:colId xmlns:a16="http://schemas.microsoft.com/office/drawing/2014/main" val="20004"/>
                    </a:ext>
                  </a:extLst>
                </a:gridCol>
              </a:tblGrid>
              <a:tr h="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1978853">
                <a:tc>
                  <a:txBody>
                    <a:bodyPr/>
                    <a:lstStyle/>
                    <a:p>
                      <a:pPr algn="ctr">
                        <a:lnSpc>
                          <a:spcPct val="107000"/>
                        </a:lnSpc>
                        <a:spcAft>
                          <a:spcPts val="800"/>
                        </a:spcAft>
                      </a:pPr>
                      <a:r>
                        <a:rPr lang="ro-RO" sz="1300" dirty="0">
                          <a:effectLst/>
                        </a:rPr>
                        <a:t>27</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nSpc>
                          <a:spcPct val="107000"/>
                        </a:lnSpc>
                        <a:spcAft>
                          <a:spcPts val="800"/>
                        </a:spcAft>
                      </a:pPr>
                      <a:r>
                        <a:rPr lang="ro-RO" sz="1800" b="1" dirty="0">
                          <a:effectLst/>
                          <a:latin typeface="Times New Roman" panose="02020603050405020304" pitchFamily="18" charset="0"/>
                          <a:ea typeface="Times New Roman" panose="02020603050405020304" pitchFamily="18" charset="0"/>
                        </a:rPr>
                        <a:t>6.2. Stabilirea </a:t>
                      </a:r>
                      <a:r>
                        <a:rPr lang="ro-RO" sz="1800" b="1" dirty="0" err="1">
                          <a:effectLst/>
                          <a:latin typeface="Times New Roman" panose="02020603050405020304" pitchFamily="18" charset="0"/>
                          <a:ea typeface="Times New Roman" panose="02020603050405020304" pitchFamily="18" charset="0"/>
                        </a:rPr>
                        <a:t>funcţiilor</a:t>
                      </a:r>
                      <a:r>
                        <a:rPr lang="ro-RO" sz="1800" b="1" dirty="0">
                          <a:effectLst/>
                          <a:latin typeface="Times New Roman" panose="02020603050405020304" pitchFamily="18" charset="0"/>
                          <a:ea typeface="Times New Roman" panose="02020603050405020304" pitchFamily="18" charset="0"/>
                        </a:rPr>
                        <a:t> </a:t>
                      </a:r>
                      <a:r>
                        <a:rPr lang="ro-RO" sz="1800" b="1" dirty="0" err="1">
                          <a:effectLst/>
                          <a:latin typeface="Times New Roman" panose="02020603050405020304" pitchFamily="18" charset="0"/>
                          <a:ea typeface="Times New Roman" panose="02020603050405020304" pitchFamily="18" charset="0"/>
                        </a:rPr>
                        <a:t>pãdurii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dirty="0">
                          <a:effectLst/>
                          <a:latin typeface="Times New Roman" panose="02020603050405020304" pitchFamily="18" charset="0"/>
                          <a:ea typeface="Times New Roman" panose="02020603050405020304" pitchFamily="18" charset="0"/>
                        </a:rPr>
                        <a:t>Încadrarea </a:t>
                      </a:r>
                      <a:r>
                        <a:rPr lang="ro-RO" sz="1800" dirty="0" err="1">
                          <a:effectLst/>
                          <a:latin typeface="Times New Roman" panose="02020603050405020304" pitchFamily="18" charset="0"/>
                          <a:ea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rPr>
                        <a:t> pe grupe, subgrupe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categorii </a:t>
                      </a:r>
                      <a:r>
                        <a:rPr lang="ro-RO" sz="1800" dirty="0" err="1">
                          <a:effectLst/>
                          <a:latin typeface="Times New Roman" panose="02020603050405020304" pitchFamily="18" charset="0"/>
                          <a:ea typeface="Times New Roman" panose="02020603050405020304" pitchFamily="18" charset="0"/>
                        </a:rPr>
                        <a:t>funcţionale</a:t>
                      </a:r>
                      <a:r>
                        <a:rPr lang="ro-RO" sz="1800" dirty="0">
                          <a:effectLst/>
                          <a:latin typeface="Times New Roman" panose="02020603050405020304" pitchFamily="18" charset="0"/>
                          <a:ea typeface="Times New Roman" panose="02020603050405020304" pitchFamily="18" charset="0"/>
                        </a:rPr>
                        <a:t> se face în baza schemei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a precizărilor din anexa nr. 14.</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Clarificarea unor aspecte sesizate de proiectanti in practica amenajistică,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prin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aplicarea</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Ord. 766/2018.</a:t>
                      </a:r>
                    </a:p>
                    <a:p>
                      <a:pPr algn="just">
                        <a:lnSpc>
                          <a:spcPct val="107000"/>
                        </a:lnSpc>
                        <a:spcAft>
                          <a:spcPts val="800"/>
                        </a:spcAft>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3954406">
                <a:tc>
                  <a:txBody>
                    <a:bodyPr/>
                    <a:lstStyle/>
                    <a:p>
                      <a:pPr>
                        <a:lnSpc>
                          <a:spcPct val="107000"/>
                        </a:lnSpc>
                        <a:spcAft>
                          <a:spcPts val="800"/>
                        </a:spcAft>
                      </a:pPr>
                      <a:r>
                        <a:rPr lang="ro-RO" sz="1300" dirty="0">
                          <a:effectLst/>
                        </a:rPr>
                        <a:t> </a:t>
                      </a:r>
                      <a:endParaRPr lang="en-US" sz="1300" dirty="0">
                        <a:effectLst/>
                      </a:endParaRPr>
                    </a:p>
                    <a:p>
                      <a:pPr algn="ctr">
                        <a:lnSpc>
                          <a:spcPct val="107000"/>
                        </a:lnSpc>
                        <a:spcAft>
                          <a:spcPts val="800"/>
                        </a:spcAft>
                      </a:pPr>
                      <a:r>
                        <a:rPr lang="ro-RO" sz="1300" dirty="0">
                          <a:effectLst/>
                        </a:rPr>
                        <a:t>28</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6.3.3. </a:t>
                      </a:r>
                      <a:r>
                        <a:rPr lang="ro-RO" sz="1800" b="1" dirty="0" err="1">
                          <a:effectLst/>
                          <a:latin typeface="Times New Roman" panose="02020603050405020304" pitchFamily="18" charset="0"/>
                          <a:ea typeface="Times New Roman" panose="02020603050405020304" pitchFamily="18" charset="0"/>
                        </a:rPr>
                        <a:t>Compoziţia-ţel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Pentru a urmări dinamica compoziţiei arboretelor în raport cu intervenţiile gospodăreşti, se stabilește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în</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fișa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de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descriere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parcelară</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și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compoziţia de realizat la sfârşitul deceniului de aplicare a amenajamentului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orientării personalului silvic în executarea lucrărilor </a:t>
                      </a:r>
                      <a:r>
                        <a:rPr lang="ro-RO" sz="1600" dirty="0" err="1">
                          <a:effectLst/>
                          <a:latin typeface="Times New Roman" panose="02020603050405020304" pitchFamily="18" charset="0"/>
                          <a:ea typeface="Calibri" panose="020F0502020204030204" pitchFamily="34" charset="0"/>
                          <a:cs typeface="Times New Roman" panose="02020603050405020304" pitchFamily="18" charset="0"/>
                        </a:rPr>
                        <a:t>silvotehnice</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în corelație cu prevederile precizate pentru sfârșitul deceniului de aplicare a amenajamentului.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D9E1B188-8C84-4950-8921-EAA04FFD1BBD}"/>
              </a:ext>
            </a:extLst>
          </p:cNvPr>
          <p:cNvPicPr>
            <a:picLocks noChangeAspect="1"/>
          </p:cNvPicPr>
          <p:nvPr/>
        </p:nvPicPr>
        <p:blipFill>
          <a:blip r:embed="rId2"/>
          <a:stretch>
            <a:fillRect/>
          </a:stretch>
        </p:blipFill>
        <p:spPr>
          <a:xfrm>
            <a:off x="2351266" y="42862"/>
            <a:ext cx="10546994" cy="591363"/>
          </a:xfrm>
          <a:prstGeom prst="rect">
            <a:avLst/>
          </a:prstGeom>
        </p:spPr>
      </p:pic>
    </p:spTree>
    <p:extLst>
      <p:ext uri="{BB962C8B-B14F-4D97-AF65-F5344CB8AC3E}">
        <p14:creationId xmlns:p14="http://schemas.microsoft.com/office/powerpoint/2010/main" val="3559609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4194836135"/>
              </p:ext>
            </p:extLst>
          </p:nvPr>
        </p:nvGraphicFramePr>
        <p:xfrm>
          <a:off x="0" y="714375"/>
          <a:ext cx="12191999" cy="6394936"/>
        </p:xfrm>
        <a:graphic>
          <a:graphicData uri="http://schemas.openxmlformats.org/drawingml/2006/table">
            <a:tbl>
              <a:tblPr firstRow="1" firstCol="1" bandRow="1">
                <a:tableStyleId>{5C22544A-7EE6-4342-B048-85BDC9FD1C3A}</a:tableStyleId>
              </a:tblPr>
              <a:tblGrid>
                <a:gridCol w="537210">
                  <a:extLst>
                    <a:ext uri="{9D8B030D-6E8A-4147-A177-3AD203B41FA5}">
                      <a16:colId xmlns:a16="http://schemas.microsoft.com/office/drawing/2014/main" val="20000"/>
                    </a:ext>
                  </a:extLst>
                </a:gridCol>
                <a:gridCol w="1508760">
                  <a:extLst>
                    <a:ext uri="{9D8B030D-6E8A-4147-A177-3AD203B41FA5}">
                      <a16:colId xmlns:a16="http://schemas.microsoft.com/office/drawing/2014/main" val="20001"/>
                    </a:ext>
                  </a:extLst>
                </a:gridCol>
                <a:gridCol w="788670">
                  <a:extLst>
                    <a:ext uri="{9D8B030D-6E8A-4147-A177-3AD203B41FA5}">
                      <a16:colId xmlns:a16="http://schemas.microsoft.com/office/drawing/2014/main" val="20002"/>
                    </a:ext>
                  </a:extLst>
                </a:gridCol>
                <a:gridCol w="7612380">
                  <a:extLst>
                    <a:ext uri="{9D8B030D-6E8A-4147-A177-3AD203B41FA5}">
                      <a16:colId xmlns:a16="http://schemas.microsoft.com/office/drawing/2014/main" val="20003"/>
                    </a:ext>
                  </a:extLst>
                </a:gridCol>
                <a:gridCol w="1744979">
                  <a:extLst>
                    <a:ext uri="{9D8B030D-6E8A-4147-A177-3AD203B41FA5}">
                      <a16:colId xmlns:a16="http://schemas.microsoft.com/office/drawing/2014/main" val="20004"/>
                    </a:ext>
                  </a:extLst>
                </a:gridCol>
              </a:tblGrid>
              <a:tr h="274215">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869410">
                <a:tc>
                  <a:txBody>
                    <a:bodyPr/>
                    <a:lstStyle/>
                    <a:p>
                      <a:pPr algn="ctr">
                        <a:lnSpc>
                          <a:spcPct val="107000"/>
                        </a:lnSpc>
                        <a:spcAft>
                          <a:spcPts val="800"/>
                        </a:spcAft>
                      </a:pPr>
                      <a:r>
                        <a:rPr lang="ro-RO" sz="1300" dirty="0">
                          <a:effectLst/>
                        </a:rPr>
                        <a:t>29</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6.3.4. Tratamentul</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lnSpc>
                          <a:spcPct val="107000"/>
                        </a:lnSpc>
                        <a:spcAft>
                          <a:spcPts val="800"/>
                        </a:spcAft>
                      </a:pP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Alegerea tratamentelor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se face în raport cu tipurile de categorii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funcţionale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avându-se în vedere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condiţiile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staţionale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formaţiile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mari de păduri – cu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diferenţieri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pe categorii de productivitate și de structură 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ținându-se cont și de înclinarea terenului ( anexa nr. 24).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60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În cazul particular al pădurilor pentru care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reglementarea procesului de producție se face la nivel de arboret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(constituite în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unităţi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producție ale căror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suprafeţe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restrânse fac dificilă sau imposibilă asigurarea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continuităţii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procesului de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producţie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prin baze de amenajare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modalităţi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reglementare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obişnuite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la alegerea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prescrierea tratamentelor, pe lângă orientările generale din procedura nr. 3 -</a:t>
                      </a:r>
                      <a:r>
                        <a:rPr lang="ro-RO" sz="1800" i="1" dirty="0">
                          <a:effectLst/>
                          <a:latin typeface="Times New Roman" panose="02020603050405020304" pitchFamily="18" charset="0"/>
                          <a:ea typeface="Times New Roman" panose="02020603050405020304" pitchFamily="18" charset="0"/>
                          <a:cs typeface="Times New Roman" panose="02020603050405020304" pitchFamily="18" charset="0"/>
                        </a:rPr>
                        <a:t>Alegerea și aplicarea tratamentelor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se vor lua în considerare următoarele recomandări: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Times New Roman" panose="02020603050405020304" pitchFamily="18" charset="0"/>
                        <a:buChar char="-"/>
                        <a:tabLst>
                          <a:tab pos="685800" algn="l"/>
                        </a:tabLst>
                      </a:pPr>
                      <a:r>
                        <a:rPr lang="ro-RO" sz="1800" dirty="0">
                          <a:effectLst/>
                          <a:latin typeface="Times New Roman" panose="02020603050405020304" pitchFamily="18" charset="0"/>
                          <a:ea typeface="Times New Roman" panose="02020603050405020304" pitchFamily="18" charset="0"/>
                        </a:rPr>
                        <a:t>pentru </a:t>
                      </a:r>
                      <a:r>
                        <a:rPr lang="ro-RO" sz="1800" dirty="0" err="1">
                          <a:effectLst/>
                          <a:latin typeface="Times New Roman" panose="02020603050405020304" pitchFamily="18" charset="0"/>
                          <a:ea typeface="Times New Roman" panose="02020603050405020304" pitchFamily="18" charset="0"/>
                        </a:rPr>
                        <a:t>brădete</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brădeto</a:t>
                      </a:r>
                      <a:r>
                        <a:rPr lang="ro-RO" sz="1800" dirty="0">
                          <a:effectLst/>
                          <a:latin typeface="Times New Roman" panose="02020603050405020304" pitchFamily="18" charset="0"/>
                          <a:ea typeface="Times New Roman" panose="02020603050405020304" pitchFamily="18" charset="0"/>
                        </a:rPr>
                        <a:t>-făgete, amestecuri de </a:t>
                      </a:r>
                      <a:r>
                        <a:rPr lang="ro-RO" sz="1800" dirty="0" err="1">
                          <a:effectLst/>
                          <a:latin typeface="Times New Roman" panose="02020603050405020304" pitchFamily="18" charset="0"/>
                          <a:ea typeface="Times New Roman" panose="02020603050405020304" pitchFamily="18" charset="0"/>
                        </a:rPr>
                        <a:t>răşinoase</a:t>
                      </a:r>
                      <a:r>
                        <a:rPr lang="ro-RO" sz="1800" dirty="0">
                          <a:effectLst/>
                          <a:latin typeface="Times New Roman" panose="02020603050405020304" pitchFamily="18" charset="0"/>
                          <a:ea typeface="Times New Roman" panose="02020603050405020304" pitchFamily="18" charset="0"/>
                        </a:rPr>
                        <a:t> cu fag, amestecuri de </a:t>
                      </a:r>
                      <a:r>
                        <a:rPr lang="ro-RO" sz="1800" dirty="0" err="1">
                          <a:effectLst/>
                          <a:latin typeface="Times New Roman" panose="02020603050405020304" pitchFamily="18" charset="0"/>
                          <a:ea typeface="Times New Roman" panose="02020603050405020304" pitchFamily="18" charset="0"/>
                        </a:rPr>
                        <a:t>răşinoase</a:t>
                      </a:r>
                      <a:r>
                        <a:rPr lang="ro-RO" sz="1800" dirty="0">
                          <a:effectLst/>
                          <a:latin typeface="Times New Roman" panose="02020603050405020304" pitchFamily="18" charset="0"/>
                          <a:ea typeface="Times New Roman" panose="02020603050405020304" pitchFamily="18" charset="0"/>
                        </a:rPr>
                        <a:t> cu </a:t>
                      </a:r>
                      <a:r>
                        <a:rPr lang="ro-RO" sz="1800" dirty="0" err="1">
                          <a:effectLst/>
                          <a:latin typeface="Times New Roman" panose="02020603050405020304" pitchFamily="18" charset="0"/>
                          <a:ea typeface="Times New Roman" panose="02020603050405020304" pitchFamily="18" charset="0"/>
                        </a:rPr>
                        <a:t>preponderenţa</a:t>
                      </a:r>
                      <a:r>
                        <a:rPr lang="ro-RO" sz="1800" dirty="0">
                          <a:effectLst/>
                          <a:latin typeface="Times New Roman" panose="02020603050405020304" pitchFamily="18" charset="0"/>
                          <a:ea typeface="Times New Roman" panose="02020603050405020304" pitchFamily="18" charset="0"/>
                        </a:rPr>
                        <a:t> bradului, precum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pentru făgete cu alte specii, se va da prioritate tăierilor de tip grădinărit, cu recolte la nivelul </a:t>
                      </a:r>
                      <a:r>
                        <a:rPr lang="ro-RO" sz="1800" dirty="0" err="1">
                          <a:effectLst/>
                          <a:latin typeface="Times New Roman" panose="02020603050405020304" pitchFamily="18" charset="0"/>
                          <a:ea typeface="Times New Roman" panose="02020603050405020304" pitchFamily="18" charset="0"/>
                        </a:rPr>
                        <a:t>creşterii</a:t>
                      </a:r>
                      <a:r>
                        <a:rPr lang="ro-RO" sz="1800" dirty="0">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Times New Roman" panose="02020603050405020304" pitchFamily="18" charset="0"/>
                        <a:buChar char="-"/>
                        <a:tabLst>
                          <a:tab pos="685800" algn="l"/>
                        </a:tabLst>
                      </a:pPr>
                      <a:r>
                        <a:rPr lang="ro-RO" sz="1800" dirty="0" err="1">
                          <a:effectLst/>
                          <a:latin typeface="Times New Roman" panose="02020603050405020304" pitchFamily="18" charset="0"/>
                          <a:ea typeface="Times New Roman" panose="02020603050405020304" pitchFamily="18" charset="0"/>
                        </a:rPr>
                        <a:t>soluţii</a:t>
                      </a:r>
                      <a:r>
                        <a:rPr lang="ro-RO" sz="1800" dirty="0">
                          <a:effectLst/>
                          <a:latin typeface="Times New Roman" panose="02020603050405020304" pitchFamily="18" charset="0"/>
                          <a:ea typeface="Times New Roman" panose="02020603050405020304" pitchFamily="18" charset="0"/>
                        </a:rPr>
                        <a:t> similare se vor adopta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în cazul </a:t>
                      </a:r>
                      <a:r>
                        <a:rPr lang="ro-RO" sz="1800" dirty="0" err="1">
                          <a:effectLst/>
                          <a:latin typeface="Times New Roman" panose="02020603050405020304" pitchFamily="18" charset="0"/>
                          <a:ea typeface="Times New Roman" panose="02020603050405020304" pitchFamily="18" charset="0"/>
                        </a:rPr>
                        <a:t>formaţiilor</a:t>
                      </a:r>
                      <a:r>
                        <a:rPr lang="ro-RO" sz="1800" dirty="0">
                          <a:effectLst/>
                          <a:latin typeface="Times New Roman" panose="02020603050405020304" pitchFamily="18" charset="0"/>
                          <a:ea typeface="Times New Roman" panose="02020603050405020304" pitchFamily="18" charset="0"/>
                        </a:rPr>
                        <a:t> de </a:t>
                      </a:r>
                      <a:r>
                        <a:rPr lang="ro-RO" sz="1800" dirty="0" err="1">
                          <a:effectLst/>
                          <a:latin typeface="Times New Roman" panose="02020603050405020304" pitchFamily="18" charset="0"/>
                          <a:ea typeface="Times New Roman" panose="02020603050405020304" pitchFamily="18" charset="0"/>
                        </a:rPr>
                        <a:t>cvercinee</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al </a:t>
                      </a:r>
                      <a:r>
                        <a:rPr lang="ro-RO" sz="1800" dirty="0" err="1">
                          <a:effectLst/>
                          <a:latin typeface="Times New Roman" panose="02020603050405020304" pitchFamily="18" charset="0"/>
                          <a:ea typeface="Times New Roman" panose="02020603050405020304" pitchFamily="18" charset="0"/>
                        </a:rPr>
                        <a:t>şleaurilor</a:t>
                      </a:r>
                      <a:r>
                        <a:rPr lang="ro-RO" sz="1800" dirty="0">
                          <a:effectLst/>
                          <a:latin typeface="Times New Roman" panose="02020603050405020304" pitchFamily="18" charset="0"/>
                          <a:ea typeface="Times New Roman" panose="02020603050405020304" pitchFamily="18" charset="0"/>
                        </a:rPr>
                        <a:t>, aici recomandându-se însă ca recoltările să se facă în grupe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pâlcuri, care să favorizeze regenerarea speciilor de bază (în special a stejarilor)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să conducă la structuri mozaicate;</a:t>
                      </a:r>
                      <a:endParaRPr lang="en-US" sz="1800" dirty="0">
                        <a:effectLst/>
                        <a:latin typeface="Times New Roman" panose="02020603050405020304" pitchFamily="18" charset="0"/>
                        <a:ea typeface="Times New Roman" panose="02020603050405020304" pitchFamily="18" charset="0"/>
                      </a:endParaRPr>
                    </a:p>
                    <a:p>
                      <a:pPr algn="just"/>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Necesitatea introducerii unor precizări referitoare la pădurile pentru care reglementarea procesului de producție se face la nivel de arboret, urmare a modificărilor survenite în regimul proprietății pădurilor.</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4D19E19A-F73C-43CF-B3F8-3FB223DDF6D7}"/>
              </a:ext>
            </a:extLst>
          </p:cNvPr>
          <p:cNvPicPr>
            <a:picLocks noChangeAspect="1"/>
          </p:cNvPicPr>
          <p:nvPr/>
        </p:nvPicPr>
        <p:blipFill>
          <a:blip r:embed="rId2"/>
          <a:stretch>
            <a:fillRect/>
          </a:stretch>
        </p:blipFill>
        <p:spPr>
          <a:xfrm>
            <a:off x="1379715" y="123012"/>
            <a:ext cx="10546994" cy="591363"/>
          </a:xfrm>
          <a:prstGeom prst="rect">
            <a:avLst/>
          </a:prstGeom>
        </p:spPr>
      </p:pic>
    </p:spTree>
    <p:extLst>
      <p:ext uri="{BB962C8B-B14F-4D97-AF65-F5344CB8AC3E}">
        <p14:creationId xmlns:p14="http://schemas.microsoft.com/office/powerpoint/2010/main" val="4048824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807658641"/>
              </p:ext>
            </p:extLst>
          </p:nvPr>
        </p:nvGraphicFramePr>
        <p:xfrm>
          <a:off x="0" y="742950"/>
          <a:ext cx="12191999" cy="6341610"/>
        </p:xfrm>
        <a:graphic>
          <a:graphicData uri="http://schemas.openxmlformats.org/drawingml/2006/table">
            <a:tbl>
              <a:tblPr firstRow="1" firstCol="1" bandRow="1">
                <a:tableStyleId>{5C22544A-7EE6-4342-B048-85BDC9FD1C3A}</a:tableStyleId>
              </a:tblPr>
              <a:tblGrid>
                <a:gridCol w="537210">
                  <a:extLst>
                    <a:ext uri="{9D8B030D-6E8A-4147-A177-3AD203B41FA5}">
                      <a16:colId xmlns:a16="http://schemas.microsoft.com/office/drawing/2014/main" val="20000"/>
                    </a:ext>
                  </a:extLst>
                </a:gridCol>
                <a:gridCol w="1508760">
                  <a:extLst>
                    <a:ext uri="{9D8B030D-6E8A-4147-A177-3AD203B41FA5}">
                      <a16:colId xmlns:a16="http://schemas.microsoft.com/office/drawing/2014/main" val="20001"/>
                    </a:ext>
                  </a:extLst>
                </a:gridCol>
                <a:gridCol w="788670">
                  <a:extLst>
                    <a:ext uri="{9D8B030D-6E8A-4147-A177-3AD203B41FA5}">
                      <a16:colId xmlns:a16="http://schemas.microsoft.com/office/drawing/2014/main" val="20002"/>
                    </a:ext>
                  </a:extLst>
                </a:gridCol>
                <a:gridCol w="7612380">
                  <a:extLst>
                    <a:ext uri="{9D8B030D-6E8A-4147-A177-3AD203B41FA5}">
                      <a16:colId xmlns:a16="http://schemas.microsoft.com/office/drawing/2014/main" val="20003"/>
                    </a:ext>
                  </a:extLst>
                </a:gridCol>
                <a:gridCol w="1744979">
                  <a:extLst>
                    <a:ext uri="{9D8B030D-6E8A-4147-A177-3AD203B41FA5}">
                      <a16:colId xmlns:a16="http://schemas.microsoft.com/office/drawing/2014/main" val="20004"/>
                    </a:ext>
                  </a:extLst>
                </a:gridCol>
              </a:tblGrid>
              <a:tr h="298966">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816084">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30</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6.3.4. Tratamentul</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342900" lvl="0" indent="-342900" algn="just">
                        <a:spcAft>
                          <a:spcPts val="600"/>
                        </a:spcAft>
                        <a:buFont typeface="Times New Roman" panose="02020603050405020304" pitchFamily="18" charset="0"/>
                        <a:buChar char="-"/>
                        <a:tabLst>
                          <a:tab pos="685800" algn="l"/>
                        </a:tabLst>
                      </a:pPr>
                      <a:r>
                        <a:rPr lang="ro-RO" sz="1800" dirty="0">
                          <a:effectLst/>
                          <a:latin typeface="Times New Roman" panose="02020603050405020304" pitchFamily="18" charset="0"/>
                          <a:ea typeface="Times New Roman" panose="02020603050405020304" pitchFamily="18" charset="0"/>
                        </a:rPr>
                        <a:t>în </a:t>
                      </a:r>
                      <a:r>
                        <a:rPr lang="ro-RO" sz="1800" dirty="0" err="1">
                          <a:effectLst/>
                          <a:latin typeface="Times New Roman" panose="02020603050405020304" pitchFamily="18" charset="0"/>
                          <a:ea typeface="Times New Roman" panose="02020603050405020304" pitchFamily="18" charset="0"/>
                        </a:rPr>
                        <a:t>situaţiile</a:t>
                      </a:r>
                      <a:r>
                        <a:rPr lang="ro-RO" sz="1800" dirty="0">
                          <a:effectLst/>
                          <a:latin typeface="Times New Roman" panose="02020603050405020304" pitchFamily="18" charset="0"/>
                          <a:ea typeface="Times New Roman" panose="02020603050405020304" pitchFamily="18" charset="0"/>
                        </a:rPr>
                        <a:t> în care, în raport cu </a:t>
                      </a:r>
                      <a:r>
                        <a:rPr lang="ro-RO" sz="1800" dirty="0" err="1">
                          <a:effectLst/>
                          <a:latin typeface="Times New Roman" panose="02020603050405020304" pitchFamily="18" charset="0"/>
                          <a:ea typeface="Times New Roman" panose="02020603050405020304" pitchFamily="18" charset="0"/>
                        </a:rPr>
                        <a:t>condiţiile</a:t>
                      </a:r>
                      <a:r>
                        <a:rPr lang="ro-RO" sz="1800" dirty="0">
                          <a:effectLst/>
                          <a:latin typeface="Times New Roman" panose="02020603050405020304" pitchFamily="18" charset="0"/>
                          <a:ea typeface="Times New Roman" panose="02020603050405020304" pitchFamily="18" charset="0"/>
                        </a:rPr>
                        <a:t> de regenerare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de gospodărire, se adoptă un tratament cu tăieri localizate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cu regenerare sub adăpost din rândul celor prevăzute în schema generală de alegere a tratamentelor, se va urmări - pe cât posibil - ca perioada de regenerare să fie cât mai apropiată de limita maximă admisă în cadrul tratamentului respectiv;</a:t>
                      </a:r>
                      <a:endParaRPr lang="en-US"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Times New Roman" panose="02020603050405020304" pitchFamily="18" charset="0"/>
                        <a:buChar char="-"/>
                        <a:tabLst>
                          <a:tab pos="685800" algn="l"/>
                        </a:tabLst>
                      </a:pPr>
                      <a:r>
                        <a:rPr lang="ro-RO" sz="1800" dirty="0">
                          <a:effectLst/>
                          <a:latin typeface="Times New Roman" panose="02020603050405020304" pitchFamily="18" charset="0"/>
                          <a:ea typeface="Times New Roman" panose="02020603050405020304" pitchFamily="18" charset="0"/>
                        </a:rPr>
                        <a:t>la </a:t>
                      </a:r>
                      <a:r>
                        <a:rPr lang="ro-RO" sz="1800" dirty="0" err="1">
                          <a:effectLst/>
                          <a:latin typeface="Times New Roman" panose="02020603050405020304" pitchFamily="18" charset="0"/>
                          <a:ea typeface="Times New Roman" panose="02020603050405020304" pitchFamily="18" charset="0"/>
                        </a:rPr>
                        <a:t>molidişuri</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pinete</a:t>
                      </a:r>
                      <a:r>
                        <a:rPr lang="ro-RO" sz="1800" dirty="0">
                          <a:effectLst/>
                          <a:latin typeface="Times New Roman" panose="02020603050405020304" pitchFamily="18" charset="0"/>
                          <a:ea typeface="Times New Roman" panose="02020603050405020304" pitchFamily="18" charset="0"/>
                        </a:rPr>
                        <a:t>, acolo unde este posibil, se va acorda prioritate tratamentelor prin care se asigură, în cât mai mare măsură, regenerarea naturală. În cazul tăierilor rase, se vor avea în vedere cu precădere tăierile în benzi, </a:t>
                      </a:r>
                      <a:r>
                        <a:rPr lang="ro-RO" sz="1800" dirty="0" err="1">
                          <a:effectLst/>
                          <a:latin typeface="Times New Roman" panose="02020603050405020304" pitchFamily="18" charset="0"/>
                          <a:ea typeface="Times New Roman" panose="02020603050405020304" pitchFamily="18" charset="0"/>
                        </a:rPr>
                        <a:t>recurgându-se</a:t>
                      </a:r>
                      <a:r>
                        <a:rPr lang="ro-RO" sz="1800" dirty="0">
                          <a:effectLst/>
                          <a:latin typeface="Times New Roman" panose="02020603050405020304" pitchFamily="18" charset="0"/>
                          <a:ea typeface="Times New Roman" panose="02020603050405020304" pitchFamily="18" charset="0"/>
                        </a:rPr>
                        <a:t>, eventual, la recoltarea cumulată pe 3-5 ani a </a:t>
                      </a:r>
                      <a:r>
                        <a:rPr lang="ro-RO" sz="1800" dirty="0" err="1">
                          <a:effectLst/>
                          <a:latin typeface="Times New Roman" panose="02020603050405020304" pitchFamily="18" charset="0"/>
                          <a:ea typeface="Times New Roman" panose="02020603050405020304" pitchFamily="18" charset="0"/>
                        </a:rPr>
                        <a:t>posibilităţii</a:t>
                      </a:r>
                      <a:r>
                        <a:rPr lang="ro-RO" sz="1800" dirty="0">
                          <a:effectLst/>
                          <a:latin typeface="Times New Roman" panose="02020603050405020304" pitchFamily="18" charset="0"/>
                          <a:ea typeface="Times New Roman" panose="02020603050405020304" pitchFamily="18" charset="0"/>
                        </a:rPr>
                        <a:t> stabilite prin amenajament.</a:t>
                      </a:r>
                      <a:endParaRPr lang="en-US" sz="1800" dirty="0">
                        <a:effectLst/>
                        <a:latin typeface="Times New Roman" panose="02020603050405020304" pitchFamily="18" charset="0"/>
                        <a:ea typeface="Times New Roman" panose="02020603050405020304" pitchFamily="18" charset="0"/>
                      </a:endParaRPr>
                    </a:p>
                    <a:p>
                      <a:pPr marL="179705" algn="just">
                        <a:lnSpc>
                          <a:spcPct val="107000"/>
                        </a:lnSpc>
                        <a:spcAft>
                          <a:spcPts val="600"/>
                        </a:spcAft>
                      </a:pPr>
                      <a:r>
                        <a:rPr lang="ro-RO" sz="1800" dirty="0">
                          <a:effectLst/>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Precizări de detaliu privind alegerea şi tehnica efectuării lucrărilor de regenerare sunt prezentate în procedur</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nr. 3 -</a:t>
                      </a:r>
                      <a:r>
                        <a:rPr lang="ro-RO" sz="1800" i="1" dirty="0">
                          <a:effectLst/>
                          <a:latin typeface="Times New Roman" panose="02020603050405020304" pitchFamily="18" charset="0"/>
                          <a:ea typeface="Times New Roman" panose="02020603050405020304" pitchFamily="18" charset="0"/>
                          <a:cs typeface="Times New Roman" panose="02020603050405020304" pitchFamily="18" charset="0"/>
                        </a:rPr>
                        <a:t>Alegerea și aplicarea tratamentelor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0BCD90F5-5D3D-49B6-AFF9-09A94BFC9153}"/>
              </a:ext>
            </a:extLst>
          </p:cNvPr>
          <p:cNvPicPr>
            <a:picLocks noChangeAspect="1"/>
          </p:cNvPicPr>
          <p:nvPr/>
        </p:nvPicPr>
        <p:blipFill>
          <a:blip r:embed="rId2"/>
          <a:stretch>
            <a:fillRect/>
          </a:stretch>
        </p:blipFill>
        <p:spPr>
          <a:xfrm>
            <a:off x="1394003" y="151587"/>
            <a:ext cx="10546994" cy="591363"/>
          </a:xfrm>
          <a:prstGeom prst="rect">
            <a:avLst/>
          </a:prstGeom>
        </p:spPr>
      </p:pic>
    </p:spTree>
    <p:extLst>
      <p:ext uri="{BB962C8B-B14F-4D97-AF65-F5344CB8AC3E}">
        <p14:creationId xmlns:p14="http://schemas.microsoft.com/office/powerpoint/2010/main" val="2513136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95689993"/>
              </p:ext>
            </p:extLst>
          </p:nvPr>
        </p:nvGraphicFramePr>
        <p:xfrm>
          <a:off x="1" y="871537"/>
          <a:ext cx="12191999" cy="5986463"/>
        </p:xfrm>
        <a:graphic>
          <a:graphicData uri="http://schemas.openxmlformats.org/drawingml/2006/table">
            <a:tbl>
              <a:tblPr firstRow="1" firstCol="1" bandRow="1">
                <a:tableStyleId>{5C22544A-7EE6-4342-B048-85BDC9FD1C3A}</a:tableStyleId>
              </a:tblPr>
              <a:tblGrid>
                <a:gridCol w="537210">
                  <a:extLst>
                    <a:ext uri="{9D8B030D-6E8A-4147-A177-3AD203B41FA5}">
                      <a16:colId xmlns:a16="http://schemas.microsoft.com/office/drawing/2014/main" val="20000"/>
                    </a:ext>
                  </a:extLst>
                </a:gridCol>
                <a:gridCol w="1508760">
                  <a:extLst>
                    <a:ext uri="{9D8B030D-6E8A-4147-A177-3AD203B41FA5}">
                      <a16:colId xmlns:a16="http://schemas.microsoft.com/office/drawing/2014/main" val="20001"/>
                    </a:ext>
                  </a:extLst>
                </a:gridCol>
                <a:gridCol w="788670">
                  <a:extLst>
                    <a:ext uri="{9D8B030D-6E8A-4147-A177-3AD203B41FA5}">
                      <a16:colId xmlns:a16="http://schemas.microsoft.com/office/drawing/2014/main" val="20002"/>
                    </a:ext>
                  </a:extLst>
                </a:gridCol>
                <a:gridCol w="7612380">
                  <a:extLst>
                    <a:ext uri="{9D8B030D-6E8A-4147-A177-3AD203B41FA5}">
                      <a16:colId xmlns:a16="http://schemas.microsoft.com/office/drawing/2014/main" val="20003"/>
                    </a:ext>
                  </a:extLst>
                </a:gridCol>
                <a:gridCol w="1744979">
                  <a:extLst>
                    <a:ext uri="{9D8B030D-6E8A-4147-A177-3AD203B41FA5}">
                      <a16:colId xmlns:a16="http://schemas.microsoft.com/office/drawing/2014/main" val="20004"/>
                    </a:ext>
                  </a:extLst>
                </a:gridCol>
              </a:tblGrid>
              <a:tr h="96244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024023">
                <a:tc>
                  <a:txBody>
                    <a:bodyPr/>
                    <a:lstStyle/>
                    <a:p>
                      <a:pPr algn="ctr">
                        <a:lnSpc>
                          <a:spcPct val="107000"/>
                        </a:lnSpc>
                        <a:spcAft>
                          <a:spcPts val="800"/>
                        </a:spcAft>
                      </a:pPr>
                      <a:r>
                        <a:rPr lang="ro-RO" sz="1300" dirty="0">
                          <a:effectLst/>
                        </a:rPr>
                        <a:t>31</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6.3.5. Exploatabilitatea</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dirty="0">
                          <a:effectLst/>
                          <a:latin typeface="Times New Roman" panose="02020603050405020304" pitchFamily="18" charset="0"/>
                          <a:ea typeface="Times New Roman" panose="02020603050405020304" pitchFamily="18" charset="0"/>
                        </a:rPr>
                        <a:t>În anexa nr. 16 se prezintă vârstele </a:t>
                      </a:r>
                      <a:r>
                        <a:rPr lang="ro-RO" sz="1800" dirty="0" err="1">
                          <a:effectLst/>
                          <a:latin typeface="Times New Roman" panose="02020603050405020304" pitchFamily="18" charset="0"/>
                          <a:ea typeface="Times New Roman" panose="02020603050405020304" pitchFamily="18" charset="0"/>
                        </a:rPr>
                        <a:t>exploatabilităţii</a:t>
                      </a:r>
                      <a:r>
                        <a:rPr lang="ro-RO" sz="1800" dirty="0">
                          <a:effectLst/>
                          <a:latin typeface="Times New Roman" panose="02020603050405020304" pitchFamily="18" charset="0"/>
                          <a:ea typeface="Times New Roman" panose="02020603050405020304" pitchFamily="18" charset="0"/>
                        </a:rPr>
                        <a:t> tehnice pentru principalele specii forestiere din  România, pe clase de </a:t>
                      </a:r>
                      <a:r>
                        <a:rPr lang="ro-RO" sz="1800" dirty="0" err="1">
                          <a:effectLst/>
                          <a:latin typeface="Times New Roman" panose="02020603050405020304" pitchFamily="18" charset="0"/>
                          <a:ea typeface="Times New Roman" panose="02020603050405020304" pitchFamily="18" charset="0"/>
                        </a:rPr>
                        <a:t>producţie</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pentru diferite sortimente-</a:t>
                      </a:r>
                      <a:r>
                        <a:rPr lang="ro-RO" sz="1800" dirty="0" err="1">
                          <a:effectLst/>
                          <a:latin typeface="Times New Roman" panose="02020603050405020304" pitchFamily="18" charset="0"/>
                          <a:ea typeface="Times New Roman" panose="02020603050405020304" pitchFamily="18" charset="0"/>
                        </a:rPr>
                        <a:t>ţel</a:t>
                      </a:r>
                      <a:r>
                        <a:rPr lang="ro-RO" sz="1800" dirty="0">
                          <a:effectLst/>
                          <a:latin typeface="Times New Roman" panose="02020603050405020304" pitchFamily="18" charset="0"/>
                          <a:ea typeface="Times New Roman" panose="02020603050405020304" pitchFamily="18" charset="0"/>
                        </a:rPr>
                        <a:t>. Arboretele funcţional necorespunzătoare pot fi exploatate înainte de vârsta exploatabilității tehnice/protecție, în raport cu urgenţa de regenerare.</a:t>
                      </a:r>
                    </a:p>
                    <a:p>
                      <a:pPr indent="457200" algn="just"/>
                      <a:r>
                        <a:rPr lang="ro-RO" sz="1800" i="1" dirty="0">
                          <a:effectLst/>
                          <a:latin typeface="Times New Roman" panose="02020603050405020304" pitchFamily="18" charset="0"/>
                          <a:ea typeface="Times New Roman" panose="02020603050405020304" pitchFamily="18" charset="0"/>
                        </a:rPr>
                        <a:t>Sacrificii de exploatabilitate</a:t>
                      </a:r>
                      <a:r>
                        <a:rPr lang="ro-RO" sz="1600" dirty="0">
                          <a:effectLst/>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rPr>
                        <a:t>se admit, în cazul pădurilor de codru regulat, codru </a:t>
                      </a:r>
                      <a:r>
                        <a:rPr lang="ro-RO" sz="1800" dirty="0" err="1">
                          <a:effectLst/>
                          <a:latin typeface="Times New Roman" panose="02020603050405020304" pitchFamily="18" charset="0"/>
                          <a:ea typeface="Times New Roman" panose="02020603050405020304" pitchFamily="18" charset="0"/>
                        </a:rPr>
                        <a:t>cvasigrădinărit</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de crâng, în </a:t>
                      </a:r>
                      <a:r>
                        <a:rPr lang="ro-RO" sz="1800" dirty="0" err="1">
                          <a:effectLst/>
                          <a:latin typeface="Times New Roman" panose="02020603050405020304" pitchFamily="18" charset="0"/>
                          <a:ea typeface="Times New Roman" panose="02020603050405020304" pitchFamily="18" charset="0"/>
                        </a:rPr>
                        <a:t>situaţiile</a:t>
                      </a:r>
                      <a:r>
                        <a:rPr lang="ro-RO" sz="1800" dirty="0">
                          <a:effectLst/>
                          <a:latin typeface="Times New Roman" panose="02020603050405020304" pitchFamily="18" charset="0"/>
                          <a:ea typeface="Times New Roman" panose="02020603050405020304" pitchFamily="18" charset="0"/>
                        </a:rPr>
                        <a:t> în care pot contribui la normalizarea fondului de </a:t>
                      </a:r>
                      <a:r>
                        <a:rPr lang="ro-RO" sz="1800" dirty="0" err="1">
                          <a:effectLst/>
                          <a:latin typeface="Times New Roman" panose="02020603050405020304" pitchFamily="18" charset="0"/>
                          <a:ea typeface="Times New Roman" panose="02020603050405020304" pitchFamily="18" charset="0"/>
                        </a:rPr>
                        <a:t>producţie</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la asigurarea </a:t>
                      </a:r>
                      <a:r>
                        <a:rPr lang="ro-RO" sz="1800" dirty="0" err="1">
                          <a:effectLst/>
                          <a:latin typeface="Times New Roman" panose="02020603050405020304" pitchFamily="18" charset="0"/>
                          <a:ea typeface="Times New Roman" panose="02020603050405020304" pitchFamily="18" charset="0"/>
                        </a:rPr>
                        <a:t>continuităţii</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funcţiilor</a:t>
                      </a:r>
                      <a:r>
                        <a:rPr lang="ro-RO" sz="1800" dirty="0">
                          <a:effectLst/>
                          <a:latin typeface="Times New Roman" panose="02020603050405020304" pitchFamily="18" charset="0"/>
                          <a:ea typeface="Times New Roman" panose="02020603050405020304" pitchFamily="18" charset="0"/>
                        </a:rPr>
                        <a:t> atribuite </a:t>
                      </a:r>
                      <a:r>
                        <a:rPr lang="ro-RO" sz="1800" dirty="0" err="1">
                          <a:effectLst/>
                          <a:latin typeface="Times New Roman" panose="02020603050405020304" pitchFamily="18" charset="0"/>
                          <a:ea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pădurilor supuse amenajării în ansamblul lor.</a:t>
                      </a:r>
                      <a:endParaRPr lang="en-US" sz="1600" dirty="0">
                        <a:effectLst/>
                        <a:latin typeface="Times New Roman" panose="02020603050405020304" pitchFamily="18" charset="0"/>
                        <a:ea typeface="Times New Roman" panose="02020603050405020304" pitchFamily="18" charset="0"/>
                      </a:endParaRPr>
                    </a:p>
                    <a:p>
                      <a:pPr indent="457200" algn="just"/>
                      <a:r>
                        <a:rPr lang="ro-RO" sz="1800" dirty="0">
                          <a:effectLst/>
                          <a:latin typeface="Times New Roman" panose="02020603050405020304" pitchFamily="18" charset="0"/>
                          <a:ea typeface="Times New Roman" panose="02020603050405020304" pitchFamily="18" charset="0"/>
                        </a:rPr>
                        <a:t>Pentru </a:t>
                      </a:r>
                      <a:r>
                        <a:rPr lang="ro-RO" sz="1800" i="1" dirty="0">
                          <a:effectLst/>
                          <a:latin typeface="Times New Roman" panose="02020603050405020304" pitchFamily="18" charset="0"/>
                          <a:ea typeface="Times New Roman" panose="02020603050405020304" pitchFamily="18" charset="0"/>
                        </a:rPr>
                        <a:t>sacrificiile în plus</a:t>
                      </a:r>
                      <a:r>
                        <a:rPr lang="ro-RO" sz="1800" dirty="0">
                          <a:effectLst/>
                          <a:latin typeface="Times New Roman" panose="02020603050405020304" pitchFamily="18" charset="0"/>
                          <a:ea typeface="Times New Roman" panose="02020603050405020304" pitchFamily="18" charset="0"/>
                        </a:rPr>
                        <a:t> singurele </a:t>
                      </a:r>
                      <a:r>
                        <a:rPr lang="ro-RO" sz="1800" dirty="0" err="1">
                          <a:effectLst/>
                          <a:latin typeface="Times New Roman" panose="02020603050405020304" pitchFamily="18" charset="0"/>
                          <a:ea typeface="Times New Roman" panose="02020603050405020304" pitchFamily="18" charset="0"/>
                        </a:rPr>
                        <a:t>restricţiile</a:t>
                      </a:r>
                      <a:r>
                        <a:rPr lang="ro-RO" sz="1800" dirty="0">
                          <a:effectLst/>
                          <a:latin typeface="Times New Roman" panose="02020603050405020304" pitchFamily="18" charset="0"/>
                          <a:ea typeface="Times New Roman" panose="02020603050405020304" pitchFamily="18" charset="0"/>
                        </a:rPr>
                        <a:t> sunt, de regulă, legate de </a:t>
                      </a:r>
                      <a:r>
                        <a:rPr lang="ro-RO" sz="1800" dirty="0" err="1">
                          <a:effectLst/>
                          <a:latin typeface="Times New Roman" panose="02020603050405020304" pitchFamily="18" charset="0"/>
                          <a:ea typeface="Times New Roman" panose="02020603050405020304" pitchFamily="18" charset="0"/>
                        </a:rPr>
                        <a:t>înrăutăţirea</a:t>
                      </a:r>
                      <a:r>
                        <a:rPr lang="ro-RO" sz="1800" dirty="0">
                          <a:effectLst/>
                          <a:latin typeface="Times New Roman" panose="02020603050405020304" pitchFamily="18" charset="0"/>
                          <a:ea typeface="Times New Roman" panose="02020603050405020304" pitchFamily="18" charset="0"/>
                        </a:rPr>
                        <a:t> stării/</a:t>
                      </a:r>
                      <a:r>
                        <a:rPr lang="ro-RO" sz="1800" dirty="0" err="1">
                          <a:effectLst/>
                          <a:latin typeface="Times New Roman" panose="02020603050405020304" pitchFamily="18" charset="0"/>
                          <a:ea typeface="Times New Roman" panose="02020603050405020304" pitchFamily="18" charset="0"/>
                        </a:rPr>
                        <a:t>calităţii</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respectiv, scăderea </a:t>
                      </a:r>
                      <a:r>
                        <a:rPr lang="ro-RO" sz="1800" dirty="0" err="1">
                          <a:effectLst/>
                          <a:latin typeface="Times New Roman" panose="02020603050405020304" pitchFamily="18" charset="0"/>
                          <a:ea typeface="Times New Roman" panose="02020603050405020304" pitchFamily="18" charset="0"/>
                        </a:rPr>
                        <a:t>capacităţii</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funcţionale</a:t>
                      </a:r>
                      <a:r>
                        <a:rPr lang="ro-RO" sz="1800" dirty="0">
                          <a:effectLst/>
                          <a:latin typeface="Times New Roman" panose="02020603050405020304" pitchFamily="18" charset="0"/>
                          <a:ea typeface="Times New Roman" panose="02020603050405020304" pitchFamily="18" charset="0"/>
                        </a:rPr>
                        <a:t> a acestora,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/sau a </a:t>
                      </a:r>
                      <a:r>
                        <a:rPr lang="ro-RO" sz="1800" dirty="0" err="1">
                          <a:effectLst/>
                          <a:latin typeface="Times New Roman" panose="02020603050405020304" pitchFamily="18" charset="0"/>
                          <a:ea typeface="Times New Roman" panose="02020603050405020304" pitchFamily="18" charset="0"/>
                        </a:rPr>
                        <a:t>capacităţii</a:t>
                      </a:r>
                      <a:r>
                        <a:rPr lang="ro-RO" sz="1800" dirty="0">
                          <a:effectLst/>
                          <a:latin typeface="Times New Roman" panose="02020603050405020304" pitchFamily="18" charset="0"/>
                          <a:ea typeface="Times New Roman" panose="02020603050405020304" pitchFamily="18" charset="0"/>
                        </a:rPr>
                        <a:t> de regenerare (în special în cazul crângului).</a:t>
                      </a:r>
                      <a:endParaRPr lang="en-US" sz="1600" dirty="0">
                        <a:effectLst/>
                        <a:latin typeface="Times New Roman" panose="02020603050405020304" pitchFamily="18" charset="0"/>
                        <a:ea typeface="Times New Roman" panose="02020603050405020304" pitchFamily="18" charset="0"/>
                      </a:endParaRPr>
                    </a:p>
                    <a:p>
                      <a:pPr indent="457200" algn="just"/>
                      <a:r>
                        <a:rPr lang="ro-RO" sz="1800" i="1" dirty="0">
                          <a:effectLst/>
                          <a:latin typeface="Times New Roman" panose="02020603050405020304" pitchFamily="18" charset="0"/>
                          <a:ea typeface="Times New Roman" panose="02020603050405020304" pitchFamily="18" charset="0"/>
                        </a:rPr>
                        <a:t>Sacrificii în minus </a:t>
                      </a:r>
                      <a:r>
                        <a:rPr lang="ro-RO" sz="1800" dirty="0">
                          <a:effectLst/>
                          <a:latin typeface="Times New Roman" panose="02020603050405020304" pitchFamily="18" charset="0"/>
                          <a:ea typeface="Times New Roman" panose="02020603050405020304" pitchFamily="18" charset="0"/>
                        </a:rPr>
                        <a:t>se admit în limitele impuse de </a:t>
                      </a:r>
                      <a:r>
                        <a:rPr lang="ro-RO" sz="1800" dirty="0" err="1">
                          <a:effectLst/>
                          <a:latin typeface="Times New Roman" panose="02020603050405020304" pitchFamily="18" charset="0"/>
                          <a:ea typeface="Times New Roman" panose="02020603050405020304" pitchFamily="18" charset="0"/>
                        </a:rPr>
                        <a:t>necesităţile</a:t>
                      </a:r>
                      <a:r>
                        <a:rPr lang="ro-RO" sz="1800" dirty="0">
                          <a:effectLst/>
                          <a:latin typeface="Times New Roman" panose="02020603050405020304" pitchFamily="18" charset="0"/>
                          <a:ea typeface="Times New Roman" panose="02020603050405020304" pitchFamily="18" charset="0"/>
                        </a:rPr>
                        <a:t> normalizării fondului de </a:t>
                      </a:r>
                      <a:r>
                        <a:rPr lang="ro-RO" sz="1800" dirty="0" err="1">
                          <a:effectLst/>
                          <a:latin typeface="Times New Roman" panose="02020603050405020304" pitchFamily="18" charset="0"/>
                          <a:ea typeface="Times New Roman" panose="02020603050405020304" pitchFamily="18" charset="0"/>
                        </a:rPr>
                        <a:t>producţie</a:t>
                      </a:r>
                      <a:r>
                        <a:rPr lang="ro-RO" sz="1800" dirty="0">
                          <a:effectLst/>
                          <a:latin typeface="Times New Roman" panose="02020603050405020304" pitchFamily="18" charset="0"/>
                          <a:ea typeface="Times New Roman" panose="02020603050405020304" pitchFamily="18" charset="0"/>
                        </a:rPr>
                        <a:t>. În cazul codrului, aceste sacrificii nu pot </a:t>
                      </a:r>
                      <a:r>
                        <a:rPr lang="ro-RO" sz="1800" dirty="0" err="1">
                          <a:effectLst/>
                          <a:latin typeface="Times New Roman" panose="02020603050405020304" pitchFamily="18" charset="0"/>
                          <a:ea typeface="Times New Roman" panose="02020603050405020304" pitchFamily="18" charset="0"/>
                        </a:rPr>
                        <a:t>depăşi</a:t>
                      </a:r>
                      <a:r>
                        <a:rPr lang="ro-RO" sz="1800" dirty="0">
                          <a:effectLst/>
                          <a:latin typeface="Times New Roman" panose="02020603050405020304" pitchFamily="18" charset="0"/>
                          <a:ea typeface="Times New Roman" panose="02020603050405020304" pitchFamily="18" charset="0"/>
                        </a:rPr>
                        <a:t> numărul de ani reprezentând jumătate din perioada de regenerare adoptată. Ca regulă generală, ele pot fi de până la 15 ani la codru regulat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de până la 30 de ani la codru </a:t>
                      </a:r>
                      <a:r>
                        <a:rPr lang="ro-RO" sz="1800" dirty="0" err="1">
                          <a:effectLst/>
                          <a:latin typeface="Times New Roman" panose="02020603050405020304" pitchFamily="18" charset="0"/>
                          <a:ea typeface="Times New Roman" panose="02020603050405020304" pitchFamily="18" charset="0"/>
                        </a:rPr>
                        <a:t>cvasigrădinărit</a:t>
                      </a:r>
                      <a:r>
                        <a:rPr lang="ro-RO" sz="1800" dirty="0">
                          <a:effectLst/>
                          <a:latin typeface="Times New Roman" panose="02020603050405020304" pitchFamily="18" charset="0"/>
                          <a:ea typeface="Times New Roman" panose="02020603050405020304" pitchFamily="18" charset="0"/>
                        </a:rPr>
                        <a:t>. În cazul codrului </a:t>
                      </a:r>
                      <a:r>
                        <a:rPr lang="ro-RO" sz="1800" dirty="0" err="1">
                          <a:effectLst/>
                          <a:latin typeface="Times New Roman" panose="02020603050405020304" pitchFamily="18" charset="0"/>
                          <a:ea typeface="Times New Roman" panose="02020603050405020304" pitchFamily="18" charset="0"/>
                        </a:rPr>
                        <a:t>convenţional</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al crângului, sacrificiile în minus vor fi de maximum 5 ani.</a:t>
                      </a:r>
                      <a:endParaRPr lang="en-US" sz="1600" dirty="0">
                        <a:effectLst/>
                        <a:latin typeface="Times New Roman" panose="02020603050405020304" pitchFamily="18" charset="0"/>
                        <a:ea typeface="Times New Roman" panose="02020603050405020304" pitchFamily="18" charset="0"/>
                      </a:endParaRPr>
                    </a:p>
                    <a:p>
                      <a:endParaRPr lang="en-US" sz="18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Introducerea precizărilor clarificatoare privind nivelul sacrificiilor de exploatabilitate admis.</a:t>
                      </a:r>
                    </a:p>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doptarea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sacrificiilor</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exploatabilitate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la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nivelul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jumătății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perioadei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regenerare</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9E1F9C6A-703F-4F68-AEE0-A9C2BC2E28EC}"/>
              </a:ext>
            </a:extLst>
          </p:cNvPr>
          <p:cNvPicPr>
            <a:picLocks noChangeAspect="1"/>
          </p:cNvPicPr>
          <p:nvPr/>
        </p:nvPicPr>
        <p:blipFill>
          <a:blip r:embed="rId2"/>
          <a:stretch>
            <a:fillRect/>
          </a:stretch>
        </p:blipFill>
        <p:spPr>
          <a:xfrm>
            <a:off x="1408290" y="265886"/>
            <a:ext cx="10546994" cy="591363"/>
          </a:xfrm>
          <a:prstGeom prst="rect">
            <a:avLst/>
          </a:prstGeom>
        </p:spPr>
      </p:pic>
    </p:spTree>
    <p:extLst>
      <p:ext uri="{BB962C8B-B14F-4D97-AF65-F5344CB8AC3E}">
        <p14:creationId xmlns:p14="http://schemas.microsoft.com/office/powerpoint/2010/main" val="4277648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1922859782"/>
              </p:ext>
            </p:extLst>
          </p:nvPr>
        </p:nvGraphicFramePr>
        <p:xfrm>
          <a:off x="0" y="1057275"/>
          <a:ext cx="12191999" cy="6280969"/>
        </p:xfrm>
        <a:graphic>
          <a:graphicData uri="http://schemas.openxmlformats.org/drawingml/2006/table">
            <a:tbl>
              <a:tblPr firstRow="1" firstCol="1" bandRow="1">
                <a:tableStyleId>{5C22544A-7EE6-4342-B048-85BDC9FD1C3A}</a:tableStyleId>
              </a:tblPr>
              <a:tblGrid>
                <a:gridCol w="537210">
                  <a:extLst>
                    <a:ext uri="{9D8B030D-6E8A-4147-A177-3AD203B41FA5}">
                      <a16:colId xmlns:a16="http://schemas.microsoft.com/office/drawing/2014/main" val="20000"/>
                    </a:ext>
                  </a:extLst>
                </a:gridCol>
                <a:gridCol w="2301524">
                  <a:extLst>
                    <a:ext uri="{9D8B030D-6E8A-4147-A177-3AD203B41FA5}">
                      <a16:colId xmlns:a16="http://schemas.microsoft.com/office/drawing/2014/main" val="20001"/>
                    </a:ext>
                  </a:extLst>
                </a:gridCol>
                <a:gridCol w="928048">
                  <a:extLst>
                    <a:ext uri="{9D8B030D-6E8A-4147-A177-3AD203B41FA5}">
                      <a16:colId xmlns:a16="http://schemas.microsoft.com/office/drawing/2014/main" val="20002"/>
                    </a:ext>
                  </a:extLst>
                </a:gridCol>
                <a:gridCol w="6680238">
                  <a:extLst>
                    <a:ext uri="{9D8B030D-6E8A-4147-A177-3AD203B41FA5}">
                      <a16:colId xmlns:a16="http://schemas.microsoft.com/office/drawing/2014/main" val="20003"/>
                    </a:ext>
                  </a:extLst>
                </a:gridCol>
                <a:gridCol w="1744979">
                  <a:extLst>
                    <a:ext uri="{9D8B030D-6E8A-4147-A177-3AD203B41FA5}">
                      <a16:colId xmlns:a16="http://schemas.microsoft.com/office/drawing/2014/main" val="20004"/>
                    </a:ext>
                  </a:extLst>
                </a:gridCol>
              </a:tblGrid>
              <a:tr h="45282">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755443">
                <a:tc>
                  <a:txBody>
                    <a:bodyPr/>
                    <a:lstStyle/>
                    <a:p>
                      <a:pPr algn="ctr">
                        <a:lnSpc>
                          <a:spcPct val="107000"/>
                        </a:lnSpc>
                        <a:spcAft>
                          <a:spcPts val="800"/>
                        </a:spcAft>
                      </a:pPr>
                      <a:r>
                        <a:rPr lang="ro-RO" sz="1300" dirty="0">
                          <a:effectLst/>
                        </a:rPr>
                        <a:t>32</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800" b="1" dirty="0">
                          <a:effectLst/>
                          <a:latin typeface="Times New Roman" panose="02020603050405020304" pitchFamily="18" charset="0"/>
                          <a:ea typeface="Times New Roman" panose="02020603050405020304" pitchFamily="18" charset="0"/>
                        </a:rPr>
                        <a:t>7. REGLEMENTAREA PROCESULUI DE PRODUCȚIE LEMNOASĂ</a:t>
                      </a:r>
                      <a:endParaRPr lang="en-US" sz="1600" dirty="0">
                        <a:effectLst/>
                        <a:latin typeface="Times New Roman" panose="02020603050405020304" pitchFamily="18" charset="0"/>
                        <a:ea typeface="Times New Roman" panose="02020603050405020304" pitchFamily="18" charset="0"/>
                      </a:endParaRPr>
                    </a:p>
                    <a:p>
                      <a:pPr algn="just"/>
                      <a:r>
                        <a:rPr lang="ro-RO" sz="1800" b="1"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algn="just"/>
                      <a:r>
                        <a:rPr lang="ro-RO" sz="1800" b="1" dirty="0">
                          <a:effectLst/>
                          <a:latin typeface="Times New Roman" panose="02020603050405020304" pitchFamily="18" charset="0"/>
                          <a:ea typeface="Times New Roman" panose="02020603050405020304" pitchFamily="18" charset="0"/>
                        </a:rPr>
                        <a:t>7.1. Sensul și scopul reglementării</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dirty="0">
                          <a:effectLst/>
                          <a:latin typeface="Times New Roman" panose="02020603050405020304" pitchFamily="18" charset="0"/>
                          <a:ea typeface="Times New Roman" panose="02020603050405020304" pitchFamily="18" charset="0"/>
                        </a:rPr>
                        <a:t>                MR I (include T-I) – evoluție naturală a structurii reale; nu se stabilesc decizii de conducere; nu se stabilește posibilitatea și nu se planifică lucrări de recoltare și de cultură;</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MR II (include T-II) – evoluție dirijată, caracterizată prin intervenții de intensitate redusă, a structurii reale; se stabilesc decizii de conducere structurală la nivel inferior (arboret); reglementare restrânsă (fără stabilirea posibilității și cu planuri de conservare și cultură);</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MR III (include T-III – T-VI) – evoluție dirijată, cu intensități variate (adecvate tipului funcțional), a structurii reale; se stabilesc decizii de conducere structurală la nivel inferior (arboret) și superior (fond de producție); reglementare clasică (stabilire posibilitate, planuri de recoltare și cultură).</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Introducerea precizărilor principiale grupate pe moduri de reglementare (MR).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E7764D21-FA43-4177-BB3F-DC3434D6EA55}"/>
              </a:ext>
            </a:extLst>
          </p:cNvPr>
          <p:cNvPicPr>
            <a:picLocks noChangeAspect="1"/>
          </p:cNvPicPr>
          <p:nvPr/>
        </p:nvPicPr>
        <p:blipFill>
          <a:blip r:embed="rId2"/>
          <a:stretch>
            <a:fillRect/>
          </a:stretch>
        </p:blipFill>
        <p:spPr>
          <a:xfrm>
            <a:off x="1336853" y="304393"/>
            <a:ext cx="10546994" cy="591363"/>
          </a:xfrm>
          <a:prstGeom prst="rect">
            <a:avLst/>
          </a:prstGeom>
        </p:spPr>
      </p:pic>
    </p:spTree>
    <p:extLst>
      <p:ext uri="{BB962C8B-B14F-4D97-AF65-F5344CB8AC3E}">
        <p14:creationId xmlns:p14="http://schemas.microsoft.com/office/powerpoint/2010/main" val="4002062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273563868"/>
              </p:ext>
            </p:extLst>
          </p:nvPr>
        </p:nvGraphicFramePr>
        <p:xfrm>
          <a:off x="0" y="857250"/>
          <a:ext cx="12172950" cy="6280969"/>
        </p:xfrm>
        <a:graphic>
          <a:graphicData uri="http://schemas.openxmlformats.org/drawingml/2006/table">
            <a:tbl>
              <a:tblPr firstRow="1" firstCol="1" bandRow="1">
                <a:tableStyleId>{5C22544A-7EE6-4342-B048-85BDC9FD1C3A}</a:tableStyleId>
              </a:tblPr>
              <a:tblGrid>
                <a:gridCol w="537210">
                  <a:extLst>
                    <a:ext uri="{9D8B030D-6E8A-4147-A177-3AD203B41FA5}">
                      <a16:colId xmlns:a16="http://schemas.microsoft.com/office/drawing/2014/main" val="20000"/>
                    </a:ext>
                  </a:extLst>
                </a:gridCol>
                <a:gridCol w="1646432">
                  <a:extLst>
                    <a:ext uri="{9D8B030D-6E8A-4147-A177-3AD203B41FA5}">
                      <a16:colId xmlns:a16="http://schemas.microsoft.com/office/drawing/2014/main" val="20001"/>
                    </a:ext>
                  </a:extLst>
                </a:gridCol>
                <a:gridCol w="723331">
                  <a:extLst>
                    <a:ext uri="{9D8B030D-6E8A-4147-A177-3AD203B41FA5}">
                      <a16:colId xmlns:a16="http://schemas.microsoft.com/office/drawing/2014/main" val="20002"/>
                    </a:ext>
                  </a:extLst>
                </a:gridCol>
                <a:gridCol w="7540047">
                  <a:extLst>
                    <a:ext uri="{9D8B030D-6E8A-4147-A177-3AD203B41FA5}">
                      <a16:colId xmlns:a16="http://schemas.microsoft.com/office/drawing/2014/main" val="20003"/>
                    </a:ext>
                  </a:extLst>
                </a:gridCol>
                <a:gridCol w="1725930">
                  <a:extLst>
                    <a:ext uri="{9D8B030D-6E8A-4147-A177-3AD203B41FA5}">
                      <a16:colId xmlns:a16="http://schemas.microsoft.com/office/drawing/2014/main" val="20004"/>
                    </a:ext>
                  </a:extLst>
                </a:gridCol>
              </a:tblGrid>
              <a:tr h="245307">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755443">
                <a:tc>
                  <a:txBody>
                    <a:bodyPr/>
                    <a:lstStyle/>
                    <a:p>
                      <a:pPr algn="ctr">
                        <a:lnSpc>
                          <a:spcPct val="107000"/>
                        </a:lnSpc>
                        <a:spcAft>
                          <a:spcPts val="800"/>
                        </a:spcAft>
                      </a:pPr>
                      <a:r>
                        <a:rPr lang="ro-RO" sz="1300" dirty="0">
                          <a:effectLst/>
                        </a:rPr>
                        <a:t>33</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600" b="1" dirty="0">
                          <a:effectLst/>
                          <a:latin typeface="Times New Roman" panose="02020603050405020304" pitchFamily="18" charset="0"/>
                          <a:ea typeface="Times New Roman" panose="02020603050405020304" pitchFamily="18" charset="0"/>
                        </a:rPr>
                        <a:t>7. REGLEMENTA</a:t>
                      </a:r>
                      <a:r>
                        <a:rPr lang="en-US" sz="1600" b="1" dirty="0">
                          <a:effectLst/>
                          <a:latin typeface="Times New Roman" panose="02020603050405020304" pitchFamily="18" charset="0"/>
                          <a:ea typeface="Times New Roman" panose="02020603050405020304" pitchFamily="18" charset="0"/>
                        </a:rPr>
                        <a:t>-</a:t>
                      </a:r>
                      <a:r>
                        <a:rPr lang="ro-RO" sz="1600" b="1" dirty="0">
                          <a:effectLst/>
                          <a:latin typeface="Times New Roman" panose="02020603050405020304" pitchFamily="18" charset="0"/>
                          <a:ea typeface="Times New Roman" panose="02020603050405020304" pitchFamily="18" charset="0"/>
                        </a:rPr>
                        <a:t>REA PROCESULUI DE PRODUCȚIE LEMNOASĂ</a:t>
                      </a:r>
                      <a:endParaRPr lang="en-US" sz="1600" dirty="0">
                        <a:effectLst/>
                        <a:latin typeface="Times New Roman" panose="02020603050405020304" pitchFamily="18" charset="0"/>
                        <a:ea typeface="Times New Roman" panose="02020603050405020304" pitchFamily="18" charset="0"/>
                      </a:endParaRPr>
                    </a:p>
                    <a:p>
                      <a:pPr algn="just"/>
                      <a:r>
                        <a:rPr lang="ro-RO" sz="1600" b="1"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algn="just"/>
                      <a:r>
                        <a:rPr lang="ro-RO" sz="1800" b="1" dirty="0">
                          <a:effectLst/>
                          <a:latin typeface="Times New Roman" panose="02020603050405020304" pitchFamily="18" charset="0"/>
                          <a:ea typeface="Times New Roman" panose="02020603050405020304" pitchFamily="18" charset="0"/>
                        </a:rPr>
                        <a:t>		7.1. Sensul și scopul reglementării</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800" dirty="0">
                          <a:effectLst/>
                          <a:latin typeface="Times New Roman" panose="02020603050405020304" pitchFamily="18" charset="0"/>
                          <a:ea typeface="Times New Roman" panose="02020603050405020304" pitchFamily="18" charset="0"/>
                        </a:rPr>
                        <a:t>Pentru pădurile încadrate în MR III, luând în considerare criteriile de regim și structură, se pot diferenția următoarele tipuri de reglementare ale procesului de producție lemnoasă:</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a:t>
                      </a:r>
                      <a:r>
                        <a:rPr lang="ro-RO" sz="1800" cap="all" dirty="0">
                          <a:effectLst/>
                          <a:latin typeface="Times New Roman" panose="02020603050405020304" pitchFamily="18" charset="0"/>
                          <a:ea typeface="Times New Roman" panose="02020603050405020304" pitchFamily="18" charset="0"/>
                        </a:rPr>
                        <a:t>A. codru</a:t>
                      </a:r>
                      <a:r>
                        <a:rPr lang="ro-RO" sz="1600" cap="all" dirty="0">
                          <a:effectLst/>
                          <a:latin typeface="Times New Roman" panose="02020603050405020304" pitchFamily="18" charset="0"/>
                          <a:ea typeface="Times New Roman" panose="02020603050405020304" pitchFamily="18" charset="0"/>
                        </a:rPr>
                        <a:t>  </a:t>
                      </a:r>
                      <a:r>
                        <a:rPr lang="ro-RO" sz="1800" i="1" dirty="0">
                          <a:effectLst/>
                          <a:latin typeface="Times New Roman" panose="02020603050405020304" pitchFamily="18" charset="0"/>
                          <a:ea typeface="Times New Roman" panose="02020603050405020304" pitchFamily="18" charset="0"/>
                        </a:rPr>
                        <a:t>A1</a:t>
                      </a:r>
                      <a:r>
                        <a:rPr lang="ro-RO" sz="1800" dirty="0">
                          <a:effectLst/>
                          <a:latin typeface="Times New Roman" panose="02020603050405020304" pitchFamily="18" charset="0"/>
                          <a:ea typeface="Times New Roman" panose="02020603050405020304" pitchFamily="18" charset="0"/>
                        </a:rPr>
                        <a:t>. Grădinărit </a:t>
                      </a:r>
                      <a:r>
                        <a:rPr lang="ro-RO"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ro-RO" sz="1800" dirty="0">
                          <a:effectLst/>
                          <a:latin typeface="Times New Roman" panose="02020603050405020304" pitchFamily="18" charset="0"/>
                          <a:ea typeface="Times New Roman" panose="02020603050405020304" pitchFamily="18" charset="0"/>
                        </a:rPr>
                        <a:t> unități de gospodărire cu structuri grădinărite (G);</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a:t>
                      </a:r>
                      <a:r>
                        <a:rPr lang="ro-RO" sz="1800" i="1" dirty="0">
                          <a:effectLst/>
                          <a:latin typeface="Times New Roman" panose="02020603050405020304" pitchFamily="18" charset="0"/>
                          <a:ea typeface="Times New Roman" panose="02020603050405020304" pitchFamily="18" charset="0"/>
                        </a:rPr>
                        <a:t>A2</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Cvasigrădinărit</a:t>
                      </a:r>
                      <a:r>
                        <a:rPr lang="ro-RO" sz="1800" dirty="0">
                          <a:effectLst/>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ro-RO" sz="1800" dirty="0">
                          <a:effectLst/>
                          <a:latin typeface="Times New Roman" panose="02020603050405020304" pitchFamily="18" charset="0"/>
                          <a:ea typeface="Times New Roman" panose="02020603050405020304" pitchFamily="18" charset="0"/>
                        </a:rPr>
                        <a:t> unități de gospodărire cu structuri </a:t>
                      </a:r>
                      <a:r>
                        <a:rPr lang="ro-RO" sz="1800" dirty="0" err="1">
                          <a:effectLst/>
                          <a:latin typeface="Times New Roman" panose="02020603050405020304" pitchFamily="18" charset="0"/>
                          <a:ea typeface="Times New Roman" panose="02020603050405020304" pitchFamily="18" charset="0"/>
                        </a:rPr>
                        <a:t>cvasigrădinărite</a:t>
                      </a:r>
                      <a:r>
                        <a:rPr lang="ro-RO" sz="1800" dirty="0">
                          <a:effectLst/>
                          <a:latin typeface="Times New Roman" panose="02020603050405020304" pitchFamily="18" charset="0"/>
                          <a:ea typeface="Times New Roman" panose="02020603050405020304" pitchFamily="18" charset="0"/>
                        </a:rPr>
                        <a:t> (J);</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A</a:t>
                      </a:r>
                      <a:r>
                        <a:rPr lang="ro-RO" sz="1800" i="1" dirty="0">
                          <a:effectLst/>
                          <a:latin typeface="Times New Roman" panose="02020603050405020304" pitchFamily="18" charset="0"/>
                          <a:ea typeface="Times New Roman" panose="02020603050405020304" pitchFamily="18" charset="0"/>
                        </a:rPr>
                        <a:t>3</a:t>
                      </a:r>
                      <a:r>
                        <a:rPr lang="ro-RO" sz="1800" dirty="0">
                          <a:effectLst/>
                          <a:latin typeface="Times New Roman" panose="02020603050405020304" pitchFamily="18" charset="0"/>
                          <a:ea typeface="Times New Roman" panose="02020603050405020304" pitchFamily="18" charset="0"/>
                        </a:rPr>
                        <a:t>. Regulat </a:t>
                      </a:r>
                      <a:r>
                        <a:rPr lang="ro-RO"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ro-RO" sz="1800" dirty="0">
                          <a:effectLst/>
                          <a:latin typeface="Times New Roman" panose="02020603050405020304" pitchFamily="18" charset="0"/>
                          <a:ea typeface="Times New Roman" panose="02020603050405020304" pitchFamily="18" charset="0"/>
                        </a:rPr>
                        <a:t> unități  de gospodărire cu structuri regulate (</a:t>
                      </a:r>
                      <a:r>
                        <a:rPr lang="ro-RO" sz="1800" dirty="0" err="1">
                          <a:effectLst/>
                          <a:latin typeface="Times New Roman" panose="02020603050405020304" pitchFamily="18" charset="0"/>
                          <a:ea typeface="Times New Roman" panose="02020603050405020304" pitchFamily="18" charset="0"/>
                        </a:rPr>
                        <a:t>echiene</a:t>
                      </a:r>
                      <a:r>
                        <a:rPr lang="ro-RO" sz="1800" dirty="0">
                          <a:effectLst/>
                          <a:latin typeface="Times New Roman" panose="02020603050405020304" pitchFamily="18" charset="0"/>
                          <a:ea typeface="Times New Roman" panose="02020603050405020304" pitchFamily="18" charset="0"/>
                        </a:rPr>
                        <a:t>) (A, B, D, I, V).</a:t>
                      </a:r>
                      <a:endParaRPr lang="en-US" sz="1600" dirty="0">
                        <a:effectLst/>
                        <a:latin typeface="Times New Roman" panose="02020603050405020304" pitchFamily="18" charset="0"/>
                        <a:ea typeface="Times New Roman" panose="02020603050405020304" pitchFamily="18" charset="0"/>
                      </a:endParaRPr>
                    </a:p>
                    <a:p>
                      <a:pPr indent="457200" algn="just"/>
                      <a:r>
                        <a:rPr lang="ro-RO" sz="1800" dirty="0">
                          <a:effectLst/>
                          <a:latin typeface="Times New Roman" panose="02020603050405020304" pitchFamily="18" charset="0"/>
                          <a:ea typeface="Times New Roman" panose="02020603050405020304" pitchFamily="18" charset="0"/>
                        </a:rPr>
                        <a:t>B. CRÂNG 	        </a:t>
                      </a:r>
                      <a:r>
                        <a:rPr lang="ro-RO" sz="1800" i="1" dirty="0">
                          <a:effectLst/>
                          <a:latin typeface="Times New Roman" panose="02020603050405020304" pitchFamily="18" charset="0"/>
                          <a:ea typeface="Times New Roman" panose="02020603050405020304" pitchFamily="18" charset="0"/>
                        </a:rPr>
                        <a:t>B1</a:t>
                      </a:r>
                      <a:r>
                        <a:rPr lang="ro-RO" sz="1800" dirty="0">
                          <a:effectLst/>
                          <a:latin typeface="Times New Roman" panose="02020603050405020304" pitchFamily="18" charset="0"/>
                          <a:ea typeface="Times New Roman" panose="02020603050405020304" pitchFamily="18" charset="0"/>
                        </a:rPr>
                        <a:t>. Clase de vârstă 10 ani </a:t>
                      </a:r>
                      <a:r>
                        <a:rPr lang="ro-RO"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ro-RO" sz="1800" dirty="0">
                          <a:effectLst/>
                          <a:latin typeface="Times New Roman" panose="02020603050405020304" pitchFamily="18" charset="0"/>
                          <a:ea typeface="Times New Roman" panose="02020603050405020304" pitchFamily="18" charset="0"/>
                        </a:rPr>
                        <a:t> unități de gospodărire cu </a:t>
                      </a:r>
                      <a:r>
                        <a:rPr lang="ro-RO" sz="1800" dirty="0" err="1">
                          <a:effectLst/>
                          <a:latin typeface="Times New Roman" panose="02020603050405020304" pitchFamily="18" charset="0"/>
                          <a:ea typeface="Times New Roman" panose="02020603050405020304" pitchFamily="18" charset="0"/>
                        </a:rPr>
                        <a:t>arborete</a:t>
                      </a:r>
                      <a:r>
                        <a:rPr lang="ro-RO" sz="1800" dirty="0">
                          <a:effectLst/>
                          <a:latin typeface="Times New Roman" panose="02020603050405020304" pitchFamily="18" charset="0"/>
                          <a:ea typeface="Times New Roman" panose="02020603050405020304" pitchFamily="18" charset="0"/>
                        </a:rPr>
                        <a:t> de salcâm (Q, U);</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a:t>
                      </a:r>
                      <a:r>
                        <a:rPr lang="ro-RO" sz="1800" i="1" dirty="0">
                          <a:effectLst/>
                          <a:latin typeface="Times New Roman" panose="02020603050405020304" pitchFamily="18" charset="0"/>
                          <a:ea typeface="Times New Roman" panose="02020603050405020304" pitchFamily="18" charset="0"/>
                        </a:rPr>
                        <a:t>B2</a:t>
                      </a:r>
                      <a:r>
                        <a:rPr lang="ro-RO" sz="1800" dirty="0">
                          <a:effectLst/>
                          <a:latin typeface="Times New Roman" panose="02020603050405020304" pitchFamily="18" charset="0"/>
                          <a:ea typeface="Times New Roman" panose="02020603050405020304" pitchFamily="18" charset="0"/>
                        </a:rPr>
                        <a:t>. Clase de vârstă 5 ani </a:t>
                      </a:r>
                      <a:r>
                        <a:rPr lang="ro-RO"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ro-RO" sz="1800" dirty="0">
                          <a:effectLst/>
                          <a:latin typeface="Times New Roman" panose="02020603050405020304" pitchFamily="18" charset="0"/>
                          <a:ea typeface="Times New Roman" panose="02020603050405020304" pitchFamily="18" charset="0"/>
                        </a:rPr>
                        <a:t> unități de gospodărire cu </a:t>
                      </a:r>
                      <a:r>
                        <a:rPr lang="ro-RO" sz="1800" dirty="0" err="1">
                          <a:effectLst/>
                          <a:latin typeface="Times New Roman" panose="02020603050405020304" pitchFamily="18" charset="0"/>
                          <a:ea typeface="Times New Roman" panose="02020603050405020304" pitchFamily="18" charset="0"/>
                        </a:rPr>
                        <a:t>arborete</a:t>
                      </a:r>
                      <a:r>
                        <a:rPr lang="ro-RO" sz="1800" dirty="0">
                          <a:effectLst/>
                          <a:latin typeface="Times New Roman" panose="02020603050405020304" pitchFamily="18" charset="0"/>
                          <a:ea typeface="Times New Roman" panose="02020603050405020304" pitchFamily="18" charset="0"/>
                        </a:rPr>
                        <a:t> de plopi și sălcii indigene (X, Y).</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C. CODRU CONVENȚIONAL. Clase de vârstă 5 ani </a:t>
                      </a:r>
                      <a:r>
                        <a:rPr lang="ro-RO"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ro-RO" sz="1800" dirty="0">
                          <a:effectLst/>
                          <a:latin typeface="Times New Roman" panose="02020603050405020304" pitchFamily="18" charset="0"/>
                          <a:ea typeface="Times New Roman" panose="02020603050405020304" pitchFamily="18" charset="0"/>
                        </a:rPr>
                        <a:t> unități de gospodărire cu </a:t>
                      </a:r>
                      <a:r>
                        <a:rPr lang="ro-RO" sz="1800" dirty="0" err="1">
                          <a:effectLst/>
                          <a:latin typeface="Times New Roman" panose="02020603050405020304" pitchFamily="18" charset="0"/>
                          <a:ea typeface="Times New Roman" panose="02020603050405020304" pitchFamily="18" charset="0"/>
                        </a:rPr>
                        <a:t>arborete</a:t>
                      </a:r>
                      <a:r>
                        <a:rPr lang="ro-RO" sz="1800" dirty="0">
                          <a:effectLst/>
                          <a:latin typeface="Times New Roman" panose="02020603050405020304" pitchFamily="18" charset="0"/>
                          <a:ea typeface="Times New Roman" panose="02020603050405020304" pitchFamily="18" charset="0"/>
                        </a:rPr>
                        <a:t> de plopi </a:t>
                      </a:r>
                      <a:r>
                        <a:rPr lang="ro-RO" sz="1800" dirty="0" err="1">
                          <a:effectLst/>
                          <a:latin typeface="Times New Roman" panose="02020603050405020304" pitchFamily="18" charset="0"/>
                          <a:ea typeface="Times New Roman" panose="02020603050405020304" pitchFamily="18" charset="0"/>
                        </a:rPr>
                        <a:t>euramericani</a:t>
                      </a:r>
                      <a:r>
                        <a:rPr lang="ro-RO" sz="1800" dirty="0">
                          <a:effectLst/>
                          <a:latin typeface="Times New Roman" panose="02020603050405020304" pitchFamily="18" charset="0"/>
                          <a:ea typeface="Times New Roman" panose="02020603050405020304" pitchFamily="18" charset="0"/>
                        </a:rPr>
                        <a:t> și sălcii selecționate (W, Z).</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D. CONVERSIUNE  </a:t>
                      </a:r>
                      <a:r>
                        <a:rPr lang="ro-RO" sz="1800" i="1" dirty="0">
                          <a:effectLst/>
                          <a:latin typeface="Times New Roman" panose="02020603050405020304" pitchFamily="18" charset="0"/>
                          <a:ea typeface="Times New Roman" panose="02020603050405020304" pitchFamily="18" charset="0"/>
                        </a:rPr>
                        <a:t>D1</a:t>
                      </a:r>
                      <a:r>
                        <a:rPr lang="ro-RO" sz="1800" dirty="0">
                          <a:effectLst/>
                          <a:latin typeface="Times New Roman" panose="02020603050405020304" pitchFamily="18" charset="0"/>
                          <a:ea typeface="Times New Roman" panose="02020603050405020304" pitchFamily="18" charset="0"/>
                        </a:rPr>
                        <a:t>. Prin îmbătrânire </a:t>
                      </a:r>
                      <a:r>
                        <a:rPr lang="ro-RO"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ro-RO" sz="1800" dirty="0">
                          <a:effectLst/>
                          <a:latin typeface="Times New Roman" panose="02020603050405020304" pitchFamily="18" charset="0"/>
                          <a:ea typeface="Times New Roman" panose="02020603050405020304" pitchFamily="18" charset="0"/>
                        </a:rPr>
                        <a:t> Se includ în unitățile de gospodărire descrise în A3;</a:t>
                      </a:r>
                      <a:endParaRPr lang="en-US" sz="16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a:t>
                      </a:r>
                      <a:r>
                        <a:rPr lang="ro-RO" sz="1800" i="1" dirty="0">
                          <a:effectLst/>
                          <a:latin typeface="Times New Roman" panose="02020603050405020304" pitchFamily="18" charset="0"/>
                          <a:ea typeface="Times New Roman" panose="02020603050405020304" pitchFamily="18" charset="0"/>
                        </a:rPr>
                        <a:t>D2</a:t>
                      </a:r>
                      <a:r>
                        <a:rPr lang="ro-RO" sz="1800" dirty="0">
                          <a:effectLst/>
                          <a:latin typeface="Times New Roman" panose="02020603050405020304" pitchFamily="18" charset="0"/>
                          <a:ea typeface="Times New Roman" panose="02020603050405020304" pitchFamily="18" charset="0"/>
                        </a:rPr>
                        <a:t>. Prin refacere </a:t>
                      </a:r>
                      <a:r>
                        <a:rPr lang="ro-RO" sz="1800" dirty="0">
                          <a:effectLst/>
                          <a:latin typeface="Times New Roman" panose="02020603050405020304" pitchFamily="18" charset="0"/>
                          <a:ea typeface="Times New Roman" panose="02020603050405020304" pitchFamily="18" charset="0"/>
                          <a:sym typeface="Wingdings" panose="05000000000000000000" pitchFamily="2" charset="2"/>
                        </a:rPr>
                        <a:t></a:t>
                      </a:r>
                      <a:r>
                        <a:rPr lang="ro-RO" sz="1800" dirty="0">
                          <a:effectLst/>
                          <a:latin typeface="Times New Roman" panose="02020603050405020304" pitchFamily="18" charset="0"/>
                          <a:ea typeface="Times New Roman" panose="02020603050405020304" pitchFamily="18" charset="0"/>
                        </a:rPr>
                        <a:t> Se includ în unitățile de gospodărire descrise în A3.</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Prezentarea schemei generale privind reglementarea procesului de producție lemnoasă.</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E16BB5B0-78F3-4347-B125-F298A95D523A}"/>
              </a:ext>
            </a:extLst>
          </p:cNvPr>
          <p:cNvPicPr>
            <a:picLocks noChangeAspect="1"/>
          </p:cNvPicPr>
          <p:nvPr/>
        </p:nvPicPr>
        <p:blipFill>
          <a:blip r:embed="rId2"/>
          <a:stretch>
            <a:fillRect/>
          </a:stretch>
        </p:blipFill>
        <p:spPr>
          <a:xfrm>
            <a:off x="1494015" y="265887"/>
            <a:ext cx="10546994" cy="591363"/>
          </a:xfrm>
          <a:prstGeom prst="rect">
            <a:avLst/>
          </a:prstGeom>
        </p:spPr>
      </p:pic>
    </p:spTree>
    <p:extLst>
      <p:ext uri="{BB962C8B-B14F-4D97-AF65-F5344CB8AC3E}">
        <p14:creationId xmlns:p14="http://schemas.microsoft.com/office/powerpoint/2010/main" val="149606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53D02CC6-868A-461B-992A-11C1B803865A}"/>
              </a:ext>
            </a:extLst>
          </p:cNvPr>
          <p:cNvPicPr>
            <a:picLocks noChangeAspect="1"/>
          </p:cNvPicPr>
          <p:nvPr/>
        </p:nvPicPr>
        <p:blipFill rotWithShape="1">
          <a:blip r:embed="rId3"/>
          <a:srcRect b="60086"/>
          <a:stretch/>
        </p:blipFill>
        <p:spPr>
          <a:xfrm>
            <a:off x="10375271" y="5859845"/>
            <a:ext cx="1816729" cy="998155"/>
          </a:xfrm>
          <a:prstGeom prst="rect">
            <a:avLst/>
          </a:prstGeom>
        </p:spPr>
      </p:pic>
      <p:sp>
        <p:nvSpPr>
          <p:cNvPr id="9" name="Subtitle 2">
            <a:extLst>
              <a:ext uri="{FF2B5EF4-FFF2-40B4-BE49-F238E27FC236}">
                <a16:creationId xmlns:a16="http://schemas.microsoft.com/office/drawing/2014/main" id="{BC0DF3B4-1F3B-476B-8E4F-68A5ABFBE559}"/>
              </a:ext>
            </a:extLst>
          </p:cNvPr>
          <p:cNvSpPr txBox="1">
            <a:spLocks/>
          </p:cNvSpPr>
          <p:nvPr/>
        </p:nvSpPr>
        <p:spPr>
          <a:xfrm>
            <a:off x="-94129" y="938387"/>
            <a:ext cx="12286129" cy="5856792"/>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endParaRPr lang="en-US" sz="900" dirty="0"/>
          </a:p>
          <a:p>
            <a:pPr marL="0" indent="0">
              <a:buNone/>
            </a:pPr>
            <a:r>
              <a:rPr lang="ro-RO" sz="2200" b="1" dirty="0"/>
              <a:t>	</a:t>
            </a:r>
            <a:r>
              <a:rPr lang="ro-RO" sz="8600" b="1" dirty="0">
                <a:latin typeface="Times New Roman" panose="02020603050405020304" pitchFamily="18" charset="0"/>
                <a:cs typeface="Times New Roman" panose="02020603050405020304" pitchFamily="18" charset="0"/>
              </a:rPr>
              <a:t>1. </a:t>
            </a:r>
            <a:r>
              <a:rPr lang="en-US" sz="8600" b="1" dirty="0">
                <a:latin typeface="Times New Roman" panose="02020603050405020304" pitchFamily="18" charset="0"/>
                <a:cs typeface="Times New Roman" panose="02020603050405020304" pitchFamily="18" charset="0"/>
              </a:rPr>
              <a:t>SCOPUL ȘI DOMENIUL DE APLICARE A PROCEDURII</a:t>
            </a:r>
            <a:endParaRPr lang="ro-RO" sz="8600" b="1" dirty="0">
              <a:latin typeface="Times New Roman" panose="02020603050405020304" pitchFamily="18" charset="0"/>
              <a:cs typeface="Times New Roman" panose="02020603050405020304" pitchFamily="18" charset="0"/>
            </a:endParaRPr>
          </a:p>
          <a:p>
            <a:pPr indent="457200" algn="just">
              <a:lnSpc>
                <a:spcPct val="107000"/>
              </a:lnSpc>
              <a:spcAft>
                <a:spcPts val="800"/>
              </a:spcAft>
            </a:pPr>
            <a:r>
              <a:rPr lang="ro-RO" sz="8600" dirty="0">
                <a:latin typeface="Times New Roman" panose="02020603050405020304" pitchFamily="18" charset="0"/>
                <a:cs typeface="Times New Roman" panose="02020603050405020304" pitchFamily="18" charset="0"/>
              </a:rPr>
              <a:t>	 </a:t>
            </a:r>
            <a:r>
              <a:rPr lang="en-US" sz="8600" b="1" dirty="0" err="1">
                <a:effectLst/>
                <a:latin typeface="Times New Roman" panose="02020603050405020304" pitchFamily="18" charset="0"/>
                <a:ea typeface="Calibri" panose="020F0502020204030204" pitchFamily="34" charset="0"/>
                <a:cs typeface="Times New Roman" panose="02020603050405020304" pitchFamily="18" charset="0"/>
              </a:rPr>
              <a:t>Scopul</a:t>
            </a:r>
            <a:r>
              <a:rPr lang="ro-RO" sz="8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8800" dirty="0">
                <a:effectLst/>
                <a:latin typeface="Times New Roman" panose="02020603050405020304" pitchFamily="18" charset="0"/>
                <a:ea typeface="Times New Roman" panose="02020603050405020304" pitchFamily="18" charset="0"/>
              </a:rPr>
              <a:t>prezentei proceduri este de a asigura gospodărirea durabilă a pădurilor în noul context al regimului de proprietate </a:t>
            </a:r>
            <a:r>
              <a:rPr lang="ro-RO" sz="8800" dirty="0" err="1">
                <a:effectLst/>
                <a:latin typeface="Times New Roman" panose="02020603050405020304" pitchFamily="18" charset="0"/>
                <a:ea typeface="Times New Roman" panose="02020603050405020304" pitchFamily="18" charset="0"/>
              </a:rPr>
              <a:t>şi</a:t>
            </a:r>
            <a:r>
              <a:rPr lang="ro-RO" sz="8800" dirty="0">
                <a:effectLst/>
                <a:latin typeface="Times New Roman" panose="02020603050405020304" pitchFamily="18" charset="0"/>
                <a:ea typeface="Times New Roman" panose="02020603050405020304" pitchFamily="18" charset="0"/>
              </a:rPr>
              <a:t> al gospodăririi fondului forestier, prin implicarea responsabilă a tuturor factorilor </a:t>
            </a:r>
            <a:r>
              <a:rPr lang="ro-RO" sz="8800" dirty="0" err="1">
                <a:effectLst/>
                <a:latin typeface="Times New Roman" panose="02020603050405020304" pitchFamily="18" charset="0"/>
                <a:ea typeface="Times New Roman" panose="02020603050405020304" pitchFamily="18" charset="0"/>
              </a:rPr>
              <a:t>interesaţi</a:t>
            </a:r>
            <a:r>
              <a:rPr lang="ro-RO" sz="8800" dirty="0">
                <a:effectLst/>
                <a:latin typeface="Times New Roman" panose="02020603050405020304" pitchFamily="18" charset="0"/>
                <a:ea typeface="Times New Roman" panose="02020603050405020304" pitchFamily="18" charset="0"/>
              </a:rPr>
              <a:t> în protejarea mediului </a:t>
            </a:r>
            <a:r>
              <a:rPr lang="ro-RO" sz="8800" dirty="0" err="1">
                <a:effectLst/>
                <a:latin typeface="Times New Roman" panose="02020603050405020304" pitchFamily="18" charset="0"/>
                <a:ea typeface="Times New Roman" panose="02020603050405020304" pitchFamily="18" charset="0"/>
              </a:rPr>
              <a:t>şi</a:t>
            </a:r>
            <a:r>
              <a:rPr lang="ro-RO" sz="8800" dirty="0">
                <a:effectLst/>
                <a:latin typeface="Times New Roman" panose="02020603050405020304" pitchFamily="18" charset="0"/>
                <a:ea typeface="Times New Roman" panose="02020603050405020304" pitchFamily="18" charset="0"/>
              </a:rPr>
              <a:t> în dezvoltarea economică la nivel local, regional </a:t>
            </a:r>
            <a:r>
              <a:rPr lang="ro-RO" sz="8800" dirty="0" err="1">
                <a:effectLst/>
                <a:latin typeface="Times New Roman" panose="02020603050405020304" pitchFamily="18" charset="0"/>
                <a:ea typeface="Times New Roman" panose="02020603050405020304" pitchFamily="18" charset="0"/>
              </a:rPr>
              <a:t>şi</a:t>
            </a:r>
            <a:r>
              <a:rPr lang="ro-RO" sz="8800" dirty="0">
                <a:effectLst/>
                <a:latin typeface="Times New Roman" panose="02020603050405020304" pitchFamily="18" charset="0"/>
                <a:ea typeface="Times New Roman" panose="02020603050405020304" pitchFamily="18" charset="0"/>
              </a:rPr>
              <a:t> </a:t>
            </a:r>
            <a:r>
              <a:rPr lang="ro-RO" sz="8800" dirty="0" err="1">
                <a:effectLst/>
                <a:latin typeface="Times New Roman" panose="02020603050405020304" pitchFamily="18" charset="0"/>
                <a:ea typeface="Times New Roman" panose="02020603050405020304" pitchFamily="18" charset="0"/>
              </a:rPr>
              <a:t>naţional</a:t>
            </a:r>
            <a:r>
              <a:rPr lang="ro-RO" sz="8800" dirty="0">
                <a:effectLst/>
                <a:latin typeface="Times New Roman" panose="02020603050405020304" pitchFamily="18" charset="0"/>
                <a:ea typeface="Times New Roman" panose="02020603050405020304" pitchFamily="18" charset="0"/>
              </a:rPr>
              <a:t>.</a:t>
            </a:r>
            <a:endParaRPr lang="en-US" sz="86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Prezenta procedură se aplică de către autoritățile publice centrale pentru păduri și mediu, unitățile specializate atestate să elaboreze amenajamente silvice, structurile de administrare a pădurilor și proprietarii de păduri.</a:t>
            </a:r>
            <a:endParaRPr lang="ro-RO" sz="8600" dirty="0">
              <a:latin typeface="Times New Roman" panose="02020603050405020304" pitchFamily="18" charset="0"/>
              <a:cs typeface="Times New Roman" panose="02020603050405020304" pitchFamily="18" charset="0"/>
            </a:endParaRPr>
          </a:p>
          <a:p>
            <a:pPr marL="0" indent="0">
              <a:buNone/>
            </a:pPr>
            <a:r>
              <a:rPr lang="ro-RO" sz="8600" b="1" dirty="0">
                <a:latin typeface="Times New Roman" panose="02020603050405020304" pitchFamily="18" charset="0"/>
                <a:cs typeface="Times New Roman" panose="02020603050405020304" pitchFamily="18" charset="0"/>
              </a:rPr>
              <a:t>	2</a:t>
            </a:r>
            <a:r>
              <a:rPr lang="en-US" sz="8600" b="1" dirty="0">
                <a:latin typeface="Times New Roman" panose="02020603050405020304" pitchFamily="18" charset="0"/>
                <a:cs typeface="Times New Roman" panose="02020603050405020304" pitchFamily="18" charset="0"/>
              </a:rPr>
              <a:t>. FACTORI CARE IMPUN MĂSURI PRIVIND REALIZAREA  PROCEDURII </a:t>
            </a:r>
          </a:p>
          <a:p>
            <a:pPr marL="0" indent="0">
              <a:buNone/>
            </a:pPr>
            <a:r>
              <a:rPr lang="en-US" sz="8600" b="1" dirty="0">
                <a:latin typeface="Times New Roman" panose="02020603050405020304" pitchFamily="18" charset="0"/>
                <a:cs typeface="Times New Roman" panose="02020603050405020304" pitchFamily="18" charset="0"/>
              </a:rPr>
              <a:t>                                                         SIMPLIFICATE</a:t>
            </a:r>
            <a:endParaRPr lang="ro-RO" sz="8600" dirty="0">
              <a:latin typeface="Times New Roman" panose="02020603050405020304" pitchFamily="18" charset="0"/>
              <a:cs typeface="Times New Roman" panose="02020603050405020304" pitchFamily="18" charset="0"/>
            </a:endParaRPr>
          </a:p>
          <a:p>
            <a:pPr algn="just">
              <a:lnSpc>
                <a:spcPct val="107000"/>
              </a:lnSpc>
              <a:spcAft>
                <a:spcPts val="800"/>
              </a:spcAft>
            </a:pP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modificările survenite în regimul proprietăţii pădurilor din ţara noastră ca efect al reconstituirii dreptu</a:t>
            </a:r>
            <a:r>
              <a:rPr lang="en-US" sz="8600" dirty="0" err="1">
                <a:latin typeface="Times New Roman" panose="02020603050405020304" pitchFamily="18" charset="0"/>
                <a:ea typeface="Times New Roman" panose="02020603050405020304" pitchFamily="18" charset="0"/>
                <a:cs typeface="Times New Roman" panose="02020603050405020304" pitchFamily="18" charset="0"/>
              </a:rPr>
              <a:t>lui</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de proprietate asupra terenurilor forestiere;</a:t>
            </a:r>
            <a:endParaRPr lang="en-US" sz="8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rezultatele cercetării </a:t>
            </a:r>
            <a:r>
              <a:rPr lang="ro-RO" sz="8600" dirty="0" err="1">
                <a:effectLst/>
                <a:latin typeface="Times New Roman" panose="02020603050405020304" pitchFamily="18" charset="0"/>
                <a:ea typeface="Times New Roman" panose="02020603050405020304" pitchFamily="18" charset="0"/>
                <a:cs typeface="Times New Roman" panose="02020603050405020304" pitchFamily="18" charset="0"/>
              </a:rPr>
              <a:t>ştiinţifice</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efectuate în silvicultură în general și în amenajarea pădurilor în special; </a:t>
            </a:r>
            <a:endParaRPr lang="en-US" sz="8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8600" dirty="0" err="1">
                <a:effectLst/>
                <a:latin typeface="Times New Roman" panose="02020603050405020304" pitchFamily="18" charset="0"/>
                <a:ea typeface="Times New Roman" panose="02020603050405020304" pitchFamily="18" charset="0"/>
                <a:cs typeface="Times New Roman" panose="02020603050405020304" pitchFamily="18" charset="0"/>
              </a:rPr>
              <a:t>experienţa</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acumulată în </a:t>
            </a:r>
            <a:r>
              <a:rPr lang="ro-RO" sz="8600" dirty="0" err="1">
                <a:effectLst/>
                <a:latin typeface="Times New Roman" panose="02020603050405020304" pitchFamily="18" charset="0"/>
                <a:ea typeface="Times New Roman" panose="02020603050405020304" pitchFamily="18" charset="0"/>
                <a:cs typeface="Times New Roman" panose="02020603050405020304" pitchFamily="18" charset="0"/>
              </a:rPr>
              <a:t>ţara</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noastră în domeniul amenajării pădurilor, cu preluarea adecvată, din </a:t>
            </a:r>
            <a:r>
              <a:rPr lang="ro-RO" sz="8600" dirty="0" err="1">
                <a:effectLst/>
                <a:latin typeface="Times New Roman" panose="02020603050405020304" pitchFamily="18" charset="0"/>
                <a:ea typeface="Times New Roman" panose="02020603050405020304" pitchFamily="18" charset="0"/>
                <a:cs typeface="Times New Roman" panose="02020603050405020304" pitchFamily="18" charset="0"/>
              </a:rPr>
              <a:t>ediţiile</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anterioare ale </a:t>
            </a:r>
            <a:r>
              <a:rPr lang="ro-RO" sz="8600" dirty="0" err="1">
                <a:effectLst/>
                <a:latin typeface="Times New Roman" panose="02020603050405020304" pitchFamily="18" charset="0"/>
                <a:ea typeface="Times New Roman" panose="02020603050405020304" pitchFamily="18" charset="0"/>
                <a:cs typeface="Times New Roman" panose="02020603050405020304" pitchFamily="18" charset="0"/>
              </a:rPr>
              <a:t>instrucţiunilor</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86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normelor tehnice de profil (1949, 1951, 1953, 1959, 1969, 1980, 1986, 2000), a unor concepte, metode </a:t>
            </a:r>
            <a:r>
              <a:rPr lang="ro-RO" sz="86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procedee tehnice verificate în </a:t>
            </a:r>
            <a:r>
              <a:rPr lang="ro-RO" sz="8600" dirty="0" err="1">
                <a:effectLst/>
                <a:latin typeface="Times New Roman" panose="02020603050405020304" pitchFamily="18" charset="0"/>
                <a:ea typeface="Times New Roman" panose="02020603050405020304" pitchFamily="18" charset="0"/>
                <a:cs typeface="Times New Roman" panose="02020603050405020304" pitchFamily="18" charset="0"/>
              </a:rPr>
              <a:t>condiţiile</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8600" dirty="0" err="1">
                <a:effectLst/>
                <a:latin typeface="Times New Roman" panose="02020603050405020304" pitchFamily="18" charset="0"/>
                <a:ea typeface="Times New Roman" panose="02020603050405020304" pitchFamily="18" charset="0"/>
                <a:cs typeface="Times New Roman" panose="02020603050405020304" pitchFamily="18" charset="0"/>
              </a:rPr>
              <a:t>ţării</a:t>
            </a:r>
            <a:r>
              <a:rPr lang="ro-RO" sz="8600" dirty="0">
                <a:effectLst/>
                <a:latin typeface="Times New Roman" panose="02020603050405020304" pitchFamily="18" charset="0"/>
                <a:ea typeface="Times New Roman" panose="02020603050405020304" pitchFamily="18" charset="0"/>
                <a:cs typeface="Times New Roman" panose="02020603050405020304" pitchFamily="18" charset="0"/>
              </a:rPr>
              <a:t> noastre;</a:t>
            </a:r>
            <a:endParaRPr lang="en-US" sz="86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761BA094-4EF5-4DC4-AFC4-5CC2EF200548}"/>
              </a:ext>
            </a:extLst>
          </p:cNvPr>
          <p:cNvPicPr>
            <a:picLocks noChangeAspect="1"/>
          </p:cNvPicPr>
          <p:nvPr/>
        </p:nvPicPr>
        <p:blipFill>
          <a:blip r:embed="rId4"/>
          <a:stretch>
            <a:fillRect/>
          </a:stretch>
        </p:blipFill>
        <p:spPr>
          <a:xfrm>
            <a:off x="1164695" y="0"/>
            <a:ext cx="9102117" cy="1079086"/>
          </a:xfrm>
          <a:prstGeom prst="rect">
            <a:avLst/>
          </a:prstGeom>
        </p:spPr>
      </p:pic>
      <p:pic>
        <p:nvPicPr>
          <p:cNvPr id="3" name="Picture 2">
            <a:extLst>
              <a:ext uri="{FF2B5EF4-FFF2-40B4-BE49-F238E27FC236}">
                <a16:creationId xmlns:a16="http://schemas.microsoft.com/office/drawing/2014/main" id="{FF5BB1D9-B378-46F7-9E22-383792C6C6BB}"/>
              </a:ext>
            </a:extLst>
          </p:cNvPr>
          <p:cNvPicPr>
            <a:picLocks noChangeAspect="1"/>
          </p:cNvPicPr>
          <p:nvPr/>
        </p:nvPicPr>
        <p:blipFill>
          <a:blip r:embed="rId5"/>
          <a:stretch>
            <a:fillRect/>
          </a:stretch>
        </p:blipFill>
        <p:spPr>
          <a:xfrm>
            <a:off x="0" y="6156899"/>
            <a:ext cx="890093" cy="701101"/>
          </a:xfrm>
          <a:prstGeom prst="rect">
            <a:avLst/>
          </a:prstGeom>
        </p:spPr>
      </p:pic>
    </p:spTree>
    <p:extLst>
      <p:ext uri="{BB962C8B-B14F-4D97-AF65-F5344CB8AC3E}">
        <p14:creationId xmlns:p14="http://schemas.microsoft.com/office/powerpoint/2010/main" val="31138399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396495548"/>
              </p:ext>
            </p:extLst>
          </p:nvPr>
        </p:nvGraphicFramePr>
        <p:xfrm>
          <a:off x="0" y="657225"/>
          <a:ext cx="12191999" cy="6280969"/>
        </p:xfrm>
        <a:graphic>
          <a:graphicData uri="http://schemas.openxmlformats.org/drawingml/2006/table">
            <a:tbl>
              <a:tblPr firstRow="1" firstCol="1" bandRow="1">
                <a:tableStyleId>{5C22544A-7EE6-4342-B048-85BDC9FD1C3A}</a:tableStyleId>
              </a:tblPr>
              <a:tblGrid>
                <a:gridCol w="537210">
                  <a:extLst>
                    <a:ext uri="{9D8B030D-6E8A-4147-A177-3AD203B41FA5}">
                      <a16:colId xmlns:a16="http://schemas.microsoft.com/office/drawing/2014/main" val="20000"/>
                    </a:ext>
                  </a:extLst>
                </a:gridCol>
                <a:gridCol w="1508760">
                  <a:extLst>
                    <a:ext uri="{9D8B030D-6E8A-4147-A177-3AD203B41FA5}">
                      <a16:colId xmlns:a16="http://schemas.microsoft.com/office/drawing/2014/main" val="20001"/>
                    </a:ext>
                  </a:extLst>
                </a:gridCol>
                <a:gridCol w="788670">
                  <a:extLst>
                    <a:ext uri="{9D8B030D-6E8A-4147-A177-3AD203B41FA5}">
                      <a16:colId xmlns:a16="http://schemas.microsoft.com/office/drawing/2014/main" val="20002"/>
                    </a:ext>
                  </a:extLst>
                </a:gridCol>
                <a:gridCol w="7246062">
                  <a:extLst>
                    <a:ext uri="{9D8B030D-6E8A-4147-A177-3AD203B41FA5}">
                      <a16:colId xmlns:a16="http://schemas.microsoft.com/office/drawing/2014/main" val="20003"/>
                    </a:ext>
                  </a:extLst>
                </a:gridCol>
                <a:gridCol w="2111297">
                  <a:extLst>
                    <a:ext uri="{9D8B030D-6E8A-4147-A177-3AD203B41FA5}">
                      <a16:colId xmlns:a16="http://schemas.microsoft.com/office/drawing/2014/main" val="20004"/>
                    </a:ext>
                  </a:extLst>
                </a:gridCol>
              </a:tblGrid>
              <a:tr h="445332">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755443">
                <a:tc>
                  <a:txBody>
                    <a:bodyPr/>
                    <a:lstStyle/>
                    <a:p>
                      <a:pPr algn="ctr">
                        <a:lnSpc>
                          <a:spcPct val="107000"/>
                        </a:lnSpc>
                        <a:spcAft>
                          <a:spcPts val="800"/>
                        </a:spcAft>
                      </a:pPr>
                      <a:r>
                        <a:rPr lang="ro-RO" sz="1300" dirty="0">
                          <a:effectLst/>
                        </a:rPr>
                        <a:t>34</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200" b="1" dirty="0">
                          <a:effectLst/>
                          <a:latin typeface="Times New Roman" panose="02020603050405020304" pitchFamily="18" charset="0"/>
                          <a:ea typeface="Times New Roman" panose="02020603050405020304" pitchFamily="18" charset="0"/>
                        </a:rPr>
                        <a:t>7. REGLEMENTAREA PROCESULUI DE PRODUCȚIE LEMNOASĂ</a:t>
                      </a:r>
                      <a:endParaRPr lang="en-US" sz="1200" b="1" dirty="0">
                        <a:effectLst/>
                        <a:latin typeface="Times New Roman" panose="02020603050405020304" pitchFamily="18" charset="0"/>
                        <a:ea typeface="Times New Roman" panose="02020603050405020304" pitchFamily="18" charset="0"/>
                      </a:endParaRPr>
                    </a:p>
                    <a:p>
                      <a:pPr algn="just"/>
                      <a:r>
                        <a:rPr lang="ro-RO" sz="1600" b="1"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algn="just"/>
                      <a:r>
                        <a:rPr lang="ro-RO" sz="1800" b="1" dirty="0">
                          <a:effectLst/>
                          <a:latin typeface="Times New Roman" panose="02020603050405020304" pitchFamily="18" charset="0"/>
                          <a:ea typeface="Times New Roman" panose="02020603050405020304" pitchFamily="18" charset="0"/>
                        </a:rPr>
                        <a:t>7.1. Sensul și scopul reglementării</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en-US" sz="1600" dirty="0" err="1">
                          <a:effectLst/>
                          <a:latin typeface="Times New Roman" panose="02020603050405020304" pitchFamily="18" charset="0"/>
                          <a:ea typeface="Times New Roman" panose="02020603050405020304" pitchFamily="18" charset="0"/>
                        </a:rPr>
                        <a:t>Diferențierea</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modului</a:t>
                      </a:r>
                      <a:r>
                        <a:rPr lang="en-US" sz="1600" dirty="0">
                          <a:effectLst/>
                          <a:latin typeface="Times New Roman" panose="02020603050405020304" pitchFamily="18" charset="0"/>
                          <a:ea typeface="Times New Roman" panose="02020603050405020304" pitchFamily="18" charset="0"/>
                        </a:rPr>
                        <a:t> de </a:t>
                      </a:r>
                      <a:r>
                        <a:rPr lang="en-US" sz="1600" dirty="0" err="1">
                          <a:effectLst/>
                          <a:latin typeface="Times New Roman" panose="02020603050405020304" pitchFamily="18" charset="0"/>
                          <a:ea typeface="Times New Roman" panose="02020603050405020304" pitchFamily="18" charset="0"/>
                        </a:rPr>
                        <a:t>reglementare</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în</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raport</a:t>
                      </a:r>
                      <a:r>
                        <a:rPr lang="en-US" sz="1600" dirty="0">
                          <a:effectLst/>
                          <a:latin typeface="Times New Roman" panose="02020603050405020304" pitchFamily="18" charset="0"/>
                          <a:ea typeface="Times New Roman" panose="02020603050405020304" pitchFamily="18" charset="0"/>
                        </a:rPr>
                        <a:t> cu </a:t>
                      </a:r>
                      <a:r>
                        <a:rPr lang="en-US" sz="1600" dirty="0" err="1">
                          <a:effectLst/>
                          <a:latin typeface="Times New Roman" panose="02020603050405020304" pitchFamily="18" charset="0"/>
                          <a:ea typeface="Times New Roman" panose="02020603050405020304" pitchFamily="18" charset="0"/>
                        </a:rPr>
                        <a:t>regimul</a:t>
                      </a:r>
                      <a:r>
                        <a:rPr lang="en-US" sz="1600" dirty="0">
                          <a:effectLst/>
                          <a:latin typeface="Times New Roman" panose="02020603050405020304" pitchFamily="18" charset="0"/>
                          <a:ea typeface="Times New Roman" panose="02020603050405020304" pitchFamily="18" charset="0"/>
                        </a:rPr>
                        <a:t>, </a:t>
                      </a:r>
                    </a:p>
                    <a:p>
                      <a:pPr indent="457200" algn="just"/>
                      <a:r>
                        <a:rPr lang="en-US" sz="1600" dirty="0" err="1">
                          <a:effectLst/>
                          <a:latin typeface="Times New Roman" panose="02020603050405020304" pitchFamily="18" charset="0"/>
                          <a:ea typeface="Times New Roman" panose="02020603050405020304" pitchFamily="18" charset="0"/>
                        </a:rPr>
                        <a:t>structura</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arboretelor</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și</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intensitatea</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funcțiilor</a:t>
                      </a:r>
                      <a:r>
                        <a:rPr lang="en-US" sz="1600" dirty="0">
                          <a:effectLst/>
                          <a:latin typeface="Times New Roman" panose="02020603050405020304" pitchFamily="18" charset="0"/>
                          <a:ea typeface="Times New Roman" panose="02020603050405020304" pitchFamily="18" charset="0"/>
                        </a:rPr>
                        <a:t> </a:t>
                      </a:r>
                    </a:p>
                    <a:p>
                      <a:pPr indent="457200" algn="just"/>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De remarcat:</a:t>
                      </a:r>
                    </a:p>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elabor</a:t>
                      </a:r>
                      <a:r>
                        <a:rPr lang="ro-RO" sz="1600" dirty="0" err="1">
                          <a:effectLst/>
                          <a:latin typeface="Times New Roman" panose="02020603050405020304" pitchFamily="18" charset="0"/>
                          <a:ea typeface="Calibri" panose="020F0502020204030204" pitchFamily="34" charset="0"/>
                          <a:cs typeface="Times New Roman" panose="02020603050405020304" pitchFamily="18" charset="0"/>
                        </a:rPr>
                        <a:t>area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un</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ui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procedeu</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analitic derivat din metoda claselor de vârstă</a:t>
                      </a: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s-ES" sz="1600" dirty="0" err="1">
                          <a:effectLst/>
                          <a:latin typeface="Times New Roman" panose="02020603050405020304" pitchFamily="18" charset="0"/>
                          <a:ea typeface="Calibri" panose="020F0502020204030204" pitchFamily="34" charset="0"/>
                          <a:cs typeface="Times New Roman" panose="02020603050405020304" pitchFamily="18" charset="0"/>
                        </a:rPr>
                        <a:t>Seceleanu</a:t>
                      </a: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 2012</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o-RO"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ctualizarea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metodei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cresterii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indicatoare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după</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propunerea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făcută</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autor,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de a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lua</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în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considerare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și</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semințișul instalat care îndeplinește condiția de a fi integrat în viitorul arboret.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725A5447-D47D-48D8-A498-F42EAC6A65A0}"/>
              </a:ext>
            </a:extLst>
          </p:cNvPr>
          <p:cNvPicPr>
            <a:picLocks noChangeAspect="1"/>
          </p:cNvPicPr>
          <p:nvPr/>
        </p:nvPicPr>
        <p:blipFill>
          <a:blip r:embed="rId2"/>
          <a:stretch>
            <a:fillRect/>
          </a:stretch>
        </p:blipFill>
        <p:spPr>
          <a:xfrm>
            <a:off x="2079803" y="14287"/>
            <a:ext cx="10546994" cy="591363"/>
          </a:xfrm>
          <a:prstGeom prst="rect">
            <a:avLst/>
          </a:prstGeom>
        </p:spPr>
      </p:pic>
      <p:pic>
        <p:nvPicPr>
          <p:cNvPr id="8" name="Picture 7">
            <a:extLst>
              <a:ext uri="{FF2B5EF4-FFF2-40B4-BE49-F238E27FC236}">
                <a16:creationId xmlns:a16="http://schemas.microsoft.com/office/drawing/2014/main" id="{CCF73126-74FC-49CB-AA31-F955F5BAF5D8}"/>
              </a:ext>
            </a:extLst>
          </p:cNvPr>
          <p:cNvPicPr>
            <a:picLocks noChangeAspect="1"/>
          </p:cNvPicPr>
          <p:nvPr/>
        </p:nvPicPr>
        <p:blipFill>
          <a:blip r:embed="rId3"/>
          <a:stretch>
            <a:fillRect/>
          </a:stretch>
        </p:blipFill>
        <p:spPr>
          <a:xfrm>
            <a:off x="3259836" y="1789938"/>
            <a:ext cx="6129528" cy="5335524"/>
          </a:xfrm>
          <a:prstGeom prst="rect">
            <a:avLst/>
          </a:prstGeom>
        </p:spPr>
      </p:pic>
    </p:spTree>
    <p:extLst>
      <p:ext uri="{BB962C8B-B14F-4D97-AF65-F5344CB8AC3E}">
        <p14:creationId xmlns:p14="http://schemas.microsoft.com/office/powerpoint/2010/main" val="29110998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3217808287"/>
              </p:ext>
            </p:extLst>
          </p:nvPr>
        </p:nvGraphicFramePr>
        <p:xfrm>
          <a:off x="0" y="600075"/>
          <a:ext cx="12191999" cy="6610893"/>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1640917">
                  <a:extLst>
                    <a:ext uri="{9D8B030D-6E8A-4147-A177-3AD203B41FA5}">
                      <a16:colId xmlns:a16="http://schemas.microsoft.com/office/drawing/2014/main" val="20001"/>
                    </a:ext>
                  </a:extLst>
                </a:gridCol>
                <a:gridCol w="971550">
                  <a:extLst>
                    <a:ext uri="{9D8B030D-6E8A-4147-A177-3AD203B41FA5}">
                      <a16:colId xmlns:a16="http://schemas.microsoft.com/office/drawing/2014/main" val="20002"/>
                    </a:ext>
                  </a:extLst>
                </a:gridCol>
                <a:gridCol w="7143750">
                  <a:extLst>
                    <a:ext uri="{9D8B030D-6E8A-4147-A177-3AD203B41FA5}">
                      <a16:colId xmlns:a16="http://schemas.microsoft.com/office/drawing/2014/main" val="20003"/>
                    </a:ext>
                  </a:extLst>
                </a:gridCol>
                <a:gridCol w="1904999">
                  <a:extLst>
                    <a:ext uri="{9D8B030D-6E8A-4147-A177-3AD203B41FA5}">
                      <a16:colId xmlns:a16="http://schemas.microsoft.com/office/drawing/2014/main" val="20004"/>
                    </a:ext>
                  </a:extLst>
                </a:gridCol>
              </a:tblGrid>
              <a:tr h="172558">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1978853">
                <a:tc>
                  <a:txBody>
                    <a:bodyPr/>
                    <a:lstStyle/>
                    <a:p>
                      <a:pPr algn="ctr">
                        <a:lnSpc>
                          <a:spcPct val="107000"/>
                        </a:lnSpc>
                        <a:spcAft>
                          <a:spcPts val="800"/>
                        </a:spcAft>
                      </a:pPr>
                      <a:r>
                        <a:rPr lang="ro-RO" sz="1300" dirty="0">
                          <a:effectLst/>
                        </a:rPr>
                        <a:t>35</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7.4.2.1. </a:t>
                      </a:r>
                      <a:r>
                        <a:rPr lang="ro-RO" sz="1800" b="1" i="1" dirty="0">
                          <a:effectLst/>
                          <a:latin typeface="Times New Roman" panose="02020603050405020304" pitchFamily="18" charset="0"/>
                          <a:ea typeface="Times New Roman" panose="02020603050405020304" pitchFamily="18" charset="0"/>
                        </a:rPr>
                        <a:t>Planul de recoltare a produselor principale. </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dirty="0">
                          <a:effectLst/>
                          <a:latin typeface="Times New Roman" panose="02020603050405020304" pitchFamily="18" charset="0"/>
                          <a:ea typeface="Times New Roman" panose="02020603050405020304" pitchFamily="18" charset="0"/>
                        </a:rPr>
                        <a:t>În planul decenal de recoltare a produselor </a:t>
                      </a:r>
                      <a:r>
                        <a:rPr lang="ro-RO" sz="1800" dirty="0" err="1">
                          <a:effectLst/>
                          <a:latin typeface="Times New Roman" panose="02020603050405020304" pitchFamily="18" charset="0"/>
                          <a:ea typeface="Times New Roman" panose="02020603050405020304" pitchFamily="18" charset="0"/>
                        </a:rPr>
                        <a:t>princpale</a:t>
                      </a:r>
                      <a:r>
                        <a:rPr lang="ro-RO" sz="1800" dirty="0">
                          <a:effectLst/>
                          <a:latin typeface="Times New Roman" panose="02020603050405020304" pitchFamily="18" charset="0"/>
                          <a:ea typeface="Times New Roman" panose="02020603050405020304" pitchFamily="18" charset="0"/>
                        </a:rPr>
                        <a:t> se vor introduce și </a:t>
                      </a:r>
                      <a:r>
                        <a:rPr lang="ro-RO" sz="1800" dirty="0" err="1">
                          <a:effectLst/>
                          <a:latin typeface="Times New Roman" panose="02020603050405020304" pitchFamily="18" charset="0"/>
                          <a:ea typeface="Times New Roman" panose="02020603050405020304" pitchFamily="18" charset="0"/>
                        </a:rPr>
                        <a:t>arboretele</a:t>
                      </a:r>
                      <a:r>
                        <a:rPr lang="ro-RO" sz="1800" dirty="0">
                          <a:effectLst/>
                          <a:latin typeface="Times New Roman" panose="02020603050405020304" pitchFamily="18" charset="0"/>
                          <a:ea typeface="Times New Roman" panose="02020603050405020304" pitchFamily="18" charset="0"/>
                        </a:rPr>
                        <a:t>, indiferent de vârstă, afectate de factori biotici/abiotici, cu un  grad de vătămare ce conduce la încadrarea lor în urgența I de regenerare și în care se impune </a:t>
                      </a:r>
                      <a:r>
                        <a:rPr lang="ro-RO" sz="1800" b="1" dirty="0">
                          <a:effectLst/>
                          <a:latin typeface="Times New Roman" panose="02020603050405020304" pitchFamily="18" charset="0"/>
                          <a:ea typeface="Times New Roman" panose="02020603050405020304" pitchFamily="18" charset="0"/>
                        </a:rPr>
                        <a:t>extragerea integrală a materialului lemnos </a:t>
                      </a:r>
                      <a:r>
                        <a:rPr lang="ro-RO" sz="1800" b="0" dirty="0">
                          <a:effectLst/>
                          <a:latin typeface="Times New Roman" panose="02020603050405020304" pitchFamily="18" charset="0"/>
                          <a:ea typeface="Times New Roman" panose="02020603050405020304" pitchFamily="18" charset="0"/>
                        </a:rPr>
                        <a:t>(anexa 27). </a:t>
                      </a:r>
                      <a:endParaRPr lang="en-US" sz="1600" b="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Utilizarea lucrărilor nou introduse în practica amenajării pădurilor: extragerea integrală a materialului lemnos (EI).</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4106514">
                <a:tc>
                  <a:txBody>
                    <a:bodyPr/>
                    <a:lstStyle/>
                    <a:p>
                      <a:pPr>
                        <a:lnSpc>
                          <a:spcPct val="107000"/>
                        </a:lnSpc>
                        <a:spcAft>
                          <a:spcPts val="800"/>
                        </a:spcAft>
                      </a:pPr>
                      <a:r>
                        <a:rPr lang="ro-RO" sz="1300" dirty="0">
                          <a:effectLst/>
                        </a:rPr>
                        <a:t> </a:t>
                      </a:r>
                      <a:endParaRPr lang="en-US" sz="1300" dirty="0">
                        <a:effectLst/>
                      </a:endParaRPr>
                    </a:p>
                    <a:p>
                      <a:pPr algn="ctr">
                        <a:lnSpc>
                          <a:spcPct val="107000"/>
                        </a:lnSpc>
                        <a:spcAft>
                          <a:spcPts val="800"/>
                        </a:spcAft>
                      </a:pPr>
                      <a:r>
                        <a:rPr lang="ro-RO" sz="1300" dirty="0">
                          <a:effectLst/>
                        </a:rPr>
                        <a:t>36</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7.4.2.2. </a:t>
                      </a:r>
                      <a:r>
                        <a:rPr lang="ro-RO" sz="1800" b="1" i="1" dirty="0">
                          <a:effectLst/>
                          <a:latin typeface="Times New Roman" panose="02020603050405020304" pitchFamily="18" charset="0"/>
                          <a:ea typeface="Times New Roman" panose="02020603050405020304" pitchFamily="18" charset="0"/>
                        </a:rPr>
                        <a:t>Planul lucrărilor de îngrijire și conducere a </a:t>
                      </a:r>
                      <a:r>
                        <a:rPr lang="ro-RO" sz="1800" b="1" i="1" dirty="0" err="1">
                          <a:effectLst/>
                          <a:latin typeface="Times New Roman" panose="02020603050405020304" pitchFamily="18" charset="0"/>
                          <a:ea typeface="Times New Roman" panose="02020603050405020304" pitchFamily="18" charset="0"/>
                        </a:rPr>
                        <a:t>arboretelor</a:t>
                      </a:r>
                      <a:r>
                        <a:rPr lang="ro-RO" sz="1800" b="1" i="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800" i="1" dirty="0">
                          <a:effectLst/>
                          <a:latin typeface="Times New Roman" panose="02020603050405020304" pitchFamily="18" charset="0"/>
                          <a:ea typeface="Times New Roman" panose="02020603050405020304" pitchFamily="18" charset="0"/>
                        </a:rPr>
                        <a:t>Tăieri de igienă</a:t>
                      </a:r>
                      <a:r>
                        <a:rPr lang="ro-RO" sz="1800" b="1" i="1" dirty="0">
                          <a:effectLst/>
                          <a:latin typeface="Times New Roman" panose="02020603050405020304" pitchFamily="18" charset="0"/>
                          <a:ea typeface="Times New Roman" panose="02020603050405020304" pitchFamily="18" charset="0"/>
                        </a:rPr>
                        <a:t>.</a:t>
                      </a:r>
                      <a:r>
                        <a:rPr lang="ro-RO" sz="1800" i="1" dirty="0">
                          <a:effectLst/>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Asemenea</a:t>
                      </a:r>
                      <a:r>
                        <a:rPr lang="ro-RO"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lucrări  se prevăd în toate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care nu se vor parcurge cu rărituri, curățiri sau tăieri de regenerare, indiferent de vârstă, consistență sau clasa de producție 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cu excepția celor supuse regimului de ocrotire integrală. În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în care sunt prevăzute lucrări de regenerare, rărituri și/sau curățiri nu se vor executa tăieri de igienă, arborii respectivi fiind extrași în cadrul lucrărilor propuse de amenajament.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1600" i="1" dirty="0">
                          <a:effectLst/>
                          <a:latin typeface="Times New Roman" panose="02020603050405020304" pitchFamily="18" charset="0"/>
                          <a:ea typeface="Times New Roman" panose="02020603050405020304" pitchFamily="18" charset="0"/>
                        </a:rPr>
                        <a:t>Celelalte lucrări de îngrijire a </a:t>
                      </a:r>
                      <a:r>
                        <a:rPr lang="ro-RO" sz="1600" i="1" dirty="0" err="1">
                          <a:effectLst/>
                          <a:latin typeface="Times New Roman" panose="02020603050405020304" pitchFamily="18" charset="0"/>
                          <a:ea typeface="Times New Roman" panose="02020603050405020304" pitchFamily="18" charset="0"/>
                        </a:rPr>
                        <a:t>arboretelor</a:t>
                      </a:r>
                      <a:r>
                        <a:rPr lang="ro-RO" sz="1600" dirty="0">
                          <a:effectLst/>
                          <a:latin typeface="Times New Roman" panose="02020603050405020304" pitchFamily="18" charset="0"/>
                          <a:ea typeface="Times New Roman" panose="02020603050405020304" pitchFamily="18" charset="0"/>
                        </a:rPr>
                        <a:t> (elagajul artificial, îngrijirea marginilor de masiv, a lizierelor, deschiderea tehnologică a </a:t>
                      </a:r>
                      <a:r>
                        <a:rPr lang="ro-RO" sz="1600" dirty="0" err="1">
                          <a:effectLst/>
                          <a:latin typeface="Times New Roman" panose="02020603050405020304" pitchFamily="18" charset="0"/>
                          <a:ea typeface="Times New Roman" panose="02020603050405020304" pitchFamily="18" charset="0"/>
                        </a:rPr>
                        <a:t>arboretelor</a:t>
                      </a:r>
                      <a:r>
                        <a:rPr lang="ro-RO" sz="1600" dirty="0">
                          <a:effectLst/>
                          <a:latin typeface="Times New Roman" panose="02020603050405020304" pitchFamily="18" charset="0"/>
                          <a:ea typeface="Times New Roman" panose="02020603050405020304" pitchFamily="18" charset="0"/>
                        </a:rPr>
                        <a:t>, </a:t>
                      </a:r>
                      <a:r>
                        <a:rPr lang="ro-RO" sz="1600" b="1" dirty="0">
                          <a:effectLst/>
                          <a:latin typeface="Times New Roman" panose="02020603050405020304" pitchFamily="18" charset="0"/>
                          <a:ea typeface="Times New Roman" panose="02020603050405020304" pitchFamily="18" charset="0"/>
                        </a:rPr>
                        <a:t>extragerea materialului afectat de factori destabilizatori biotici/abiotici,</a:t>
                      </a:r>
                      <a:r>
                        <a:rPr lang="ro-RO" sz="1600" dirty="0">
                          <a:effectLst/>
                          <a:latin typeface="Times New Roman" panose="02020603050405020304" pitchFamily="18" charset="0"/>
                          <a:ea typeface="Times New Roman" panose="02020603050405020304" pitchFamily="18" charset="0"/>
                        </a:rPr>
                        <a:t> etc.) se înscriu în plan cu indicarea unităților amenajistice respective.</a:t>
                      </a:r>
                      <a:endParaRPr lang="en-US" sz="1400" dirty="0">
                        <a:effectLst/>
                        <a:latin typeface="Times New Roman" panose="02020603050405020304" pitchFamily="18" charset="0"/>
                        <a:ea typeface="Times New Roman" panose="02020603050405020304" pitchFamily="18" charset="0"/>
                      </a:endParaRPr>
                    </a:p>
                    <a:p>
                      <a:r>
                        <a:rPr lang="ro-RO" sz="1600" dirty="0">
                          <a:effectLst/>
                          <a:latin typeface="Times New Roman" panose="02020603050405020304" pitchFamily="18" charset="0"/>
                          <a:ea typeface="Times New Roman" panose="02020603050405020304" pitchFamily="18" charset="0"/>
                        </a:rPr>
                        <a:t>     Pentru </a:t>
                      </a:r>
                      <a:r>
                        <a:rPr lang="ro-RO" sz="1600" dirty="0" err="1">
                          <a:effectLst/>
                          <a:latin typeface="Times New Roman" panose="02020603050405020304" pitchFamily="18" charset="0"/>
                          <a:ea typeface="Times New Roman" panose="02020603050405020304" pitchFamily="18" charset="0"/>
                        </a:rPr>
                        <a:t>arboretele</a:t>
                      </a:r>
                      <a:r>
                        <a:rPr lang="ro-RO" sz="1600" dirty="0">
                          <a:effectLst/>
                          <a:latin typeface="Times New Roman" panose="02020603050405020304" pitchFamily="18" charset="0"/>
                          <a:ea typeface="Times New Roman" panose="02020603050405020304" pitchFamily="18" charset="0"/>
                        </a:rPr>
                        <a:t> afectate parțial de factori destabilizatori biotici/abiotici, în care prin lucrările de îngrijire nu se poate elimina efectul factorului destabilizator, se va propune extragerea arborilor afectați, cu încadrarea corespunzătoare a produselor accidentale  respective (produse accidentale I sau II).</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Necesitatea corelării </a:t>
                      </a:r>
                      <a:r>
                        <a:rPr lang="ro-RO" sz="1600" dirty="0" err="1">
                          <a:effectLst/>
                          <a:latin typeface="Times New Roman" panose="02020603050405020304" pitchFamily="18" charset="0"/>
                          <a:ea typeface="Calibri" panose="020F0502020204030204" pitchFamily="34" charset="0"/>
                          <a:cs typeface="Times New Roman" panose="02020603050405020304" pitchFamily="18" charset="0"/>
                        </a:rPr>
                        <a:t>informațiiilor</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cu cele din procedura nr. 2.</a:t>
                      </a:r>
                    </a:p>
                    <a:p>
                      <a:pPr algn="just">
                        <a:lnSpc>
                          <a:spcPct val="107000"/>
                        </a:lnSpc>
                        <a:spcAft>
                          <a:spcPts val="800"/>
                        </a:spcAft>
                      </a:pPr>
                      <a:endParaRPr lang="ro-RO"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Utilizarea lucrărilor nou introduse în practica amenajării pădurilor: extragerea arborilor afectați (EA).</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4CFECCE2-1456-41E9-8C2B-72AF8B1DDBE7}"/>
              </a:ext>
            </a:extLst>
          </p:cNvPr>
          <p:cNvPicPr>
            <a:picLocks noChangeAspect="1"/>
          </p:cNvPicPr>
          <p:nvPr/>
        </p:nvPicPr>
        <p:blipFill>
          <a:blip r:embed="rId3"/>
          <a:stretch>
            <a:fillRect/>
          </a:stretch>
        </p:blipFill>
        <p:spPr>
          <a:xfrm>
            <a:off x="1645005" y="0"/>
            <a:ext cx="10546994" cy="591363"/>
          </a:xfrm>
          <a:prstGeom prst="rect">
            <a:avLst/>
          </a:prstGeom>
        </p:spPr>
      </p:pic>
    </p:spTree>
    <p:extLst>
      <p:ext uri="{BB962C8B-B14F-4D97-AF65-F5344CB8AC3E}">
        <p14:creationId xmlns:p14="http://schemas.microsoft.com/office/powerpoint/2010/main" val="4230070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1388618294"/>
              </p:ext>
            </p:extLst>
          </p:nvPr>
        </p:nvGraphicFramePr>
        <p:xfrm>
          <a:off x="0" y="628650"/>
          <a:ext cx="12191999" cy="6394857"/>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026437">
                  <a:extLst>
                    <a:ext uri="{9D8B030D-6E8A-4147-A177-3AD203B41FA5}">
                      <a16:colId xmlns:a16="http://schemas.microsoft.com/office/drawing/2014/main" val="20001"/>
                    </a:ext>
                  </a:extLst>
                </a:gridCol>
                <a:gridCol w="991892">
                  <a:extLst>
                    <a:ext uri="{9D8B030D-6E8A-4147-A177-3AD203B41FA5}">
                      <a16:colId xmlns:a16="http://schemas.microsoft.com/office/drawing/2014/main" val="20002"/>
                    </a:ext>
                  </a:extLst>
                </a:gridCol>
                <a:gridCol w="6362191">
                  <a:extLst>
                    <a:ext uri="{9D8B030D-6E8A-4147-A177-3AD203B41FA5}">
                      <a16:colId xmlns:a16="http://schemas.microsoft.com/office/drawing/2014/main" val="20003"/>
                    </a:ext>
                  </a:extLst>
                </a:gridCol>
                <a:gridCol w="2280696">
                  <a:extLst>
                    <a:ext uri="{9D8B030D-6E8A-4147-A177-3AD203B41FA5}">
                      <a16:colId xmlns:a16="http://schemas.microsoft.com/office/drawing/2014/main" val="20004"/>
                    </a:ext>
                  </a:extLst>
                </a:gridCol>
              </a:tblGrid>
              <a:tr h="143983">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1691412">
                <a:tc>
                  <a:txBody>
                    <a:bodyPr/>
                    <a:lstStyle/>
                    <a:p>
                      <a:pPr algn="ctr">
                        <a:lnSpc>
                          <a:spcPct val="107000"/>
                        </a:lnSpc>
                        <a:spcAft>
                          <a:spcPts val="800"/>
                        </a:spcAft>
                      </a:pPr>
                      <a:r>
                        <a:rPr lang="ro-RO" sz="1300" dirty="0">
                          <a:effectLst/>
                        </a:rPr>
                        <a:t>37</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i="1" dirty="0">
                          <a:effectLst/>
                          <a:latin typeface="Times New Roman" panose="02020603050405020304" pitchFamily="18" charset="0"/>
                          <a:ea typeface="Times New Roman" panose="02020603050405020304" pitchFamily="18" charset="0"/>
                        </a:rPr>
                        <a:t>7.4.2.3. </a:t>
                      </a:r>
                      <a:r>
                        <a:rPr lang="ro-RO" sz="1800" b="1" dirty="0">
                          <a:effectLst/>
                          <a:latin typeface="Times New Roman" panose="02020603050405020304" pitchFamily="18" charset="0"/>
                          <a:ea typeface="Times New Roman" panose="02020603050405020304" pitchFamily="18" charset="0"/>
                        </a:rPr>
                        <a:t>Planul lucrărilor de regenerare</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 elaborarea Planului lucrărilor de regenerare se au în vedere categoriile de lucrări prevăzute în anexa 30.</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În ceea ce privește alegerea și utilizarea speciilor pentru realizarea compozițiilor de regenerare, se va ține seama de prevederile din procedura nr. 1.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Necesitatea armonizării procedurii nr. 5 cu procedura nr. 1.</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4106514">
                <a:tc>
                  <a:txBody>
                    <a:bodyPr/>
                    <a:lstStyle/>
                    <a:p>
                      <a:pPr>
                        <a:lnSpc>
                          <a:spcPct val="107000"/>
                        </a:lnSpc>
                        <a:spcAft>
                          <a:spcPts val="800"/>
                        </a:spcAft>
                      </a:pPr>
                      <a:r>
                        <a:rPr lang="ro-RO" sz="1300" dirty="0">
                          <a:effectLst/>
                        </a:rPr>
                        <a:t> </a:t>
                      </a:r>
                      <a:endParaRPr lang="en-US" sz="1300" dirty="0">
                        <a:effectLst/>
                      </a:endParaRPr>
                    </a:p>
                    <a:p>
                      <a:pPr algn="ctr">
                        <a:lnSpc>
                          <a:spcPct val="107000"/>
                        </a:lnSpc>
                        <a:spcAft>
                          <a:spcPts val="800"/>
                        </a:spcAft>
                      </a:pPr>
                      <a:r>
                        <a:rPr lang="ro-RO" sz="1300" dirty="0">
                          <a:effectLst/>
                        </a:rPr>
                        <a:t>38</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endParaRPr>
                    </a:p>
                    <a:p>
                      <a:pPr>
                        <a:lnSpc>
                          <a:spcPct val="107000"/>
                        </a:lnSpc>
                        <a:spcAft>
                          <a:spcPts val="800"/>
                        </a:spcAft>
                      </a:pPr>
                      <a:r>
                        <a:rPr lang="ro-RO"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r>
                        <a:rPr lang="ro-RO" sz="1800" b="1" dirty="0">
                          <a:effectLst/>
                          <a:latin typeface="Times New Roman" panose="02020603050405020304" pitchFamily="18" charset="0"/>
                          <a:ea typeface="Times New Roman" panose="02020603050405020304" pitchFamily="18" charset="0"/>
                        </a:rPr>
                        <a:t>7.10. Precizări suplimentare privind reglementarea procesului de producție pentru păduril</a:t>
                      </a:r>
                      <a:r>
                        <a:rPr lang="en-US" sz="1800" b="1" dirty="0">
                          <a:effectLst/>
                          <a:latin typeface="Times New Roman" panose="02020603050405020304" pitchFamily="18" charset="0"/>
                          <a:ea typeface="Times New Roman" panose="02020603050405020304" pitchFamily="18" charset="0"/>
                        </a:rPr>
                        <a:t>e</a:t>
                      </a:r>
                      <a:r>
                        <a:rPr lang="ro-RO" sz="1800" b="1" dirty="0">
                          <a:effectLst/>
                          <a:latin typeface="Times New Roman" panose="02020603050405020304" pitchFamily="18" charset="0"/>
                          <a:ea typeface="Times New Roman" panose="02020603050405020304" pitchFamily="18" charset="0"/>
                        </a:rPr>
                        <a:t> proprietate publică aparținând unităților administrativ teritoriale și pentru cele proprietate privată</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7. Precizări privind reglementarea procesului de produc</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ț</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ie pentru pădurile proprietate privată cu suprafe</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ț</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e reduse (de cel mult 100 ha)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Prevederile referitoare la reglementarea procesului de producţie sunt valabile pentru întregul fond forestier naţional, deci şi pentru pădurile care au făcut sau fac obiectul reconstituirii dreptului de proprietate potrivit legislaţiei referitoare la fondul funciar.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Excepţii</a:t>
                      </a:r>
                      <a:r>
                        <a:rPr lang="ro-RO" sz="1800" dirty="0">
                          <a:effectLst/>
                          <a:latin typeface="Times New Roman" panose="02020603050405020304" pitchFamily="18" charset="0"/>
                          <a:ea typeface="Times New Roman" panose="02020603050405020304" pitchFamily="18" charset="0"/>
                        </a:rPr>
                        <a:t> sunt admise numai în cadrul </a:t>
                      </a:r>
                      <a:r>
                        <a:rPr lang="ro-RO" sz="1800" dirty="0" err="1">
                          <a:effectLst/>
                          <a:latin typeface="Times New Roman" panose="02020603050405020304" pitchFamily="18" charset="0"/>
                          <a:ea typeface="Times New Roman" panose="02020603050405020304" pitchFamily="18" charset="0"/>
                        </a:rPr>
                        <a:t>unităţilor</a:t>
                      </a:r>
                      <a:r>
                        <a:rPr lang="ro-RO" sz="1800" dirty="0">
                          <a:effectLst/>
                          <a:latin typeface="Times New Roman" panose="02020603050405020304" pitchFamily="18" charset="0"/>
                          <a:ea typeface="Times New Roman" panose="02020603050405020304" pitchFamily="18" charset="0"/>
                        </a:rPr>
                        <a:t> de </a:t>
                      </a:r>
                      <a:r>
                        <a:rPr lang="ro-RO" sz="1800" dirty="0" err="1">
                          <a:effectLst/>
                          <a:latin typeface="Times New Roman" panose="02020603050405020304" pitchFamily="18" charset="0"/>
                          <a:ea typeface="Times New Roman" panose="02020603050405020304" pitchFamily="18" charset="0"/>
                        </a:rPr>
                        <a:t>producţie</a:t>
                      </a:r>
                      <a:r>
                        <a:rPr lang="ro-RO" sz="1800" dirty="0">
                          <a:effectLst/>
                          <a:latin typeface="Times New Roman" panose="02020603050405020304" pitchFamily="18" charset="0"/>
                          <a:ea typeface="Times New Roman" panose="02020603050405020304" pitchFamily="18" charset="0"/>
                        </a:rPr>
                        <a:t> alcătuite din păduri proprietate privată (păduri proprietate privată </a:t>
                      </a:r>
                      <a:r>
                        <a:rPr lang="ro-RO" sz="1800" dirty="0" err="1">
                          <a:effectLst/>
                          <a:latin typeface="Times New Roman" panose="02020603050405020304" pitchFamily="18" charset="0"/>
                          <a:ea typeface="Times New Roman" panose="02020603050405020304" pitchFamily="18" charset="0"/>
                        </a:rPr>
                        <a:t>aparţinând</a:t>
                      </a:r>
                      <a:r>
                        <a:rPr lang="ro-RO" sz="1800" dirty="0">
                          <a:effectLst/>
                          <a:latin typeface="Times New Roman" panose="02020603050405020304" pitchFamily="18" charset="0"/>
                          <a:ea typeface="Times New Roman" panose="02020603050405020304" pitchFamily="18" charset="0"/>
                        </a:rPr>
                        <a:t> persoanelor fizice, păduri ale </a:t>
                      </a:r>
                      <a:r>
                        <a:rPr lang="ro-RO" sz="1800" dirty="0" err="1">
                          <a:effectLst/>
                          <a:latin typeface="Times New Roman" panose="02020603050405020304" pitchFamily="18" charset="0"/>
                          <a:ea typeface="Times New Roman" panose="02020603050405020304" pitchFamily="18" charset="0"/>
                        </a:rPr>
                        <a:t>unităţilor</a:t>
                      </a:r>
                      <a:r>
                        <a:rPr lang="ro-RO" sz="1800" dirty="0">
                          <a:effectLst/>
                          <a:latin typeface="Times New Roman" panose="02020603050405020304" pitchFamily="18" charset="0"/>
                          <a:ea typeface="Times New Roman" panose="02020603050405020304" pitchFamily="18" charset="0"/>
                        </a:rPr>
                        <a:t> de cult, ale </a:t>
                      </a:r>
                      <a:r>
                        <a:rPr lang="ro-RO" sz="1800" dirty="0" err="1">
                          <a:effectLst/>
                          <a:latin typeface="Times New Roman" panose="02020603050405020304" pitchFamily="18" charset="0"/>
                          <a:ea typeface="Times New Roman" panose="02020603050405020304" pitchFamily="18" charset="0"/>
                        </a:rPr>
                        <a:t>instituţiilor</a:t>
                      </a:r>
                      <a:r>
                        <a:rPr lang="ro-RO" sz="1800" dirty="0">
                          <a:effectLst/>
                          <a:latin typeface="Times New Roman" panose="02020603050405020304" pitchFamily="18" charset="0"/>
                          <a:ea typeface="Times New Roman" panose="02020603050405020304" pitchFamily="18" charset="0"/>
                        </a:rPr>
                        <a:t> de </a:t>
                      </a:r>
                      <a:r>
                        <a:rPr lang="ro-RO" sz="1800" dirty="0" err="1">
                          <a:effectLst/>
                          <a:latin typeface="Times New Roman" panose="02020603050405020304" pitchFamily="18" charset="0"/>
                          <a:ea typeface="Times New Roman" panose="02020603050405020304" pitchFamily="18" charset="0"/>
                        </a:rPr>
                        <a:t>învăţământ</a:t>
                      </a:r>
                      <a:r>
                        <a:rPr lang="ro-RO" sz="1800" dirty="0">
                          <a:effectLst/>
                          <a:latin typeface="Times New Roman" panose="02020603050405020304" pitchFamily="18" charset="0"/>
                          <a:ea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rPr>
                        <a:t>ş.a</a:t>
                      </a:r>
                      <a:r>
                        <a:rPr lang="ro-RO"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sau</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publică</a:t>
                      </a:r>
                      <a:r>
                        <a:rPr lang="fr-FR" sz="1800" dirty="0">
                          <a:effectLst/>
                          <a:latin typeface="Times New Roman" panose="02020603050405020304" pitchFamily="18" charset="0"/>
                          <a:ea typeface="Times New Roman" panose="02020603050405020304" pitchFamily="18" charset="0"/>
                        </a:rPr>
                        <a:t>/</a:t>
                      </a:r>
                      <a:r>
                        <a:rPr lang="fr-FR" sz="1800" dirty="0" err="1">
                          <a:effectLst/>
                          <a:latin typeface="Times New Roman" panose="02020603050405020304" pitchFamily="18" charset="0"/>
                          <a:ea typeface="Times New Roman" panose="02020603050405020304" pitchFamily="18" charset="0"/>
                        </a:rPr>
                        <a:t>privată</a:t>
                      </a:r>
                      <a:r>
                        <a:rPr lang="fr-FR" sz="1800" dirty="0">
                          <a:effectLst/>
                          <a:latin typeface="Times New Roman" panose="02020603050405020304" pitchFamily="18" charset="0"/>
                          <a:ea typeface="Times New Roman" panose="02020603050405020304" pitchFamily="18" charset="0"/>
                        </a:rPr>
                        <a:t> a </a:t>
                      </a:r>
                      <a:r>
                        <a:rPr lang="fr-FR" sz="1800" dirty="0" err="1">
                          <a:effectLst/>
                          <a:latin typeface="Times New Roman" panose="02020603050405020304" pitchFamily="18" charset="0"/>
                          <a:ea typeface="Times New Roman" panose="02020603050405020304" pitchFamily="18" charset="0"/>
                        </a:rPr>
                        <a:t>unităților</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administrativ-teritoriale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cu</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suprafeţe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reduse</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cel</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mult</a:t>
                      </a:r>
                      <a:r>
                        <a:rPr lang="fr-FR" sz="1800" dirty="0">
                          <a:effectLst/>
                          <a:latin typeface="Times New Roman" panose="02020603050405020304" pitchFamily="18" charset="0"/>
                          <a:ea typeface="Times New Roman" panose="02020603050405020304" pitchFamily="18" charset="0"/>
                        </a:rPr>
                        <a:t> 100 ha, care nu se </a:t>
                      </a:r>
                      <a:r>
                        <a:rPr lang="fr-FR" sz="1800" dirty="0" err="1">
                          <a:effectLst/>
                          <a:latin typeface="Times New Roman" panose="02020603050405020304" pitchFamily="18" charset="0"/>
                          <a:ea typeface="Times New Roman" panose="02020603050405020304" pitchFamily="18" charset="0"/>
                        </a:rPr>
                        <a:t>pretează</a:t>
                      </a:r>
                      <a:r>
                        <a:rPr lang="fr-FR" sz="1800" dirty="0">
                          <a:effectLst/>
                          <a:latin typeface="Times New Roman" panose="02020603050405020304" pitchFamily="18" charset="0"/>
                          <a:ea typeface="Times New Roman" panose="02020603050405020304" pitchFamily="18" charset="0"/>
                        </a:rPr>
                        <a:t> la </a:t>
                      </a:r>
                      <a:r>
                        <a:rPr lang="fr-FR" sz="1800" dirty="0" err="1">
                          <a:effectLst/>
                          <a:latin typeface="Times New Roman" panose="02020603050405020304" pitchFamily="18" charset="0"/>
                          <a:ea typeface="Times New Roman" panose="02020603050405020304" pitchFamily="18" charset="0"/>
                        </a:rPr>
                        <a:t>modalităţile</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reglementare</a:t>
                      </a:r>
                      <a:r>
                        <a:rPr lang="fr-FR" sz="1800" dirty="0">
                          <a:effectLst/>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rPr>
                        <a:t>descrise în procedură</a:t>
                      </a:r>
                      <a:r>
                        <a:rPr lang="fr-FR" sz="18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Necesitatea introducerii unor precizări referitoare la pădurile pentru care reglementarea procesului de producție se face la nivel de arboret, urmare a modificărilor survenite în regimul proprietății pădurilor.</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2"/>
                  </a:ext>
                </a:extLst>
              </a:tr>
            </a:tbl>
          </a:graphicData>
        </a:graphic>
      </p:graphicFrame>
      <p:pic>
        <p:nvPicPr>
          <p:cNvPr id="2" name="Picture 1">
            <a:extLst>
              <a:ext uri="{FF2B5EF4-FFF2-40B4-BE49-F238E27FC236}">
                <a16:creationId xmlns:a16="http://schemas.microsoft.com/office/drawing/2014/main" id="{8C46F920-2C88-4034-BB81-543689D9BA7A}"/>
              </a:ext>
            </a:extLst>
          </p:cNvPr>
          <p:cNvPicPr>
            <a:picLocks noChangeAspect="1"/>
          </p:cNvPicPr>
          <p:nvPr/>
        </p:nvPicPr>
        <p:blipFill>
          <a:blip r:embed="rId2"/>
          <a:stretch>
            <a:fillRect/>
          </a:stretch>
        </p:blipFill>
        <p:spPr>
          <a:xfrm>
            <a:off x="1279704" y="151587"/>
            <a:ext cx="10546994" cy="591363"/>
          </a:xfrm>
          <a:prstGeom prst="rect">
            <a:avLst/>
          </a:prstGeom>
        </p:spPr>
      </p:pic>
    </p:spTree>
    <p:extLst>
      <p:ext uri="{BB962C8B-B14F-4D97-AF65-F5344CB8AC3E}">
        <p14:creationId xmlns:p14="http://schemas.microsoft.com/office/powerpoint/2010/main" val="1934159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886850680"/>
              </p:ext>
            </p:extLst>
          </p:nvPr>
        </p:nvGraphicFramePr>
        <p:xfrm>
          <a:off x="0" y="528637"/>
          <a:ext cx="12191999" cy="6532812"/>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280347">
                  <a:extLst>
                    <a:ext uri="{9D8B030D-6E8A-4147-A177-3AD203B41FA5}">
                      <a16:colId xmlns:a16="http://schemas.microsoft.com/office/drawing/2014/main" val="20001"/>
                    </a:ext>
                  </a:extLst>
                </a:gridCol>
                <a:gridCol w="789320">
                  <a:extLst>
                    <a:ext uri="{9D8B030D-6E8A-4147-A177-3AD203B41FA5}">
                      <a16:colId xmlns:a16="http://schemas.microsoft.com/office/drawing/2014/main" val="20002"/>
                    </a:ext>
                  </a:extLst>
                </a:gridCol>
                <a:gridCol w="7386418">
                  <a:extLst>
                    <a:ext uri="{9D8B030D-6E8A-4147-A177-3AD203B41FA5}">
                      <a16:colId xmlns:a16="http://schemas.microsoft.com/office/drawing/2014/main" val="20003"/>
                    </a:ext>
                  </a:extLst>
                </a:gridCol>
                <a:gridCol w="1205131">
                  <a:extLst>
                    <a:ext uri="{9D8B030D-6E8A-4147-A177-3AD203B41FA5}">
                      <a16:colId xmlns:a16="http://schemas.microsoft.com/office/drawing/2014/main" val="20004"/>
                    </a:ext>
                  </a:extLst>
                </a:gridCol>
              </a:tblGrid>
              <a:tr h="322077">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6007286">
                <a:tc>
                  <a:txBody>
                    <a:bodyPr/>
                    <a:lstStyle/>
                    <a:p>
                      <a:pPr algn="ctr">
                        <a:lnSpc>
                          <a:spcPct val="107000"/>
                        </a:lnSpc>
                        <a:spcAft>
                          <a:spcPts val="800"/>
                        </a:spcAft>
                      </a:pPr>
                      <a:r>
                        <a:rPr lang="ro-RO" sz="1300" dirty="0">
                          <a:effectLst/>
                        </a:rPr>
                        <a:t>39</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7.10. Precizări suplimentare privind reglementarea procesului de producție pentru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păduriloe</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proprietate publică aparținând unităților administrativ teritoriale și pentru cele proprietate privată</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fr-FR" sz="1800" dirty="0" err="1">
                          <a:effectLst/>
                          <a:latin typeface="Times New Roman" panose="02020603050405020304" pitchFamily="18" charset="0"/>
                          <a:ea typeface="Times New Roman" panose="02020603050405020304" pitchFamily="18" charset="0"/>
                        </a:rPr>
                        <a:t>Pentru</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aceste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păduri</a:t>
                      </a:r>
                      <a:r>
                        <a:rPr lang="fr-FR" sz="1800" dirty="0">
                          <a:effectLst/>
                          <a:latin typeface="Times New Roman" panose="02020603050405020304" pitchFamily="18" charset="0"/>
                          <a:ea typeface="Times New Roman" panose="02020603050405020304" pitchFamily="18" charset="0"/>
                        </a:rPr>
                        <a:t> nu se </a:t>
                      </a:r>
                      <a:r>
                        <a:rPr lang="fr-FR" sz="1800" dirty="0" err="1">
                          <a:effectLst/>
                          <a:latin typeface="Times New Roman" panose="02020603050405020304" pitchFamily="18" charset="0"/>
                          <a:ea typeface="Times New Roman" panose="02020603050405020304" pitchFamily="18" charset="0"/>
                        </a:rPr>
                        <a:t>urmăreşte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reglementarea</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cu</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continuitate</a:t>
                      </a:r>
                      <a:r>
                        <a:rPr lang="fr-FR" sz="1800" dirty="0">
                          <a:effectLst/>
                          <a:latin typeface="Times New Roman" panose="02020603050405020304" pitchFamily="18" charset="0"/>
                          <a:ea typeface="Times New Roman" panose="02020603050405020304" pitchFamily="18" charset="0"/>
                        </a:rPr>
                        <a:t> a </a:t>
                      </a:r>
                      <a:r>
                        <a:rPr lang="fr-FR" sz="1800" dirty="0" err="1">
                          <a:effectLst/>
                          <a:latin typeface="Times New Roman" panose="02020603050405020304" pitchFamily="18" charset="0"/>
                          <a:ea typeface="Times New Roman" panose="02020603050405020304" pitchFamily="18" charset="0"/>
                        </a:rPr>
                        <a:t>producţiei</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lemnoase</a:t>
                      </a:r>
                      <a:r>
                        <a:rPr lang="fr-FR" sz="1800" dirty="0">
                          <a:effectLst/>
                          <a:latin typeface="Times New Roman" panose="02020603050405020304" pitchFamily="18" charset="0"/>
                          <a:ea typeface="Times New Roman" panose="02020603050405020304" pitchFamily="18" charset="0"/>
                        </a:rPr>
                        <a:t>, la </a:t>
                      </a:r>
                      <a:r>
                        <a:rPr lang="fr-FR" sz="1800" dirty="0" err="1">
                          <a:effectLst/>
                          <a:latin typeface="Times New Roman" panose="02020603050405020304" pitchFamily="18" charset="0"/>
                          <a:ea typeface="Times New Roman" panose="02020603050405020304" pitchFamily="18" charset="0"/>
                        </a:rPr>
                        <a:t>nivelul</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unităţii</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gospodărire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constituite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Reglementarea</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procesului</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producție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pentru</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aceste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păduri</a:t>
                      </a:r>
                      <a:r>
                        <a:rPr lang="fr-FR" sz="1800" dirty="0">
                          <a:effectLst/>
                          <a:latin typeface="Times New Roman" panose="02020603050405020304" pitchFamily="18" charset="0"/>
                          <a:ea typeface="Times New Roman" panose="02020603050405020304" pitchFamily="18" charset="0"/>
                        </a:rPr>
                        <a:t> se face la </a:t>
                      </a:r>
                      <a:r>
                        <a:rPr lang="fr-FR" sz="1800" b="1" dirty="0" err="1">
                          <a:effectLst/>
                          <a:latin typeface="Times New Roman" panose="02020603050405020304" pitchFamily="18" charset="0"/>
                          <a:ea typeface="Times New Roman" panose="02020603050405020304" pitchFamily="18" charset="0"/>
                        </a:rPr>
                        <a:t>nivel</a:t>
                      </a:r>
                      <a:r>
                        <a:rPr lang="fr-FR" sz="1800" b="1" dirty="0">
                          <a:effectLst/>
                          <a:latin typeface="Times New Roman" panose="02020603050405020304" pitchFamily="18" charset="0"/>
                          <a:ea typeface="Times New Roman" panose="02020603050405020304" pitchFamily="18" charset="0"/>
                        </a:rPr>
                        <a:t> de </a:t>
                      </a:r>
                      <a:r>
                        <a:rPr lang="fr-FR" sz="1800" b="1" dirty="0" err="1">
                          <a:effectLst/>
                          <a:latin typeface="Times New Roman" panose="02020603050405020304" pitchFamily="18" charset="0"/>
                          <a:ea typeface="Times New Roman" panose="02020603050405020304" pitchFamily="18" charset="0"/>
                        </a:rPr>
                        <a:t>arboret</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cu</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condiția</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asigurării</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continuității</a:t>
                      </a:r>
                      <a:r>
                        <a:rPr lang="fr-FR" sz="1800" dirty="0">
                          <a:effectLst/>
                          <a:latin typeface="Times New Roman" panose="02020603050405020304" pitchFamily="18" charset="0"/>
                          <a:ea typeface="Times New Roman" panose="02020603050405020304" pitchFamily="18" charset="0"/>
                        </a:rPr>
                        <a:t> la </a:t>
                      </a:r>
                      <a:r>
                        <a:rPr lang="fr-FR" sz="1800" dirty="0" err="1">
                          <a:effectLst/>
                          <a:latin typeface="Times New Roman" panose="02020603050405020304" pitchFamily="18" charset="0"/>
                          <a:ea typeface="Times New Roman" panose="02020603050405020304" pitchFamily="18" charset="0"/>
                        </a:rPr>
                        <a:t>acest</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nivel</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aplicând</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tratamente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adecvate</a:t>
                      </a:r>
                      <a:r>
                        <a:rPr lang="fr-FR" sz="1800" dirty="0">
                          <a:effectLst/>
                          <a:latin typeface="Times New Roman" panose="02020603050405020304" pitchFamily="18" charset="0"/>
                          <a:ea typeface="Times New Roman" panose="02020603050405020304" pitchFamily="18" charset="0"/>
                        </a:rPr>
                        <a:t>.</a:t>
                      </a:r>
                      <a:endParaRPr lang="ro-RO" sz="1800" dirty="0">
                        <a:effectLst/>
                        <a:latin typeface="Times New Roman" panose="02020603050405020304" pitchFamily="18" charset="0"/>
                        <a:ea typeface="Times New Roman" panose="02020603050405020304" pitchFamily="18" charset="0"/>
                      </a:endParaRPr>
                    </a:p>
                    <a:p>
                      <a:pPr indent="457200" algn="just"/>
                      <a:r>
                        <a:rPr lang="fr-FR" sz="1800" dirty="0">
                          <a:effectLst/>
                          <a:latin typeface="Times New Roman" panose="02020603050405020304" pitchFamily="18" charset="0"/>
                          <a:ea typeface="Times New Roman" panose="02020603050405020304" pitchFamily="18" charset="0"/>
                        </a:rPr>
                        <a:t>La </a:t>
                      </a:r>
                      <a:r>
                        <a:rPr lang="fr-FR" sz="1800" dirty="0" err="1">
                          <a:effectLst/>
                          <a:latin typeface="Times New Roman" panose="02020603050405020304" pitchFamily="18" charset="0"/>
                          <a:ea typeface="Times New Roman" panose="02020603050405020304" pitchFamily="18" charset="0"/>
                        </a:rPr>
                        <a:t>reglementarea</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producției</a:t>
                      </a:r>
                      <a:r>
                        <a:rPr lang="fr-FR" sz="1800" dirty="0">
                          <a:effectLst/>
                          <a:latin typeface="Times New Roman" panose="02020603050405020304" pitchFamily="18" charset="0"/>
                          <a:ea typeface="Times New Roman" panose="02020603050405020304" pitchFamily="18" charset="0"/>
                        </a:rPr>
                        <a:t>, se va </a:t>
                      </a:r>
                      <a:r>
                        <a:rPr lang="fr-FR" sz="1800" dirty="0" err="1">
                          <a:effectLst/>
                          <a:latin typeface="Times New Roman" panose="02020603050405020304" pitchFamily="18" charset="0"/>
                          <a:ea typeface="Times New Roman" panose="02020603050405020304" pitchFamily="18" charset="0"/>
                        </a:rPr>
                        <a:t>ţine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seama</a:t>
                      </a:r>
                      <a:r>
                        <a:rPr lang="fr-FR" sz="1800" dirty="0">
                          <a:effectLst/>
                          <a:latin typeface="Times New Roman" panose="02020603050405020304" pitchFamily="18" charset="0"/>
                          <a:ea typeface="Times New Roman" panose="02020603050405020304" pitchFamily="18" charset="0"/>
                        </a:rPr>
                        <a:t> de </a:t>
                      </a:r>
                      <a:r>
                        <a:rPr lang="fr-FR" sz="1800" dirty="0" err="1">
                          <a:effectLst/>
                          <a:latin typeface="Times New Roman" panose="02020603050405020304" pitchFamily="18" charset="0"/>
                          <a:ea typeface="Times New Roman" panose="02020603050405020304" pitchFamily="18" charset="0"/>
                        </a:rPr>
                        <a:t>următoarele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recomandări</a:t>
                      </a:r>
                      <a:r>
                        <a:rPr lang="fr-FR" sz="1800" dirty="0">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tabLst>
                          <a:tab pos="685800" algn="l"/>
                        </a:tabLst>
                      </a:pPr>
                      <a:r>
                        <a:rPr lang="ro-RO" sz="1800" dirty="0">
                          <a:effectLst/>
                          <a:latin typeface="Times New Roman" panose="02020603050405020304" pitchFamily="18" charset="0"/>
                          <a:ea typeface="Times New Roman" panose="02020603050405020304" pitchFamily="18" charset="0"/>
                        </a:rPr>
                        <a:t>-</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În pădurile de codru în care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compoziţia</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condiţiile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exploatare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regenerare permit, se va da prioritate aplicării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codrului grădinărit</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respectiv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tăierilor de transformare spre grădinărit</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prin care se realizează în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condiţii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optime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permanenţa</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pădurii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continuitatea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funcţiilor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acesteia, inclusiv 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producţiei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lemn. În această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situaţie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tăierile de transformare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pentru fiecare arboret în parte pot începe la vârsta de 75 -  80 de ani, iar recolta de lemn poate varia între nivelul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creşterii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producţiei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totale 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în cauză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rezultatele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obţinute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prin procedeele de calcul prevăzute pentru codru grădinărit. În raport cu interesele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silviculturale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economice, recolta poate fi anuală sau periodică, prin cumulare.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685800" algn="l"/>
                        </a:tabLst>
                      </a:pPr>
                      <a:endParaRPr lang="en-US" sz="1800" dirty="0">
                        <a:effectLst/>
                        <a:latin typeface="Times New Roman" panose="02020603050405020304" pitchFamily="18" charset="0"/>
                        <a:ea typeface="Times New Roman" panose="02020603050405020304" pitchFamily="18" charset="0"/>
                      </a:endParaRPr>
                    </a:p>
                    <a:p>
                      <a:pPr indent="457200" algn="just"/>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Precizări pentru pădurile proprietate private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publică</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privată</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 UAT,</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cu suprafețe reduse.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1B4BC671-DD99-4904-AED7-26600109EB92}"/>
              </a:ext>
            </a:extLst>
          </p:cNvPr>
          <p:cNvPicPr>
            <a:picLocks noChangeAspect="1"/>
          </p:cNvPicPr>
          <p:nvPr/>
        </p:nvPicPr>
        <p:blipFill>
          <a:blip r:embed="rId2"/>
          <a:stretch>
            <a:fillRect/>
          </a:stretch>
        </p:blipFill>
        <p:spPr>
          <a:xfrm>
            <a:off x="1479728" y="14287"/>
            <a:ext cx="10546994" cy="591363"/>
          </a:xfrm>
          <a:prstGeom prst="rect">
            <a:avLst/>
          </a:prstGeom>
        </p:spPr>
      </p:pic>
    </p:spTree>
    <p:extLst>
      <p:ext uri="{BB962C8B-B14F-4D97-AF65-F5344CB8AC3E}">
        <p14:creationId xmlns:p14="http://schemas.microsoft.com/office/powerpoint/2010/main" val="4288160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3102183523"/>
              </p:ext>
            </p:extLst>
          </p:nvPr>
        </p:nvGraphicFramePr>
        <p:xfrm>
          <a:off x="0" y="725737"/>
          <a:ext cx="12191999" cy="6534872"/>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1607983">
                  <a:extLst>
                    <a:ext uri="{9D8B030D-6E8A-4147-A177-3AD203B41FA5}">
                      <a16:colId xmlns:a16="http://schemas.microsoft.com/office/drawing/2014/main" val="20001"/>
                    </a:ext>
                  </a:extLst>
                </a:gridCol>
                <a:gridCol w="836909">
                  <a:extLst>
                    <a:ext uri="{9D8B030D-6E8A-4147-A177-3AD203B41FA5}">
                      <a16:colId xmlns:a16="http://schemas.microsoft.com/office/drawing/2014/main" val="20002"/>
                    </a:ext>
                  </a:extLst>
                </a:gridCol>
                <a:gridCol w="8385745">
                  <a:extLst>
                    <a:ext uri="{9D8B030D-6E8A-4147-A177-3AD203B41FA5}">
                      <a16:colId xmlns:a16="http://schemas.microsoft.com/office/drawing/2014/main" val="20003"/>
                    </a:ext>
                  </a:extLst>
                </a:gridCol>
                <a:gridCol w="830579">
                  <a:extLst>
                    <a:ext uri="{9D8B030D-6E8A-4147-A177-3AD203B41FA5}">
                      <a16:colId xmlns:a16="http://schemas.microsoft.com/office/drawing/2014/main" val="20004"/>
                    </a:ext>
                  </a:extLst>
                </a:gridCol>
              </a:tblGrid>
              <a:tr h="915679">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585420">
                <a:tc>
                  <a:txBody>
                    <a:bodyPr/>
                    <a:lstStyle/>
                    <a:p>
                      <a:pPr algn="ctr">
                        <a:lnSpc>
                          <a:spcPct val="107000"/>
                        </a:lnSpc>
                        <a:spcAft>
                          <a:spcPts val="800"/>
                        </a:spcAft>
                      </a:pPr>
                      <a:r>
                        <a:rPr lang="ro-RO" sz="1300" dirty="0">
                          <a:effectLst/>
                        </a:rPr>
                        <a:t>40</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7.10. Precizări suplimentare privind reglementarea procesului de producție pentru </a:t>
                      </a:r>
                      <a:r>
                        <a:rPr kumimoji="0" lang="ro-RO" sz="1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păduriloe</a:t>
                      </a:r>
                      <a:r>
                        <a:rPr kumimoji="0" lang="ro-RO" sz="1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proprietate publică aparținând unităților administrativ teritoriale și pentru cele proprietate privată</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tabLst>
                          <a:tab pos="685800" algn="l"/>
                        </a:tabLst>
                      </a:pPr>
                      <a:r>
                        <a:rPr lang="ro-RO" sz="1800" dirty="0">
                          <a:effectLst/>
                          <a:latin typeface="Times New Roman" panose="02020603050405020304" pitchFamily="18" charset="0"/>
                          <a:ea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În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pădurile de codru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în care aplicarea grădinăritului nu este posibilă, în raport cu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particularităţile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pădurilor respective se va adopta fie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codrul </a:t>
                      </a:r>
                      <a:r>
                        <a:rPr lang="ro-RO" sz="1800" b="1" dirty="0" err="1">
                          <a:effectLst/>
                          <a:latin typeface="Times New Roman" panose="02020603050405020304" pitchFamily="18" charset="0"/>
                          <a:ea typeface="Times New Roman" panose="02020603050405020304" pitchFamily="18" charset="0"/>
                          <a:cs typeface="Times New Roman" panose="02020603050405020304" pitchFamily="18" charset="0"/>
                        </a:rPr>
                        <a:t>cvasigrădinărit</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fie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codrul regulat</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cu tratamente adecvate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compoziţiei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condiţiilor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regenerare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funcţiilor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componente. Pentru codru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cvasigrădinărit</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și codru regulat tăierile de regenerare pot începe potrivit prevederilor din anexa nr. 25. Volumul  de recoltat în cursul deceniului  din fiecare arboret exploatabil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V</a:t>
                      </a:r>
                      <a:r>
                        <a:rPr lang="ro-RO" sz="1800"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d</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se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obţine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prin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relaţia</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18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în care V</a:t>
                      </a:r>
                      <a:r>
                        <a:rPr lang="ro-RO" sz="1800" baseline="-25000" dirty="0">
                          <a:effectLst/>
                          <a:latin typeface="Times New Roman" panose="02020603050405020304" pitchFamily="18" charset="0"/>
                          <a:ea typeface="Times New Roman" panose="02020603050405020304" pitchFamily="18" charset="0"/>
                        </a:rPr>
                        <a:t>e</a:t>
                      </a:r>
                      <a:r>
                        <a:rPr lang="ro-RO" sz="1800" dirty="0">
                          <a:effectLst/>
                          <a:latin typeface="Times New Roman" panose="02020603050405020304" pitchFamily="18" charset="0"/>
                          <a:ea typeface="Times New Roman" panose="02020603050405020304" pitchFamily="18" charset="0"/>
                        </a:rPr>
                        <a:t> reprezintă volumul arboretului majorat cu creşterea producţiei lui principale pe jumătate din perioada de aplicabilitate a amenajamentului, ,,n” fiind numărul de ani corespunzător perioadei considerată optimă pentru recoltarea integrală a volumului V</a:t>
                      </a:r>
                      <a:r>
                        <a:rPr lang="ro-RO" sz="1800" baseline="-25000" dirty="0">
                          <a:effectLst/>
                          <a:latin typeface="Times New Roman" panose="02020603050405020304" pitchFamily="18" charset="0"/>
                          <a:ea typeface="Times New Roman" panose="02020603050405020304" pitchFamily="18" charset="0"/>
                        </a:rPr>
                        <a:t>e</a:t>
                      </a:r>
                      <a:r>
                        <a:rPr lang="ro-RO" sz="1800" dirty="0">
                          <a:effectLst/>
                          <a:latin typeface="Times New Roman" panose="02020603050405020304" pitchFamily="18" charset="0"/>
                          <a:ea typeface="Times New Roman" panose="02020603050405020304" pitchFamily="18" charset="0"/>
                        </a:rPr>
                        <a:t>. La alegerea perioadei respective se </a:t>
                      </a:r>
                      <a:r>
                        <a:rPr lang="ro-RO" sz="1800" dirty="0" err="1">
                          <a:effectLst/>
                          <a:latin typeface="Times New Roman" panose="02020603050405020304" pitchFamily="18" charset="0"/>
                          <a:ea typeface="Times New Roman" panose="02020603050405020304" pitchFamily="18" charset="0"/>
                        </a:rPr>
                        <a:t>ţine</a:t>
                      </a:r>
                      <a:r>
                        <a:rPr lang="ro-RO" sz="1800" dirty="0">
                          <a:effectLst/>
                          <a:latin typeface="Times New Roman" panose="02020603050405020304" pitchFamily="18" charset="0"/>
                          <a:ea typeface="Times New Roman" panose="02020603050405020304" pitchFamily="18" charset="0"/>
                        </a:rPr>
                        <a:t> seama de timpul necesar regenerării corespunzătoare a arboretului în cauză, dar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de asigurarea, în măsura </a:t>
                      </a:r>
                      <a:r>
                        <a:rPr lang="ro-RO" sz="1800" dirty="0" err="1">
                          <a:effectLst/>
                          <a:latin typeface="Times New Roman" panose="02020603050405020304" pitchFamily="18" charset="0"/>
                          <a:ea typeface="Times New Roman" panose="02020603050405020304" pitchFamily="18" charset="0"/>
                        </a:rPr>
                        <a:t>posibilităţii</a:t>
                      </a:r>
                      <a:r>
                        <a:rPr lang="ro-RO" sz="1800" dirty="0">
                          <a:effectLst/>
                          <a:latin typeface="Times New Roman" panose="02020603050405020304" pitchFamily="18" charset="0"/>
                          <a:ea typeface="Times New Roman" panose="02020603050405020304" pitchFamily="18" charset="0"/>
                        </a:rPr>
                        <a:t>, a </a:t>
                      </a:r>
                      <a:r>
                        <a:rPr lang="ro-RO" sz="1800" dirty="0" err="1">
                          <a:effectLst/>
                          <a:latin typeface="Times New Roman" panose="02020603050405020304" pitchFamily="18" charset="0"/>
                          <a:ea typeface="Times New Roman" panose="02020603050405020304" pitchFamily="18" charset="0"/>
                        </a:rPr>
                        <a:t>continuităţii</a:t>
                      </a:r>
                      <a:r>
                        <a:rPr lang="ro-RO" sz="1800" dirty="0">
                          <a:effectLst/>
                          <a:latin typeface="Times New Roman" panose="02020603050405020304" pitchFamily="18" charset="0"/>
                          <a:ea typeface="Times New Roman" panose="02020603050405020304" pitchFamily="18" charset="0"/>
                        </a:rPr>
                        <a:t> recoltelor de lemn pe o perioadă cât mai lungă. Volumul total de extras în deceniu se </a:t>
                      </a:r>
                      <a:r>
                        <a:rPr lang="ro-RO" sz="1800" dirty="0" err="1">
                          <a:effectLst/>
                          <a:latin typeface="Times New Roman" panose="02020603050405020304" pitchFamily="18" charset="0"/>
                          <a:ea typeface="Times New Roman" panose="02020603050405020304" pitchFamily="18" charset="0"/>
                        </a:rPr>
                        <a:t>obţine</a:t>
                      </a:r>
                      <a:r>
                        <a:rPr lang="ro-RO" sz="1800" dirty="0">
                          <a:effectLst/>
                          <a:latin typeface="Times New Roman" panose="02020603050405020304" pitchFamily="18" charset="0"/>
                          <a:ea typeface="Times New Roman" panose="02020603050405020304" pitchFamily="18" charset="0"/>
                        </a:rPr>
                        <a:t> din însumarea volumelor de extras din fiecare arboret exploatabil în parte. </a:t>
                      </a:r>
                      <a:endParaRPr lang="en-US" sz="1800" dirty="0">
                        <a:effectLst/>
                        <a:latin typeface="Times New Roman" panose="02020603050405020304" pitchFamily="18" charset="0"/>
                        <a:ea typeface="Times New Roman" panose="02020603050405020304" pitchFamily="18" charset="0"/>
                      </a:endParaRPr>
                    </a:p>
                    <a:p>
                      <a:pPr algn="just"/>
                      <a:r>
                        <a:rPr lang="ro-RO" sz="1800" dirty="0">
                          <a:effectLst/>
                          <a:latin typeface="Times New Roman" panose="02020603050405020304" pitchFamily="18" charset="0"/>
                          <a:ea typeface="Times New Roman" panose="02020603050405020304" pitchFamily="18" charset="0"/>
                        </a:rPr>
                        <a:t>- În </a:t>
                      </a:r>
                      <a:r>
                        <a:rPr lang="ro-RO" sz="1800" b="1" dirty="0">
                          <a:effectLst/>
                          <a:latin typeface="Times New Roman" panose="02020603050405020304" pitchFamily="18" charset="0"/>
                          <a:ea typeface="Times New Roman" panose="02020603050405020304" pitchFamily="18" charset="0"/>
                        </a:rPr>
                        <a:t>păduril</a:t>
                      </a:r>
                      <a:r>
                        <a:rPr lang="en-US" sz="1800" b="1" dirty="0">
                          <a:effectLst/>
                          <a:latin typeface="Times New Roman" panose="02020603050405020304" pitchFamily="18" charset="0"/>
                          <a:ea typeface="Times New Roman" panose="02020603050405020304" pitchFamily="18" charset="0"/>
                        </a:rPr>
                        <a:t>e</a:t>
                      </a:r>
                      <a:r>
                        <a:rPr lang="ro-RO" sz="1800" b="1" dirty="0">
                          <a:effectLst/>
                          <a:latin typeface="Times New Roman" panose="02020603050405020304" pitchFamily="18" charset="0"/>
                          <a:ea typeface="Times New Roman" panose="02020603050405020304" pitchFamily="18" charset="0"/>
                        </a:rPr>
                        <a:t> de crâng </a:t>
                      </a:r>
                      <a:r>
                        <a:rPr lang="ro-RO" sz="1800" dirty="0">
                          <a:effectLst/>
                          <a:latin typeface="Times New Roman" panose="02020603050405020304" pitchFamily="18" charset="0"/>
                          <a:ea typeface="Times New Roman" panose="02020603050405020304" pitchFamily="18" charset="0"/>
                        </a:rPr>
                        <a:t>se va aplica </a:t>
                      </a:r>
                      <a:r>
                        <a:rPr lang="ro-RO" sz="1800" b="1" dirty="0">
                          <a:effectLst/>
                          <a:latin typeface="Times New Roman" panose="02020603050405020304" pitchFamily="18" charset="0"/>
                          <a:ea typeface="Times New Roman" panose="02020603050405020304" pitchFamily="18" charset="0"/>
                        </a:rPr>
                        <a:t>afectația simplă</a:t>
                      </a:r>
                      <a:r>
                        <a:rPr lang="ro-RO" sz="1800" dirty="0">
                          <a:effectLst/>
                          <a:latin typeface="Times New Roman" panose="02020603050405020304" pitchFamily="18" charset="0"/>
                          <a:ea typeface="Times New Roman" panose="02020603050405020304" pitchFamily="18" charset="0"/>
                        </a:rPr>
                        <a:t>, urmărindu-se ca, în condiţiile unei regenerări corespunzătoare, să se asigure pe cât posibil şi continuitatea recoltelor de lemn. În </a:t>
                      </a:r>
                      <a:r>
                        <a:rPr lang="ro-RO" sz="1800" dirty="0" err="1">
                          <a:effectLst/>
                          <a:latin typeface="Times New Roman" panose="02020603050405020304" pitchFamily="18" charset="0"/>
                          <a:ea typeface="Times New Roman" panose="02020603050405020304" pitchFamily="18" charset="0"/>
                        </a:rPr>
                        <a:t>situaţiile</a:t>
                      </a:r>
                      <a:r>
                        <a:rPr lang="ro-RO" sz="1800" dirty="0">
                          <a:effectLst/>
                          <a:latin typeface="Times New Roman" panose="02020603050405020304" pitchFamily="18" charset="0"/>
                          <a:ea typeface="Times New Roman" panose="02020603050405020304" pitchFamily="18" charset="0"/>
                        </a:rPr>
                        <a:t> în care continuitatea recoltelor prin exploatări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regenerări în parchete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benzi nu este posibilă, se pot prevedea </a:t>
                      </a:r>
                      <a:r>
                        <a:rPr lang="ro-RO" sz="1800" dirty="0" err="1">
                          <a:effectLst/>
                          <a:latin typeface="Times New Roman" panose="02020603050405020304" pitchFamily="18" charset="0"/>
                          <a:ea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rPr>
                        <a:t> </a:t>
                      </a:r>
                      <a:r>
                        <a:rPr lang="ro-RO" sz="1800" b="1" dirty="0">
                          <a:effectLst/>
                          <a:latin typeface="Times New Roman" panose="02020603050405020304" pitchFamily="18" charset="0"/>
                          <a:ea typeface="Times New Roman" panose="02020603050405020304" pitchFamily="18" charset="0"/>
                        </a:rPr>
                        <a:t>extrageri specifice crângului grădinărit </a:t>
                      </a:r>
                      <a:r>
                        <a:rPr lang="ro-RO" sz="1800" dirty="0">
                          <a:effectLst/>
                          <a:latin typeface="Times New Roman" panose="02020603050405020304" pitchFamily="18" charset="0"/>
                          <a:ea typeface="Times New Roman" panose="02020603050405020304" pitchFamily="18" charset="0"/>
                        </a:rPr>
                        <a:t>(vezi procedura nr. 3), urmărindu-se, pe cât posibil, realizarea unor structuri în mozaic.</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3" name="Picture 2">
            <a:extLst>
              <a:ext uri="{FF2B5EF4-FFF2-40B4-BE49-F238E27FC236}">
                <a16:creationId xmlns:a16="http://schemas.microsoft.com/office/drawing/2014/main" id="{45F83E4A-1644-4F4B-80D7-78ABEB348C7E}"/>
              </a:ext>
            </a:extLst>
          </p:cNvPr>
          <p:cNvPicPr>
            <a:picLocks noChangeAspect="1"/>
          </p:cNvPicPr>
          <p:nvPr/>
        </p:nvPicPr>
        <p:blipFill>
          <a:blip r:embed="rId2"/>
          <a:stretch>
            <a:fillRect/>
          </a:stretch>
        </p:blipFill>
        <p:spPr>
          <a:xfrm>
            <a:off x="1536877" y="134374"/>
            <a:ext cx="10546994" cy="591363"/>
          </a:xfrm>
          <a:prstGeom prst="rect">
            <a:avLst/>
          </a:prstGeom>
        </p:spPr>
      </p:pic>
      <p:pic>
        <p:nvPicPr>
          <p:cNvPr id="6" name="Picture 5">
            <a:extLst>
              <a:ext uri="{FF2B5EF4-FFF2-40B4-BE49-F238E27FC236}">
                <a16:creationId xmlns:a16="http://schemas.microsoft.com/office/drawing/2014/main" id="{15097056-6B50-4C56-9F13-2FD8B44BC4CE}"/>
              </a:ext>
            </a:extLst>
          </p:cNvPr>
          <p:cNvPicPr>
            <a:picLocks noChangeAspect="1"/>
          </p:cNvPicPr>
          <p:nvPr/>
        </p:nvPicPr>
        <p:blipFill>
          <a:blip r:embed="rId3"/>
          <a:stretch>
            <a:fillRect/>
          </a:stretch>
        </p:blipFill>
        <p:spPr>
          <a:xfrm>
            <a:off x="5742507" y="3408612"/>
            <a:ext cx="6341364" cy="536448"/>
          </a:xfrm>
          <a:prstGeom prst="rect">
            <a:avLst/>
          </a:prstGeom>
        </p:spPr>
      </p:pic>
    </p:spTree>
    <p:extLst>
      <p:ext uri="{BB962C8B-B14F-4D97-AF65-F5344CB8AC3E}">
        <p14:creationId xmlns:p14="http://schemas.microsoft.com/office/powerpoint/2010/main" val="2208592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3942373081"/>
              </p:ext>
            </p:extLst>
          </p:nvPr>
        </p:nvGraphicFramePr>
        <p:xfrm>
          <a:off x="0" y="714375"/>
          <a:ext cx="12191999" cy="6805541"/>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1766368">
                  <a:extLst>
                    <a:ext uri="{9D8B030D-6E8A-4147-A177-3AD203B41FA5}">
                      <a16:colId xmlns:a16="http://schemas.microsoft.com/office/drawing/2014/main" val="20001"/>
                    </a:ext>
                  </a:extLst>
                </a:gridCol>
                <a:gridCol w="847493">
                  <a:extLst>
                    <a:ext uri="{9D8B030D-6E8A-4147-A177-3AD203B41FA5}">
                      <a16:colId xmlns:a16="http://schemas.microsoft.com/office/drawing/2014/main" val="20002"/>
                    </a:ext>
                  </a:extLst>
                </a:gridCol>
                <a:gridCol w="7828156">
                  <a:extLst>
                    <a:ext uri="{9D8B030D-6E8A-4147-A177-3AD203B41FA5}">
                      <a16:colId xmlns:a16="http://schemas.microsoft.com/office/drawing/2014/main" val="20003"/>
                    </a:ext>
                  </a:extLst>
                </a:gridCol>
                <a:gridCol w="1219199">
                  <a:extLst>
                    <a:ext uri="{9D8B030D-6E8A-4147-A177-3AD203B41FA5}">
                      <a16:colId xmlns:a16="http://schemas.microsoft.com/office/drawing/2014/main" val="20004"/>
                    </a:ext>
                  </a:extLst>
                </a:gridCol>
              </a:tblGrid>
              <a:tr h="15333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6280015">
                <a:tc>
                  <a:txBody>
                    <a:bodyPr/>
                    <a:lstStyle/>
                    <a:p>
                      <a:pPr algn="ctr">
                        <a:lnSpc>
                          <a:spcPct val="107000"/>
                        </a:lnSpc>
                        <a:spcAft>
                          <a:spcPts val="800"/>
                        </a:spcAft>
                      </a:pPr>
                      <a:r>
                        <a:rPr lang="ro-RO" sz="1300" dirty="0">
                          <a:effectLst/>
                        </a:rPr>
                        <a:t>41</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7.9. Restricții privind stabilirea recoltelor de lemn pentru pădurile supuse regimului de ocrotire integrală </a:t>
                      </a:r>
                      <a:r>
                        <a:rPr lang="ro-RO" sz="1800" b="1" dirty="0" err="1">
                          <a:effectLst/>
                          <a:latin typeface="Times New Roman" panose="02020603050405020304" pitchFamily="18" charset="0"/>
                          <a:ea typeface="Times New Roman" panose="02020603050405020304" pitchFamily="18" charset="0"/>
                        </a:rPr>
                        <a:t>şi</a:t>
                      </a:r>
                      <a:r>
                        <a:rPr lang="ro-RO" sz="1800" b="1" dirty="0">
                          <a:effectLst/>
                          <a:latin typeface="Times New Roman" panose="02020603050405020304" pitchFamily="18" charset="0"/>
                          <a:ea typeface="Times New Roman" panose="02020603050405020304" pitchFamily="18" charset="0"/>
                        </a:rPr>
                        <a:t> celui de conservare specială</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8. Precizări privind  </a:t>
                      </a:r>
                      <a:r>
                        <a:rPr lang="ro-RO" sz="1800" b="1" dirty="0" err="1">
                          <a:effectLst/>
                          <a:latin typeface="Times New Roman" panose="02020603050405020304" pitchFamily="18" charset="0"/>
                          <a:ea typeface="Times New Roman" panose="02020603050405020304" pitchFamily="18" charset="0"/>
                          <a:cs typeface="Times New Roman" panose="02020603050405020304" pitchFamily="18" charset="0"/>
                        </a:rPr>
                        <a:t>situaţiile</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 în care se poate exploata lemn din pădurile supuse regimului de ocrotire integrală </a:t>
                      </a:r>
                      <a:r>
                        <a:rPr lang="ro-RO" sz="1800" b="1"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 celui de conservare deosebită</a:t>
                      </a:r>
                      <a:endParaRPr lang="ro-RO"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PT" sz="1800" dirty="0">
                          <a:effectLst/>
                          <a:latin typeface="Times New Roman" panose="02020603050405020304" pitchFamily="18" charset="0"/>
                          <a:ea typeface="Times New Roman" panose="02020603050405020304" pitchFamily="18" charset="0"/>
                          <a:cs typeface="Times New Roman" panose="02020603050405020304" pitchFamily="18" charset="0"/>
                        </a:rPr>
                        <a:t>În pădurile încadrate legal în sistemul de </a:t>
                      </a:r>
                      <a:r>
                        <a:rPr lang="pt-PT" sz="1800" b="1" dirty="0">
                          <a:effectLst/>
                          <a:latin typeface="Times New Roman" panose="02020603050405020304" pitchFamily="18" charset="0"/>
                          <a:ea typeface="Times New Roman" panose="02020603050405020304" pitchFamily="18" charset="0"/>
                          <a:cs typeface="Times New Roman" panose="02020603050405020304" pitchFamily="18" charset="0"/>
                        </a:rPr>
                        <a:t>protecţie integrală a naturii </a:t>
                      </a:r>
                      <a:r>
                        <a:rPr lang="pt-PT" sz="1800" dirty="0">
                          <a:effectLst/>
                          <a:latin typeface="Times New Roman" panose="02020603050405020304" pitchFamily="18" charset="0"/>
                          <a:ea typeface="Times New Roman" panose="02020603050405020304" pitchFamily="18" charset="0"/>
                          <a:cs typeface="Times New Roman" panose="02020603050405020304" pitchFamily="18" charset="0"/>
                        </a:rPr>
                        <a:t>(tip funcţional I) recoltările de masă lemnoasă </a:t>
                      </a:r>
                      <a:r>
                        <a:rPr lang="pt-PT" sz="1800" b="1" dirty="0">
                          <a:effectLst/>
                          <a:latin typeface="Times New Roman" panose="02020603050405020304" pitchFamily="18" charset="0"/>
                          <a:ea typeface="Times New Roman" panose="02020603050405020304" pitchFamily="18" charset="0"/>
                          <a:cs typeface="Times New Roman" panose="02020603050405020304" pitchFamily="18" charset="0"/>
                        </a:rPr>
                        <a:t>sunt interzise</a:t>
                      </a:r>
                      <a:r>
                        <a:rPr lang="pt-PT"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nefiind permise niciun fel de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activităţi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exploatare a resurselor naturale sau alte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intervenţii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silviculturale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PT" sz="1800" dirty="0">
                          <a:effectLst/>
                          <a:latin typeface="Times New Roman" panose="02020603050405020304" pitchFamily="18" charset="0"/>
                          <a:ea typeface="Times New Roman" panose="02020603050405020304" pitchFamily="18" charset="0"/>
                          <a:cs typeface="Times New Roman" panose="02020603050405020304" pitchFamily="18" charset="0"/>
                        </a:rPr>
                        <a:t>cu excepţiile prevăzute de reglementările în vigoare.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În pădurile din grupa I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funcţională</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supuse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regimului de conservare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(tip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funcţional</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II), pentru care nu se reglementează procesul de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producţie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lemnoasă - produse principale, se întocmește o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evidenţă</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în care se impun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lucrări speciale de conservare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(lucrări de igienă, lucrări de regenerare naturală și artificială, lucrări de îngrijire si conducere 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tăieri de conservare), pe categorii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funcţionale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precizându-se volumul lemnos de recoltat pe durata deceniului de aplicare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cel mediu anual, precum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natura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intervenţiilor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conservare necesare,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ţinându</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-se seama de următoarele considerente: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în cadrul lucrărilor speciale de conservare, volumul de extras din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arboretele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mature se  stabilește de la caz la caz, în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necesitatea asigurării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permanenţei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pădurii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continuităţii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funcţiilor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de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protecţie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ale acesteia, urmărind valorificarea corespunzătoare a nucleelor de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seminţiş</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/tineret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înlăturarea treptată a elementelor din vechiul arboret, numai pe măsura preluării de către noua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generaţie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funcţiilor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respective;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Actualizarea precizărilor privind lucrările de conservare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F20F48F0-937D-4D0E-AA46-50A630056EBB}"/>
              </a:ext>
            </a:extLst>
          </p:cNvPr>
          <p:cNvPicPr>
            <a:picLocks noChangeAspect="1"/>
          </p:cNvPicPr>
          <p:nvPr/>
        </p:nvPicPr>
        <p:blipFill>
          <a:blip r:embed="rId2"/>
          <a:stretch>
            <a:fillRect/>
          </a:stretch>
        </p:blipFill>
        <p:spPr>
          <a:xfrm>
            <a:off x="1436865" y="123012"/>
            <a:ext cx="10546994" cy="591363"/>
          </a:xfrm>
          <a:prstGeom prst="rect">
            <a:avLst/>
          </a:prstGeom>
        </p:spPr>
      </p:pic>
    </p:spTree>
    <p:extLst>
      <p:ext uri="{BB962C8B-B14F-4D97-AF65-F5344CB8AC3E}">
        <p14:creationId xmlns:p14="http://schemas.microsoft.com/office/powerpoint/2010/main" val="3910364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1013627574"/>
              </p:ext>
            </p:extLst>
          </p:nvPr>
        </p:nvGraphicFramePr>
        <p:xfrm>
          <a:off x="0" y="714374"/>
          <a:ext cx="12191999" cy="6020613"/>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1766368">
                  <a:extLst>
                    <a:ext uri="{9D8B030D-6E8A-4147-A177-3AD203B41FA5}">
                      <a16:colId xmlns:a16="http://schemas.microsoft.com/office/drawing/2014/main" val="20001"/>
                    </a:ext>
                  </a:extLst>
                </a:gridCol>
                <a:gridCol w="847493">
                  <a:extLst>
                    <a:ext uri="{9D8B030D-6E8A-4147-A177-3AD203B41FA5}">
                      <a16:colId xmlns:a16="http://schemas.microsoft.com/office/drawing/2014/main" val="20002"/>
                    </a:ext>
                  </a:extLst>
                </a:gridCol>
                <a:gridCol w="7828156">
                  <a:extLst>
                    <a:ext uri="{9D8B030D-6E8A-4147-A177-3AD203B41FA5}">
                      <a16:colId xmlns:a16="http://schemas.microsoft.com/office/drawing/2014/main" val="20003"/>
                    </a:ext>
                  </a:extLst>
                </a:gridCol>
                <a:gridCol w="1219199">
                  <a:extLst>
                    <a:ext uri="{9D8B030D-6E8A-4147-A177-3AD203B41FA5}">
                      <a16:colId xmlns:a16="http://schemas.microsoft.com/office/drawing/2014/main" val="20004"/>
                    </a:ext>
                  </a:extLst>
                </a:gridCol>
              </a:tblGrid>
              <a:tr h="561772">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458841">
                <a:tc>
                  <a:txBody>
                    <a:bodyPr/>
                    <a:lstStyle/>
                    <a:p>
                      <a:pPr algn="ctr">
                        <a:lnSpc>
                          <a:spcPct val="107000"/>
                        </a:lnSpc>
                        <a:spcAft>
                          <a:spcPts val="800"/>
                        </a:spcAft>
                      </a:pPr>
                      <a:r>
                        <a:rPr lang="ro-RO" sz="1300" dirty="0">
                          <a:effectLst/>
                        </a:rPr>
                        <a:t>42</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b="1" dirty="0">
                          <a:effectLst/>
                          <a:latin typeface="Times New Roman" panose="02020603050405020304" pitchFamily="18" charset="0"/>
                          <a:ea typeface="Times New Roman" panose="02020603050405020304" pitchFamily="18" charset="0"/>
                        </a:rPr>
                        <a:t>7.9. Restricții privind stabilirea recoltelor de lemn pentru pădurile supuse regimului de ocrotire integrală </a:t>
                      </a:r>
                      <a:r>
                        <a:rPr lang="ro-RO" sz="1800" b="1" dirty="0" err="1">
                          <a:effectLst/>
                          <a:latin typeface="Times New Roman" panose="02020603050405020304" pitchFamily="18" charset="0"/>
                          <a:ea typeface="Times New Roman" panose="02020603050405020304" pitchFamily="18" charset="0"/>
                        </a:rPr>
                        <a:t>şi</a:t>
                      </a:r>
                      <a:r>
                        <a:rPr lang="ro-RO" sz="1800" b="1" dirty="0">
                          <a:effectLst/>
                          <a:latin typeface="Times New Roman" panose="02020603050405020304" pitchFamily="18" charset="0"/>
                          <a:ea typeface="Times New Roman" panose="02020603050405020304" pitchFamily="18" charset="0"/>
                        </a:rPr>
                        <a:t> celui de conservare specială</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8. Precizări privind  </a:t>
                      </a:r>
                      <a:r>
                        <a:rPr lang="ro-RO" sz="1800" b="1" dirty="0" err="1">
                          <a:effectLst/>
                          <a:latin typeface="Times New Roman" panose="02020603050405020304" pitchFamily="18" charset="0"/>
                          <a:ea typeface="Times New Roman" panose="02020603050405020304" pitchFamily="18" charset="0"/>
                          <a:cs typeface="Times New Roman" panose="02020603050405020304" pitchFamily="18" charset="0"/>
                        </a:rPr>
                        <a:t>situaţiile</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 în care se poate exploata lemn din pădurile supuse regimului de ocrotire integrală </a:t>
                      </a:r>
                      <a:r>
                        <a:rPr lang="ro-RO" sz="1800" b="1"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 celui de conservare deosebit</a:t>
                      </a:r>
                    </a:p>
                    <a:p>
                      <a:pPr algn="just">
                        <a:lnSpc>
                          <a:spcPct val="107000"/>
                        </a:lnSpc>
                        <a:spcAft>
                          <a:spcPts val="800"/>
                        </a:spcAft>
                      </a:pP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 limita minimă a extragerilor va fi corespunzătoare volumului care se impune a fi recoltat prin tăieri de igienă; </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limita superioară </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poate diferi, de la caz la caz, în raport cu starea fiecărui arboret; se urmărește ca extragerile care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depăşesc</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10% din volumul arboretului calculat în raport cu caracteristicile actuale (compoziție, clasă de producție, vârstă), dar la densitate normală (1,0), să fie temeinic justificate;</a:t>
                      </a:r>
                      <a:r>
                        <a:rPr lang="pt-PT" sz="1800" dirty="0">
                          <a:effectLst/>
                          <a:latin typeface="Times New Roman" panose="02020603050405020304" pitchFamily="18" charset="0"/>
                          <a:ea typeface="Times New Roman" panose="02020603050405020304" pitchFamily="18" charset="0"/>
                          <a:cs typeface="Times New Roman" panose="02020603050405020304" pitchFamily="18" charset="0"/>
                        </a:rPr>
                        <a:t> în cazul </a:t>
                      </a:r>
                      <a:r>
                        <a:rPr lang="pt-PT" sz="1800" b="1" dirty="0">
                          <a:effectLst/>
                          <a:latin typeface="Times New Roman" panose="02020603050405020304" pitchFamily="18" charset="0"/>
                          <a:ea typeface="Times New Roman" panose="02020603050405020304" pitchFamily="18" charset="0"/>
                          <a:cs typeface="Times New Roman" panose="02020603050405020304" pitchFamily="18" charset="0"/>
                        </a:rPr>
                        <a:t>arboretelor de salcâm, plopi euramericani şi zăvoaielor</a:t>
                      </a:r>
                      <a:r>
                        <a:rPr lang="pt-PT" sz="1800" dirty="0">
                          <a:effectLst/>
                          <a:latin typeface="Times New Roman" panose="02020603050405020304" pitchFamily="18" charset="0"/>
                          <a:ea typeface="Times New Roman" panose="02020603050405020304" pitchFamily="18" charset="0"/>
                          <a:cs typeface="Times New Roman" panose="02020603050405020304" pitchFamily="18" charset="0"/>
                        </a:rPr>
                        <a:t>, procentul de extras, de regulă, </a:t>
                      </a:r>
                      <a:r>
                        <a:rPr lang="pt-PT" sz="1800" b="1" dirty="0">
                          <a:effectLst/>
                          <a:latin typeface="Times New Roman" panose="02020603050405020304" pitchFamily="18" charset="0"/>
                          <a:ea typeface="Times New Roman" panose="02020603050405020304" pitchFamily="18" charset="0"/>
                          <a:cs typeface="Times New Roman" panose="02020603050405020304" pitchFamily="18" charset="0"/>
                        </a:rPr>
                        <a:t>este 100%, </a:t>
                      </a:r>
                      <a:r>
                        <a:rPr lang="pt-PT" sz="1800" dirty="0">
                          <a:effectLst/>
                          <a:latin typeface="Times New Roman" panose="02020603050405020304" pitchFamily="18" charset="0"/>
                          <a:ea typeface="Times New Roman" panose="02020603050405020304" pitchFamily="18" charset="0"/>
                          <a:cs typeface="Times New Roman" panose="02020603050405020304" pitchFamily="18" charset="0"/>
                        </a:rPr>
                        <a:t>urmărindu-se valorificarea capacităţii lor de regenerare şi exercitarea cu continuitate a funcţiilor atribuite.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în cazul </a:t>
                      </a:r>
                      <a:r>
                        <a:rPr lang="ro-RO" sz="1800" b="1" dirty="0" err="1">
                          <a:effectLst/>
                          <a:latin typeface="Times New Roman" panose="02020603050405020304" pitchFamily="18" charset="0"/>
                          <a:ea typeface="Times New Roman" panose="02020603050405020304" pitchFamily="18" charset="0"/>
                          <a:cs typeface="Times New Roman" panose="02020603050405020304" pitchFamily="18" charset="0"/>
                        </a:rPr>
                        <a:t>arboretelor</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 în care se înregistrează scăderea evidentă a </a:t>
                      </a:r>
                      <a:r>
                        <a:rPr lang="ro-RO" sz="1800" b="1" dirty="0" err="1">
                          <a:effectLst/>
                          <a:latin typeface="Times New Roman" panose="02020603050405020304" pitchFamily="18" charset="0"/>
                          <a:ea typeface="Times New Roman" panose="02020603050405020304" pitchFamily="18" charset="0"/>
                          <a:cs typeface="Times New Roman" panose="02020603050405020304" pitchFamily="18" charset="0"/>
                        </a:rPr>
                        <a:t>capacităţii</a:t>
                      </a:r>
                      <a:r>
                        <a:rPr lang="ro-RO"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effectLst/>
                          <a:latin typeface="Times New Roman" panose="02020603050405020304" pitchFamily="18" charset="0"/>
                          <a:ea typeface="Times New Roman" panose="02020603050405020304" pitchFamily="18" charset="0"/>
                          <a:cs typeface="Times New Roman" panose="02020603050405020304" pitchFamily="18" charset="0"/>
                        </a:rPr>
                        <a:t>funcţionale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se vor prevedea măsuri de ajutorare a regenerării, iar în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porţiunile</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cu declin ireversibil (uscări, degradarea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pronunţată</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 coroanelor etc.) se vor crea nuclee de regenerare, în vederea asigurării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permanenţei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effectLst/>
                          <a:latin typeface="Times New Roman" panose="02020603050405020304" pitchFamily="18" charset="0"/>
                          <a:ea typeface="Times New Roman" panose="02020603050405020304" pitchFamily="18" charset="0"/>
                          <a:cs typeface="Times New Roman" panose="02020603050405020304" pitchFamily="18" charset="0"/>
                        </a:rPr>
                        <a:t>funcţionalităţii</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ecosistemelor în cauză.</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Actualizarea și corelarea precizărilor privind lucrările de conservare cu cele din procedura nr. 3.</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F20F48F0-937D-4D0E-AA46-50A630056EBB}"/>
              </a:ext>
            </a:extLst>
          </p:cNvPr>
          <p:cNvPicPr>
            <a:picLocks noChangeAspect="1"/>
          </p:cNvPicPr>
          <p:nvPr/>
        </p:nvPicPr>
        <p:blipFill>
          <a:blip r:embed="rId2"/>
          <a:stretch>
            <a:fillRect/>
          </a:stretch>
        </p:blipFill>
        <p:spPr>
          <a:xfrm>
            <a:off x="1436865" y="123012"/>
            <a:ext cx="10546994" cy="591363"/>
          </a:xfrm>
          <a:prstGeom prst="rect">
            <a:avLst/>
          </a:prstGeom>
        </p:spPr>
      </p:pic>
    </p:spTree>
    <p:extLst>
      <p:ext uri="{BB962C8B-B14F-4D97-AF65-F5344CB8AC3E}">
        <p14:creationId xmlns:p14="http://schemas.microsoft.com/office/powerpoint/2010/main" val="30192149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1948822499"/>
              </p:ext>
            </p:extLst>
          </p:nvPr>
        </p:nvGraphicFramePr>
        <p:xfrm>
          <a:off x="0" y="628650"/>
          <a:ext cx="12191999" cy="6628003"/>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029537">
                  <a:extLst>
                    <a:ext uri="{9D8B030D-6E8A-4147-A177-3AD203B41FA5}">
                      <a16:colId xmlns:a16="http://schemas.microsoft.com/office/drawing/2014/main" val="20001"/>
                    </a:ext>
                  </a:extLst>
                </a:gridCol>
                <a:gridCol w="822960">
                  <a:extLst>
                    <a:ext uri="{9D8B030D-6E8A-4147-A177-3AD203B41FA5}">
                      <a16:colId xmlns:a16="http://schemas.microsoft.com/office/drawing/2014/main" val="20002"/>
                    </a:ext>
                  </a:extLst>
                </a:gridCol>
                <a:gridCol w="7296912">
                  <a:extLst>
                    <a:ext uri="{9D8B030D-6E8A-4147-A177-3AD203B41FA5}">
                      <a16:colId xmlns:a16="http://schemas.microsoft.com/office/drawing/2014/main" val="20003"/>
                    </a:ext>
                  </a:extLst>
                </a:gridCol>
                <a:gridCol w="1511807">
                  <a:extLst>
                    <a:ext uri="{9D8B030D-6E8A-4147-A177-3AD203B41FA5}">
                      <a16:colId xmlns:a16="http://schemas.microsoft.com/office/drawing/2014/main" val="20004"/>
                    </a:ext>
                  </a:extLst>
                </a:gridCol>
              </a:tblGrid>
              <a:tr h="285755">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600">
                          <a:effectLst/>
                          <a:latin typeface="Times New Roman" panose="02020603050405020304" pitchFamily="18" charset="0"/>
                          <a:cs typeface="Times New Roman" panose="02020603050405020304" pitchFamily="18" charset="0"/>
                        </a:rPr>
                        <a:t>Observații/</a:t>
                      </a:r>
                      <a:endParaRPr lang="en-US" sz="16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ro-RO" sz="1600">
                          <a:effectLst/>
                          <a:latin typeface="Times New Roman" panose="02020603050405020304" pitchFamily="18" charset="0"/>
                          <a:cs typeface="Times New Roman" panose="02020603050405020304" pitchFamily="18" charset="0"/>
                        </a:rPr>
                        <a:t>Argumente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840725">
                <a:tc>
                  <a:txBody>
                    <a:bodyPr/>
                    <a:lstStyle/>
                    <a:p>
                      <a:pPr algn="ctr">
                        <a:lnSpc>
                          <a:spcPct val="107000"/>
                        </a:lnSpc>
                        <a:spcAft>
                          <a:spcPts val="800"/>
                        </a:spcAft>
                      </a:pPr>
                      <a:r>
                        <a:rPr lang="ro-RO" sz="1300" dirty="0">
                          <a:effectLst/>
                        </a:rPr>
                        <a:t>43</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r>
                        <a:rPr lang="ro-RO" sz="1800" b="1" dirty="0">
                          <a:effectLst/>
                          <a:latin typeface="Times New Roman" panose="02020603050405020304" pitchFamily="18" charset="0"/>
                          <a:ea typeface="Times New Roman" panose="02020603050405020304" pitchFamily="18" charset="0"/>
                        </a:rPr>
                        <a:t>8. PRECIZĂRI SUPLIMENTARE PRIVIND AMENAJAREA </a:t>
                      </a:r>
                      <a:endParaRPr lang="en-US" sz="1600" dirty="0">
                        <a:effectLst/>
                        <a:latin typeface="Times New Roman" panose="02020603050405020304" pitchFamily="18" charset="0"/>
                        <a:ea typeface="Times New Roman" panose="02020603050405020304" pitchFamily="18" charset="0"/>
                      </a:endParaRPr>
                    </a:p>
                    <a:p>
                      <a:pPr algn="ctr"/>
                      <a:r>
                        <a:rPr lang="ro-RO" sz="1800" b="1" dirty="0">
                          <a:effectLst/>
                          <a:latin typeface="Times New Roman" panose="02020603050405020304" pitchFamily="18" charset="0"/>
                          <a:ea typeface="Times New Roman" panose="02020603050405020304" pitchFamily="18" charset="0"/>
                        </a:rPr>
                        <a:t>    PĂDURILOR  CU  FUNCŢII SPECIALE  DE PROTECŢIE</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800" dirty="0">
                          <a:effectLst/>
                          <a:latin typeface="Times New Roman" panose="02020603050405020304" pitchFamily="18" charset="0"/>
                          <a:ea typeface="Times New Roman" panose="02020603050405020304" pitchFamily="18" charset="0"/>
                        </a:rPr>
                        <a:t>        Măsurile specifice sunt diferențiate în raport cu subgrupele și categoriile funcționale (anexa 31): </a:t>
                      </a:r>
                      <a:endParaRPr lang="ro-RO" sz="1800" b="0" dirty="0">
                        <a:effectLst/>
                        <a:latin typeface="Times New Roman" panose="02020603050405020304" pitchFamily="18" charset="0"/>
                        <a:ea typeface="Times New Roman" panose="02020603050405020304" pitchFamily="18" charset="0"/>
                      </a:endParaRPr>
                    </a:p>
                    <a:p>
                      <a:pPr algn="just"/>
                      <a:r>
                        <a:rPr lang="ro-RO" sz="1800" b="0" dirty="0">
                          <a:effectLst/>
                          <a:latin typeface="Times New Roman" panose="02020603050405020304" pitchFamily="18" charset="0"/>
                          <a:ea typeface="Times New Roman" panose="02020603050405020304" pitchFamily="18" charset="0"/>
                        </a:rPr>
                        <a:t>1. Păduri cu </a:t>
                      </a:r>
                      <a:r>
                        <a:rPr lang="ro-RO" sz="1800" b="0" dirty="0" err="1">
                          <a:effectLst/>
                          <a:latin typeface="Times New Roman" panose="02020603050405020304" pitchFamily="18" charset="0"/>
                          <a:ea typeface="Times New Roman" panose="02020603050405020304" pitchFamily="18" charset="0"/>
                        </a:rPr>
                        <a:t>funcţii</a:t>
                      </a:r>
                      <a:r>
                        <a:rPr lang="ro-RO" sz="1800" b="0" dirty="0">
                          <a:effectLst/>
                          <a:latin typeface="Times New Roman" panose="02020603050405020304" pitchFamily="18" charset="0"/>
                          <a:ea typeface="Times New Roman" panose="02020603050405020304" pitchFamily="18" charset="0"/>
                        </a:rPr>
                        <a:t> speciale de </a:t>
                      </a:r>
                      <a:r>
                        <a:rPr lang="ro-RO" sz="1800" b="0" dirty="0" err="1">
                          <a:effectLst/>
                          <a:latin typeface="Times New Roman" panose="02020603050405020304" pitchFamily="18" charset="0"/>
                          <a:ea typeface="Times New Roman" panose="02020603050405020304" pitchFamily="18" charset="0"/>
                        </a:rPr>
                        <a:t>protecţie</a:t>
                      </a:r>
                      <a:r>
                        <a:rPr lang="ro-RO" sz="1800" b="0" dirty="0">
                          <a:effectLst/>
                          <a:latin typeface="Times New Roman" panose="02020603050405020304" pitchFamily="18" charset="0"/>
                          <a:ea typeface="Times New Roman" panose="02020603050405020304" pitchFamily="18" charset="0"/>
                        </a:rPr>
                        <a:t> a apelor a terenurilor și solurilor</a:t>
                      </a:r>
                    </a:p>
                    <a:p>
                      <a:pPr algn="just"/>
                      <a:r>
                        <a:rPr lang="ro-RO" sz="1800" b="0" dirty="0">
                          <a:effectLst/>
                          <a:latin typeface="Times New Roman" panose="02020603050405020304" pitchFamily="18" charset="0"/>
                          <a:ea typeface="Times New Roman" panose="02020603050405020304" pitchFamily="18" charset="0"/>
                        </a:rPr>
                        <a:t>2. Păduri cu funcţii speciale de protecţie contra factorilor</a:t>
                      </a:r>
                      <a:r>
                        <a:rPr lang="en-US" sz="1800" b="0" dirty="0">
                          <a:effectLst/>
                          <a:latin typeface="Times New Roman" panose="02020603050405020304" pitchFamily="18" charset="0"/>
                          <a:ea typeface="Times New Roman" panose="02020603050405020304" pitchFamily="18" charset="0"/>
                        </a:rPr>
                        <a:t> </a:t>
                      </a:r>
                      <a:r>
                        <a:rPr lang="ro-RO" sz="1800" b="0" dirty="0">
                          <a:effectLst/>
                          <a:latin typeface="Times New Roman" panose="02020603050405020304" pitchFamily="18" charset="0"/>
                          <a:ea typeface="Times New Roman" panose="02020603050405020304" pitchFamily="18" charset="0"/>
                        </a:rPr>
                        <a:t>climatici naturali sau antropici</a:t>
                      </a:r>
                      <a:endParaRPr lang="en-US" sz="1800" b="0" dirty="0">
                        <a:effectLst/>
                        <a:latin typeface="Times New Roman" panose="02020603050405020304" pitchFamily="18" charset="0"/>
                        <a:ea typeface="Times New Roman" panose="02020603050405020304" pitchFamily="18" charset="0"/>
                      </a:endParaRPr>
                    </a:p>
                    <a:p>
                      <a:pPr algn="just"/>
                      <a:r>
                        <a:rPr lang="ro-RO" sz="1800" b="0" dirty="0">
                          <a:effectLst/>
                          <a:latin typeface="Times New Roman" panose="02020603050405020304" pitchFamily="18" charset="0"/>
                          <a:ea typeface="Times New Roman" panose="02020603050405020304" pitchFamily="18" charset="0"/>
                        </a:rPr>
                        <a:t>3. Păduri aflate sub </a:t>
                      </a:r>
                      <a:r>
                        <a:rPr lang="ro-RO" sz="1800" b="0" dirty="0" err="1">
                          <a:effectLst/>
                          <a:latin typeface="Times New Roman" panose="02020603050405020304" pitchFamily="18" charset="0"/>
                          <a:ea typeface="Times New Roman" panose="02020603050405020304" pitchFamily="18" charset="0"/>
                        </a:rPr>
                        <a:t>influenţa</a:t>
                      </a:r>
                      <a:r>
                        <a:rPr lang="ro-RO" sz="1800" b="0" dirty="0">
                          <a:effectLst/>
                          <a:latin typeface="Times New Roman" panose="02020603050405020304" pitchFamily="18" charset="0"/>
                          <a:ea typeface="Times New Roman" panose="02020603050405020304" pitchFamily="18" charset="0"/>
                        </a:rPr>
                        <a:t> poluării industriale</a:t>
                      </a:r>
                      <a:endParaRPr lang="en-US" sz="1800" b="0" dirty="0">
                        <a:effectLst/>
                        <a:latin typeface="Times New Roman" panose="02020603050405020304" pitchFamily="18" charset="0"/>
                        <a:ea typeface="Times New Roman" panose="02020603050405020304" pitchFamily="18" charset="0"/>
                      </a:endParaRPr>
                    </a:p>
                    <a:p>
                      <a:pPr algn="just"/>
                      <a:r>
                        <a:rPr lang="ro-RO" sz="1800" b="0" dirty="0">
                          <a:effectLst/>
                          <a:latin typeface="Times New Roman" panose="02020603050405020304" pitchFamily="18" charset="0"/>
                          <a:ea typeface="Times New Roman" panose="02020603050405020304" pitchFamily="18" charset="0"/>
                        </a:rPr>
                        <a:t>4. Păduri cu </a:t>
                      </a:r>
                      <a:r>
                        <a:rPr lang="ro-RO" sz="1800" b="0" dirty="0" err="1">
                          <a:effectLst/>
                          <a:latin typeface="Times New Roman" panose="02020603050405020304" pitchFamily="18" charset="0"/>
                          <a:ea typeface="Times New Roman" panose="02020603050405020304" pitchFamily="18" charset="0"/>
                        </a:rPr>
                        <a:t>funcţii</a:t>
                      </a:r>
                      <a:r>
                        <a:rPr lang="ro-RO" sz="1800" b="0" dirty="0">
                          <a:effectLst/>
                          <a:latin typeface="Times New Roman" panose="02020603050405020304" pitchFamily="18" charset="0"/>
                          <a:ea typeface="Times New Roman" panose="02020603050405020304" pitchFamily="18" charset="0"/>
                        </a:rPr>
                        <a:t> de protecție, predominant sociale </a:t>
                      </a:r>
                    </a:p>
                    <a:p>
                      <a:pPr algn="just"/>
                      <a:r>
                        <a:rPr lang="ro-RO" sz="1800" b="0" dirty="0">
                          <a:effectLst/>
                          <a:latin typeface="Times New Roman" panose="02020603050405020304" pitchFamily="18" charset="0"/>
                          <a:ea typeface="Times New Roman" panose="02020603050405020304" pitchFamily="18" charset="0"/>
                        </a:rPr>
                        <a:t>5. </a:t>
                      </a:r>
                      <a:r>
                        <a:rPr lang="pt-PT" sz="1800" b="0" dirty="0">
                          <a:effectLst/>
                          <a:latin typeface="Times New Roman" panose="02020603050405020304" pitchFamily="18" charset="0"/>
                          <a:ea typeface="Times New Roman" panose="02020603050405020304" pitchFamily="18" charset="0"/>
                        </a:rPr>
                        <a:t>Păduri de interes ştiinţific şi de ocrotire a genofondului și ecofondului forestier şi a altor ecosisteme cu elemente naturale de valoare deosebită precum și pădurile cu funcții speciale pentru conservarea și ocrotirea biodiversității</a:t>
                      </a:r>
                      <a:endParaRPr lang="en-US" sz="1800" b="0" dirty="0">
                        <a:effectLst/>
                        <a:latin typeface="Times New Roman" panose="02020603050405020304" pitchFamily="18" charset="0"/>
                        <a:ea typeface="Times New Roman" panose="02020603050405020304" pitchFamily="18" charset="0"/>
                      </a:endParaRPr>
                    </a:p>
                    <a:p>
                      <a:pPr algn="just"/>
                      <a:r>
                        <a:rPr lang="pt-PT" sz="1800" b="0" dirty="0">
                          <a:effectLst/>
                          <a:latin typeface="Times New Roman" panose="02020603050405020304" pitchFamily="18" charset="0"/>
                          <a:ea typeface="Times New Roman" panose="02020603050405020304" pitchFamily="18" charset="0"/>
                        </a:rPr>
                        <a:t> 	</a:t>
                      </a:r>
                      <a:r>
                        <a:rPr lang="ro-RO" sz="1800" b="0" dirty="0">
                          <a:effectLst/>
                          <a:latin typeface="Times New Roman" panose="02020603050405020304" pitchFamily="18" charset="0"/>
                          <a:ea typeface="Times New Roman" panose="02020603050405020304" pitchFamily="18" charset="0"/>
                        </a:rPr>
                        <a:t>5.1 Păduri incluse în arii naturale protejate precum și alte păduri cu rol de protecție a naturii</a:t>
                      </a:r>
                      <a:endParaRPr lang="en-US" sz="1800" b="0" dirty="0">
                        <a:effectLst/>
                        <a:latin typeface="Times New Roman" panose="02020603050405020304" pitchFamily="18" charset="0"/>
                        <a:ea typeface="Times New Roman" panose="02020603050405020304" pitchFamily="18" charset="0"/>
                      </a:endParaRPr>
                    </a:p>
                    <a:p>
                      <a:pPr algn="just"/>
                      <a:r>
                        <a:rPr lang="ro-RO" sz="1800" b="0" dirty="0">
                          <a:effectLst/>
                          <a:latin typeface="Times New Roman" panose="02020603050405020304" pitchFamily="18" charset="0"/>
                          <a:ea typeface="Times New Roman" panose="02020603050405020304" pitchFamily="18" charset="0"/>
                        </a:rPr>
                        <a:t>5.1.1 Încadrarea </a:t>
                      </a:r>
                      <a:r>
                        <a:rPr lang="ro-RO" sz="1800" b="0" dirty="0" err="1">
                          <a:effectLst/>
                          <a:latin typeface="Times New Roman" panose="02020603050405020304" pitchFamily="18" charset="0"/>
                          <a:ea typeface="Times New Roman" panose="02020603050405020304" pitchFamily="18" charset="0"/>
                        </a:rPr>
                        <a:t>funcţională</a:t>
                      </a:r>
                      <a:r>
                        <a:rPr lang="ro-RO" sz="1800" b="0" dirty="0">
                          <a:effectLst/>
                          <a:latin typeface="Times New Roman" panose="02020603050405020304" pitchFamily="18" charset="0"/>
                          <a:ea typeface="Times New Roman" panose="02020603050405020304" pitchFamily="18" charset="0"/>
                        </a:rPr>
                        <a:t> a ariilor naturale protejate precum și a altor păduri cu rol de protecție a naturii</a:t>
                      </a:r>
                      <a:endParaRPr lang="en-US" sz="1800" b="0" dirty="0">
                        <a:effectLst/>
                        <a:latin typeface="Times New Roman" panose="02020603050405020304" pitchFamily="18" charset="0"/>
                        <a:ea typeface="Times New Roman" panose="02020603050405020304" pitchFamily="18" charset="0"/>
                      </a:endParaRPr>
                    </a:p>
                    <a:p>
                      <a:pPr algn="just">
                        <a:tabLst>
                          <a:tab pos="540385" algn="l"/>
                        </a:tabLst>
                      </a:pPr>
                      <a:r>
                        <a:rPr lang="ro-RO" sz="1800" b="0" dirty="0">
                          <a:effectLst/>
                          <a:latin typeface="Times New Roman" panose="02020603050405020304" pitchFamily="18" charset="0"/>
                          <a:ea typeface="Times New Roman" panose="02020603050405020304" pitchFamily="18" charset="0"/>
                        </a:rPr>
                        <a:t>5.1.2 Reglementări privind modul de ocrotire, conservare şi                gestionare durabilă a pădurilor incluse în arii naturale protejate</a:t>
                      </a:r>
                      <a:endParaRPr lang="en-US" sz="1800" b="0" dirty="0">
                        <a:effectLst/>
                        <a:latin typeface="Times New Roman" panose="02020603050405020304" pitchFamily="18" charset="0"/>
                        <a:ea typeface="Times New Roman" panose="02020603050405020304" pitchFamily="18" charset="0"/>
                      </a:endParaRPr>
                    </a:p>
                    <a:p>
                      <a:pPr indent="457200" algn="just"/>
                      <a:r>
                        <a:rPr lang="en-US" sz="1800" b="0" dirty="0">
                          <a:effectLst/>
                          <a:latin typeface="Times New Roman" panose="02020603050405020304" pitchFamily="18" charset="0"/>
                          <a:ea typeface="Times New Roman" panose="02020603050405020304" pitchFamily="18" charset="0"/>
                        </a:rPr>
                        <a:t>       </a:t>
                      </a:r>
                      <a:r>
                        <a:rPr lang="ro-RO" sz="1800" b="0" dirty="0">
                          <a:effectLst/>
                          <a:latin typeface="Times New Roman" panose="02020603050405020304" pitchFamily="18" charset="0"/>
                          <a:ea typeface="Times New Roman" panose="02020603050405020304" pitchFamily="18" charset="0"/>
                        </a:rPr>
                        <a:t>5.2 Pădurile constituite ca rezervaţii pentru producerea</a:t>
                      </a:r>
                      <a:r>
                        <a:rPr lang="en-US" sz="1800" b="0" dirty="0">
                          <a:effectLst/>
                          <a:latin typeface="Times New Roman" panose="02020603050405020304" pitchFamily="18" charset="0"/>
                          <a:ea typeface="Times New Roman" panose="02020603050405020304" pitchFamily="18" charset="0"/>
                        </a:rPr>
                        <a:t> </a:t>
                      </a:r>
                      <a:r>
                        <a:rPr lang="ro-RO" sz="1800" b="0" dirty="0">
                          <a:effectLst/>
                          <a:latin typeface="Times New Roman" panose="02020603050405020304" pitchFamily="18" charset="0"/>
                          <a:ea typeface="Times New Roman" panose="02020603050405020304" pitchFamily="18" charset="0"/>
                        </a:rPr>
                        <a:t>de seminţe forestiere (rezervaţii seminologice) și resurse genetice forestiere</a:t>
                      </a:r>
                      <a:endParaRPr lang="en-US" sz="1800" b="0" dirty="0">
                        <a:effectLst/>
                        <a:latin typeface="Times New Roman" panose="02020603050405020304" pitchFamily="18" charset="0"/>
                        <a:ea typeface="Times New Roman" panose="02020603050405020304" pitchFamily="18" charset="0"/>
                      </a:endParaRPr>
                    </a:p>
                    <a:p>
                      <a:pPr algn="just"/>
                      <a:r>
                        <a:rPr lang="en-US" sz="1800" b="0" dirty="0">
                          <a:effectLst/>
                          <a:latin typeface="Times New Roman" panose="02020603050405020304" pitchFamily="18" charset="0"/>
                          <a:ea typeface="Times New Roman" panose="02020603050405020304" pitchFamily="18" charset="0"/>
                        </a:rPr>
                        <a:t>                </a:t>
                      </a:r>
                      <a:r>
                        <a:rPr lang="ro-RO" sz="1800" b="0" dirty="0">
                          <a:effectLst/>
                          <a:latin typeface="Times New Roman" panose="02020603050405020304" pitchFamily="18" charset="0"/>
                          <a:ea typeface="Times New Roman" panose="02020603050405020304" pitchFamily="18" charset="0"/>
                        </a:rPr>
                        <a:t>5.3 Pădurile constituite în suprafeţe experimentale</a:t>
                      </a:r>
                      <a:r>
                        <a:rPr lang="en-US" sz="1800" b="0" dirty="0">
                          <a:effectLst/>
                          <a:latin typeface="Times New Roman" panose="02020603050405020304" pitchFamily="18" charset="0"/>
                          <a:ea typeface="Times New Roman" panose="02020603050405020304" pitchFamily="18" charset="0"/>
                        </a:rPr>
                        <a:t> </a:t>
                      </a:r>
                      <a:r>
                        <a:rPr lang="ro-RO" sz="1800" b="0" dirty="0">
                          <a:effectLst/>
                          <a:latin typeface="Times New Roman" panose="02020603050405020304" pitchFamily="18" charset="0"/>
                          <a:ea typeface="Times New Roman" panose="02020603050405020304" pitchFamily="18" charset="0"/>
                        </a:rPr>
                        <a:t>de lungă durată, destinate cercetării ştiinţifice  </a:t>
                      </a:r>
                      <a:endParaRPr lang="en-US" sz="1800" b="0" dirty="0">
                        <a:effectLst/>
                        <a:latin typeface="Times New Roman" panose="02020603050405020304" pitchFamily="18" charset="0"/>
                        <a:ea typeface="Times New Roman" panose="02020603050405020304" pitchFamily="18" charset="0"/>
                      </a:endParaRPr>
                    </a:p>
                    <a:p>
                      <a:pPr algn="just"/>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Actualizarea aspectelor particulare necesare de urmărit în amenajarea pădurilor cu funcții speciale de protecție.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6CF700AE-8731-451B-AFB3-3D6890FE68CD}"/>
              </a:ext>
            </a:extLst>
          </p:cNvPr>
          <p:cNvPicPr>
            <a:picLocks noChangeAspect="1"/>
          </p:cNvPicPr>
          <p:nvPr/>
        </p:nvPicPr>
        <p:blipFill>
          <a:blip r:embed="rId2"/>
          <a:stretch>
            <a:fillRect/>
          </a:stretch>
        </p:blipFill>
        <p:spPr>
          <a:xfrm>
            <a:off x="1308278" y="37287"/>
            <a:ext cx="10546994" cy="591363"/>
          </a:xfrm>
          <a:prstGeom prst="rect">
            <a:avLst/>
          </a:prstGeom>
        </p:spPr>
      </p:pic>
    </p:spTree>
    <p:extLst>
      <p:ext uri="{BB962C8B-B14F-4D97-AF65-F5344CB8AC3E}">
        <p14:creationId xmlns:p14="http://schemas.microsoft.com/office/powerpoint/2010/main" val="17247474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1624953554"/>
              </p:ext>
            </p:extLst>
          </p:nvPr>
        </p:nvGraphicFramePr>
        <p:xfrm>
          <a:off x="0" y="600075"/>
          <a:ext cx="12191999" cy="6197581"/>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075257">
                  <a:extLst>
                    <a:ext uri="{9D8B030D-6E8A-4147-A177-3AD203B41FA5}">
                      <a16:colId xmlns:a16="http://schemas.microsoft.com/office/drawing/2014/main" val="20001"/>
                    </a:ext>
                  </a:extLst>
                </a:gridCol>
                <a:gridCol w="777240">
                  <a:extLst>
                    <a:ext uri="{9D8B030D-6E8A-4147-A177-3AD203B41FA5}">
                      <a16:colId xmlns:a16="http://schemas.microsoft.com/office/drawing/2014/main" val="20002"/>
                    </a:ext>
                  </a:extLst>
                </a:gridCol>
                <a:gridCol w="4733778">
                  <a:extLst>
                    <a:ext uri="{9D8B030D-6E8A-4147-A177-3AD203B41FA5}">
                      <a16:colId xmlns:a16="http://schemas.microsoft.com/office/drawing/2014/main" val="20003"/>
                    </a:ext>
                  </a:extLst>
                </a:gridCol>
                <a:gridCol w="4074941">
                  <a:extLst>
                    <a:ext uri="{9D8B030D-6E8A-4147-A177-3AD203B41FA5}">
                      <a16:colId xmlns:a16="http://schemas.microsoft.com/office/drawing/2014/main" val="20004"/>
                    </a:ext>
                  </a:extLst>
                </a:gridCol>
              </a:tblGrid>
              <a:tr h="30591">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2277926">
                <a:tc>
                  <a:txBody>
                    <a:bodyPr/>
                    <a:lstStyle/>
                    <a:p>
                      <a:pPr algn="ctr">
                        <a:lnSpc>
                          <a:spcPct val="107000"/>
                        </a:lnSpc>
                        <a:spcAft>
                          <a:spcPts val="800"/>
                        </a:spcAft>
                      </a:pPr>
                      <a:r>
                        <a:rPr lang="ro-RO" sz="1300" dirty="0">
                          <a:effectLst/>
                        </a:rPr>
                        <a:t>44</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6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600" b="1" dirty="0">
                          <a:effectLst/>
                          <a:latin typeface="Times New Roman" panose="02020603050405020304" pitchFamily="18" charset="0"/>
                          <a:ea typeface="Times New Roman" panose="02020603050405020304" pitchFamily="18" charset="0"/>
                        </a:rPr>
                        <a:t>6.9. CONSERVAREA BIODIVERSITĂŢII</a:t>
                      </a:r>
                    </a:p>
                    <a:p>
                      <a:pPr algn="just"/>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800" dirty="0">
                          <a:effectLst/>
                          <a:latin typeface="Times New Roman" panose="02020603050405020304" pitchFamily="18" charset="0"/>
                          <a:ea typeface="Calibri" panose="020F0502020204030204" pitchFamily="34" charset="0"/>
                        </a:rPr>
                        <a:t>I</a:t>
                      </a:r>
                      <a:r>
                        <a:rPr lang="en-US" sz="1800" dirty="0" err="1">
                          <a:effectLst/>
                          <a:latin typeface="Times New Roman" panose="02020603050405020304" pitchFamily="18" charset="0"/>
                          <a:ea typeface="Calibri" panose="020F0502020204030204" pitchFamily="34" charset="0"/>
                        </a:rPr>
                        <a:t>ntroducerea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unui</a:t>
                      </a:r>
                      <a:r>
                        <a:rPr lang="en-US" sz="1800" dirty="0">
                          <a:effectLst/>
                          <a:latin typeface="Times New Roman" panose="02020603050405020304" pitchFamily="18" charset="0"/>
                          <a:ea typeface="Calibri" panose="020F0502020204030204" pitchFamily="34" charset="0"/>
                        </a:rPr>
                        <a:t> capitol </a:t>
                      </a:r>
                      <a:r>
                        <a:rPr lang="en-US" sz="1800" dirty="0" err="1">
                          <a:effectLst/>
                          <a:latin typeface="Times New Roman" panose="02020603050405020304" pitchFamily="18" charset="0"/>
                          <a:ea typeface="Calibri" panose="020F0502020204030204" pitchFamily="34" charset="0"/>
                        </a:rPr>
                        <a:t>nou</a:t>
                      </a:r>
                      <a:r>
                        <a:rPr lang="en-US" sz="1800" dirty="0">
                          <a:effectLst/>
                          <a:latin typeface="Times New Roman" panose="02020603050405020304" pitchFamily="18" charset="0"/>
                          <a:ea typeface="Calibri" panose="020F0502020204030204" pitchFamily="34" charset="0"/>
                        </a:rPr>
                        <a:t> care </a:t>
                      </a:r>
                      <a:r>
                        <a:rPr lang="en-US" sz="1800" dirty="0" err="1">
                          <a:effectLst/>
                          <a:latin typeface="Times New Roman" panose="02020603050405020304" pitchFamily="18" charset="0"/>
                          <a:ea typeface="Calibri" panose="020F0502020204030204" pitchFamily="34" charset="0"/>
                        </a:rPr>
                        <a:t>tratează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aspectele</a:t>
                      </a:r>
                      <a:r>
                        <a:rPr lang="en-US" sz="1800" dirty="0">
                          <a:effectLst/>
                          <a:latin typeface="Times New Roman" panose="02020603050405020304" pitchFamily="18" charset="0"/>
                          <a:ea typeface="Calibri" panose="020F0502020204030204" pitchFamily="34" charset="0"/>
                        </a:rPr>
                        <a:t> de </a:t>
                      </a:r>
                      <a:r>
                        <a:rPr lang="en-US" sz="1800" dirty="0" err="1">
                          <a:effectLst/>
                          <a:latin typeface="Times New Roman" panose="02020603050405020304" pitchFamily="18" charset="0"/>
                          <a:ea typeface="Calibri" panose="020F0502020204030204" pitchFamily="34" charset="0"/>
                        </a:rPr>
                        <a:t>biodiversitate</a:t>
                      </a:r>
                      <a:r>
                        <a:rPr lang="ro-RO" sz="1800" dirty="0">
                          <a:effectLst/>
                          <a:latin typeface="Times New Roman" panose="02020603050405020304" pitchFamily="18" charset="0"/>
                          <a:ea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r h="3394129">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45</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600" b="1" dirty="0">
                          <a:effectLst/>
                          <a:latin typeface="Times New Roman" panose="02020603050405020304" pitchFamily="18" charset="0"/>
                          <a:ea typeface="Times New Roman" panose="02020603050405020304" pitchFamily="18" charset="0"/>
                        </a:rPr>
                        <a:t>9. VALORIFICAREA SUPERIOARĂ A PRODUSELOR NELEMNOASE ALE FONDULUI FORESTIER</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1600" b="1" dirty="0">
                          <a:effectLst/>
                          <a:latin typeface="Times New Roman" panose="02020603050405020304" pitchFamily="18" charset="0"/>
                          <a:ea typeface="Times New Roman" panose="02020603050405020304" pitchFamily="18" charset="0"/>
                        </a:rPr>
                        <a:t>6.10. PRODUSE NELEMNOASE ALE FONDULUI FORESTIER </a:t>
                      </a:r>
                      <a:endParaRPr lang="ro-RO"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Restructurarea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capitolului și a subcapitolelor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aferente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produselor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nelemnoase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ale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fondului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forestier</a:t>
                      </a: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1239626"/>
                  </a:ext>
                </a:extLst>
              </a:tr>
            </a:tbl>
          </a:graphicData>
        </a:graphic>
      </p:graphicFrame>
      <p:pic>
        <p:nvPicPr>
          <p:cNvPr id="2" name="Picture 1">
            <a:extLst>
              <a:ext uri="{FF2B5EF4-FFF2-40B4-BE49-F238E27FC236}">
                <a16:creationId xmlns:a16="http://schemas.microsoft.com/office/drawing/2014/main" id="{6D6495C4-B6C5-49FB-9274-371CB05824BD}"/>
              </a:ext>
            </a:extLst>
          </p:cNvPr>
          <p:cNvPicPr>
            <a:picLocks noChangeAspect="1"/>
          </p:cNvPicPr>
          <p:nvPr/>
        </p:nvPicPr>
        <p:blipFill>
          <a:blip r:embed="rId2"/>
          <a:stretch>
            <a:fillRect/>
          </a:stretch>
        </p:blipFill>
        <p:spPr>
          <a:xfrm>
            <a:off x="1765478" y="22999"/>
            <a:ext cx="10546994" cy="591363"/>
          </a:xfrm>
          <a:prstGeom prst="rect">
            <a:avLst/>
          </a:prstGeom>
        </p:spPr>
      </p:pic>
    </p:spTree>
    <p:extLst>
      <p:ext uri="{BB962C8B-B14F-4D97-AF65-F5344CB8AC3E}">
        <p14:creationId xmlns:p14="http://schemas.microsoft.com/office/powerpoint/2010/main" val="122740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505616868"/>
              </p:ext>
            </p:extLst>
          </p:nvPr>
        </p:nvGraphicFramePr>
        <p:xfrm>
          <a:off x="0" y="661035"/>
          <a:ext cx="12383146" cy="6654165"/>
        </p:xfrm>
        <a:graphic>
          <a:graphicData uri="http://schemas.openxmlformats.org/drawingml/2006/table">
            <a:tbl>
              <a:tblPr firstRow="1" firstCol="1" bandRow="1">
                <a:tableStyleId>{5C22544A-7EE6-4342-B048-85BDC9FD1C3A}</a:tableStyleId>
              </a:tblPr>
              <a:tblGrid>
                <a:gridCol w="539105">
                  <a:extLst>
                    <a:ext uri="{9D8B030D-6E8A-4147-A177-3AD203B41FA5}">
                      <a16:colId xmlns:a16="http://schemas.microsoft.com/office/drawing/2014/main" val="20000"/>
                    </a:ext>
                  </a:extLst>
                </a:gridCol>
                <a:gridCol w="2107793">
                  <a:extLst>
                    <a:ext uri="{9D8B030D-6E8A-4147-A177-3AD203B41FA5}">
                      <a16:colId xmlns:a16="http://schemas.microsoft.com/office/drawing/2014/main" val="20001"/>
                    </a:ext>
                  </a:extLst>
                </a:gridCol>
                <a:gridCol w="789426">
                  <a:extLst>
                    <a:ext uri="{9D8B030D-6E8A-4147-A177-3AD203B41FA5}">
                      <a16:colId xmlns:a16="http://schemas.microsoft.com/office/drawing/2014/main" val="20002"/>
                    </a:ext>
                  </a:extLst>
                </a:gridCol>
                <a:gridCol w="7304001">
                  <a:extLst>
                    <a:ext uri="{9D8B030D-6E8A-4147-A177-3AD203B41FA5}">
                      <a16:colId xmlns:a16="http://schemas.microsoft.com/office/drawing/2014/main" val="20003"/>
                    </a:ext>
                  </a:extLst>
                </a:gridCol>
                <a:gridCol w="1642821">
                  <a:extLst>
                    <a:ext uri="{9D8B030D-6E8A-4147-A177-3AD203B41FA5}">
                      <a16:colId xmlns:a16="http://schemas.microsoft.com/office/drawing/2014/main" val="20004"/>
                    </a:ext>
                  </a:extLst>
                </a:gridCol>
              </a:tblGrid>
              <a:tr h="0">
                <a:tc>
                  <a:txBody>
                    <a:bodyPr/>
                    <a:lstStyle/>
                    <a:p>
                      <a:pPr algn="ctr">
                        <a:lnSpc>
                          <a:spcPct val="107000"/>
                        </a:lnSpc>
                        <a:spcAft>
                          <a:spcPts val="800"/>
                        </a:spcAft>
                      </a:pPr>
                      <a:r>
                        <a:rPr lang="ro-RO" sz="1400" dirty="0">
                          <a:effectLst/>
                        </a:rPr>
                        <a:t>Nr. crt.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400" dirty="0">
                          <a:effectLst/>
                        </a:rPr>
                        <a:t>Capitol/Subcapitol Norma existentă</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400" dirty="0">
                          <a:effectLst/>
                        </a:rPr>
                        <a:t>Aspecte eliminate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400" dirty="0">
                          <a:effectLst/>
                        </a:rPr>
                        <a:t>Aspecte modificate/nou introduse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400" dirty="0">
                          <a:effectLst/>
                        </a:rPr>
                        <a:t>Observații/</a:t>
                      </a:r>
                      <a:endParaRPr lang="en-US" sz="1400" dirty="0">
                        <a:effectLst/>
                      </a:endParaRPr>
                    </a:p>
                    <a:p>
                      <a:pPr algn="ctr">
                        <a:lnSpc>
                          <a:spcPct val="107000"/>
                        </a:lnSpc>
                        <a:spcAft>
                          <a:spcPts val="800"/>
                        </a:spcAft>
                      </a:pPr>
                      <a:r>
                        <a:rPr lang="ro-RO" sz="1400" dirty="0">
                          <a:effectLst/>
                        </a:rPr>
                        <a:t>Argumente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868030">
                <a:tc>
                  <a:txBody>
                    <a:bodyPr/>
                    <a:lstStyle/>
                    <a:p>
                      <a:pPr algn="ctr">
                        <a:lnSpc>
                          <a:spcPct val="107000"/>
                        </a:lnSpc>
                        <a:spcAft>
                          <a:spcPts val="800"/>
                        </a:spcAft>
                      </a:pPr>
                      <a:r>
                        <a:rPr lang="ro-RO" sz="1300" dirty="0">
                          <a:effectLst/>
                        </a:rPr>
                        <a:t>46</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2400" b="1" dirty="0">
                          <a:effectLst/>
                          <a:latin typeface="Times New Roman" panose="02020603050405020304" pitchFamily="18" charset="0"/>
                          <a:ea typeface="Times New Roman" panose="02020603050405020304" pitchFamily="18" charset="0"/>
                        </a:rPr>
                        <a:t>ANEXE</a:t>
                      </a:r>
                      <a:endParaRPr lang="en-US" sz="24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endParaRPr lang="ro-RO" sz="1600" dirty="0">
                        <a:effectLst/>
                        <a:latin typeface="Times New Roman" panose="02020603050405020304" pitchFamily="18" charset="0"/>
                        <a:ea typeface="Times New Roman" panose="02020603050405020304" pitchFamily="18" charset="0"/>
                      </a:endParaRPr>
                    </a:p>
                    <a:p>
                      <a:pPr algn="just"/>
                      <a:r>
                        <a:rPr lang="ro-RO" sz="2400" dirty="0">
                          <a:effectLst/>
                          <a:latin typeface="Times New Roman" panose="02020603050405020304" pitchFamily="18" charset="0"/>
                          <a:ea typeface="Times New Roman" panose="02020603050405020304" pitchFamily="18" charset="0"/>
                        </a:rPr>
                        <a:t>Anexa 1- Categorii de folosință forestieră;</a:t>
                      </a:r>
                    </a:p>
                    <a:p>
                      <a:pPr algn="just"/>
                      <a:r>
                        <a:rPr lang="ro-RO" sz="2400" dirty="0">
                          <a:effectLst/>
                          <a:latin typeface="Times New Roman" panose="02020603050405020304" pitchFamily="18" charset="0"/>
                          <a:ea typeface="Times New Roman" panose="02020603050405020304" pitchFamily="18" charset="0"/>
                        </a:rPr>
                        <a:t>Anexa 2-Evidența fondului forestier pe categoriile utilizate în</a:t>
                      </a:r>
                    </a:p>
                    <a:p>
                      <a:pPr algn="just"/>
                      <a:r>
                        <a:rPr lang="ro-RO" sz="2400" dirty="0">
                          <a:effectLst/>
                          <a:latin typeface="Times New Roman" panose="02020603050405020304" pitchFamily="18" charset="0"/>
                          <a:ea typeface="Times New Roman" panose="02020603050405020304" pitchFamily="18" charset="0"/>
                        </a:rPr>
                        <a:t>               evidența fondului funciar;</a:t>
                      </a:r>
                    </a:p>
                    <a:p>
                      <a:pPr algn="just"/>
                      <a:r>
                        <a:rPr lang="ro-RO" sz="2400" dirty="0">
                          <a:effectLst/>
                          <a:latin typeface="Times New Roman" panose="02020603050405020304" pitchFamily="18" charset="0"/>
                          <a:ea typeface="Times New Roman" panose="02020603050405020304" pitchFamily="18" charset="0"/>
                        </a:rPr>
                        <a:t>Anexa 3-Tipuri de </a:t>
                      </a:r>
                      <a:r>
                        <a:rPr lang="ro-RO" sz="2400" dirty="0" err="1">
                          <a:effectLst/>
                          <a:latin typeface="Times New Roman" panose="02020603050405020304" pitchFamily="18" charset="0"/>
                          <a:ea typeface="Times New Roman" panose="02020603050405020304" pitchFamily="18" charset="0"/>
                        </a:rPr>
                        <a:t>unităţi</a:t>
                      </a:r>
                      <a:r>
                        <a:rPr lang="ro-RO" sz="2400" dirty="0">
                          <a:effectLst/>
                          <a:latin typeface="Times New Roman" panose="02020603050405020304" pitchFamily="18" charset="0"/>
                          <a:ea typeface="Times New Roman" panose="02020603050405020304" pitchFamily="18" charset="0"/>
                        </a:rPr>
                        <a:t> de gospodărire (UG);</a:t>
                      </a:r>
                    </a:p>
                    <a:p>
                      <a:pPr algn="just"/>
                      <a:r>
                        <a:rPr lang="ro-RO" sz="2400" dirty="0">
                          <a:effectLst/>
                          <a:latin typeface="Times New Roman" panose="02020603050405020304" pitchFamily="18" charset="0"/>
                          <a:ea typeface="Times New Roman" panose="02020603050405020304" pitchFamily="18" charset="0"/>
                        </a:rPr>
                        <a:t>Anexa 4- Standard privind realizarea bazei de date GIS și a</a:t>
                      </a:r>
                    </a:p>
                    <a:p>
                      <a:pPr algn="just"/>
                      <a:r>
                        <a:rPr lang="ro-RO" sz="2400" dirty="0">
                          <a:effectLst/>
                          <a:latin typeface="Times New Roman" panose="02020603050405020304" pitchFamily="18" charset="0"/>
                          <a:ea typeface="Times New Roman" panose="02020603050405020304" pitchFamily="18" charset="0"/>
                        </a:rPr>
                        <a:t>                hărților amenajistice;</a:t>
                      </a:r>
                    </a:p>
                    <a:p>
                      <a:pPr algn="just"/>
                      <a:r>
                        <a:rPr lang="ro-RO" sz="2400" dirty="0">
                          <a:effectLst/>
                          <a:latin typeface="Times New Roman" panose="02020603050405020304" pitchFamily="18" charset="0"/>
                          <a:ea typeface="Times New Roman" panose="02020603050405020304" pitchFamily="18" charset="0"/>
                        </a:rPr>
                        <a:t>Anexa 4.1.- Extras din lucrarea:  “Studiu privind</a:t>
                      </a:r>
                    </a:p>
                    <a:p>
                      <a:pPr algn="just"/>
                      <a:r>
                        <a:rPr lang="ro-RO" sz="2400" dirty="0">
                          <a:effectLst/>
                          <a:latin typeface="Times New Roman" panose="02020603050405020304" pitchFamily="18" charset="0"/>
                          <a:ea typeface="Times New Roman" panose="02020603050405020304" pitchFamily="18" charset="0"/>
                        </a:rPr>
                        <a:t>                 standardizarea de baze de date  pentru platforma </a:t>
                      </a:r>
                    </a:p>
                    <a:p>
                      <a:pPr algn="just"/>
                      <a:r>
                        <a:rPr lang="ro-RO" sz="2400" dirty="0">
                          <a:effectLst/>
                          <a:latin typeface="Times New Roman" panose="02020603050405020304" pitchFamily="18" charset="0"/>
                          <a:ea typeface="Times New Roman" panose="02020603050405020304" pitchFamily="18" charset="0"/>
                        </a:rPr>
                        <a:t>                 </a:t>
                      </a:r>
                      <a:r>
                        <a:rPr lang="ro-RO" sz="2400" dirty="0" err="1">
                          <a:effectLst/>
                          <a:latin typeface="Times New Roman" panose="02020603050405020304" pitchFamily="18" charset="0"/>
                          <a:ea typeface="Times New Roman" panose="02020603050405020304" pitchFamily="18" charset="0"/>
                        </a:rPr>
                        <a:t>ArcGIS</a:t>
                      </a:r>
                      <a:r>
                        <a:rPr lang="ro-RO" sz="2400" dirty="0">
                          <a:effectLst/>
                          <a:latin typeface="Times New Roman" panose="02020603050405020304" pitchFamily="18" charset="0"/>
                          <a:ea typeface="Times New Roman" panose="02020603050405020304" pitchFamily="18" charset="0"/>
                        </a:rPr>
                        <a:t> 8.X si 9”, cu actualizările ulterioare;</a:t>
                      </a:r>
                    </a:p>
                    <a:p>
                      <a:pPr algn="just"/>
                      <a:r>
                        <a:rPr lang="ro-RO" sz="2400" dirty="0">
                          <a:effectLst/>
                          <a:latin typeface="Times New Roman" panose="02020603050405020304" pitchFamily="18" charset="0"/>
                          <a:ea typeface="Times New Roman" panose="02020603050405020304" pitchFamily="18" charset="0"/>
                        </a:rPr>
                        <a:t>Anexa 4.2.- Principalele coduri atribuite datelor vectoriale în</a:t>
                      </a:r>
                    </a:p>
                    <a:p>
                      <a:pPr algn="just"/>
                      <a:r>
                        <a:rPr lang="ro-RO" sz="2400" dirty="0">
                          <a:effectLst/>
                          <a:latin typeface="Times New Roman" panose="02020603050405020304" pitchFamily="18" charset="0"/>
                          <a:ea typeface="Times New Roman" panose="02020603050405020304" pitchFamily="18" charset="0"/>
                        </a:rPr>
                        <a:t>                  timpul </a:t>
                      </a:r>
                      <a:r>
                        <a:rPr lang="ro-RO" sz="2400" dirty="0" err="1">
                          <a:effectLst/>
                          <a:latin typeface="Times New Roman" panose="02020603050405020304" pitchFamily="18" charset="0"/>
                          <a:ea typeface="Times New Roman" panose="02020603050405020304" pitchFamily="18" charset="0"/>
                        </a:rPr>
                        <a:t>vectorizării</a:t>
                      </a:r>
                      <a:r>
                        <a:rPr lang="ro-RO" sz="2400" dirty="0">
                          <a:effectLst/>
                          <a:latin typeface="Times New Roman" panose="02020603050405020304" pitchFamily="18" charset="0"/>
                          <a:ea typeface="Times New Roman" panose="02020603050405020304" pitchFamily="18" charset="0"/>
                        </a:rPr>
                        <a:t>;</a:t>
                      </a:r>
                    </a:p>
                    <a:p>
                      <a:pPr algn="just"/>
                      <a:r>
                        <a:rPr lang="ro-RO" sz="2400" dirty="0">
                          <a:effectLst/>
                          <a:latin typeface="Times New Roman" panose="02020603050405020304" pitchFamily="18" charset="0"/>
                          <a:ea typeface="Times New Roman" panose="02020603050405020304" pitchFamily="18" charset="0"/>
                        </a:rPr>
                        <a:t>Anexa 4.3.- Structura datelor;</a:t>
                      </a:r>
                    </a:p>
                    <a:p>
                      <a:pPr algn="just"/>
                      <a:r>
                        <a:rPr lang="ro-RO" sz="2400" dirty="0">
                          <a:effectLst/>
                          <a:latin typeface="Times New Roman" panose="02020603050405020304" pitchFamily="18" charset="0"/>
                          <a:ea typeface="Times New Roman" panose="02020603050405020304" pitchFamily="18" charset="0"/>
                        </a:rPr>
                        <a:t>Anexa 4.4.- Tip cartuș hartă amenajistică;</a:t>
                      </a:r>
                    </a:p>
                    <a:p>
                      <a:pPr algn="just"/>
                      <a:endParaRPr lang="en-US" sz="24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  Introducerea în cadrul procedurii a informațiilor</a:t>
                      </a:r>
                      <a:r>
                        <a:rPr lang="en-US" sz="1300" baseline="0" dirty="0">
                          <a:effectLst/>
                          <a:latin typeface="Calibri" panose="020F0502020204030204" pitchFamily="34" charset="0"/>
                          <a:ea typeface="Calibri" panose="020F0502020204030204" pitchFamily="34" charset="0"/>
                          <a:cs typeface="Times New Roman" panose="02020603050405020304" pitchFamily="18" charset="0"/>
                        </a:rPr>
                        <a:t> </a:t>
                      </a:r>
                      <a:r>
                        <a:rPr lang="ro-RO" sz="1300" dirty="0">
                          <a:effectLst/>
                          <a:latin typeface="Calibri" panose="020F0502020204030204" pitchFamily="34" charset="0"/>
                          <a:ea typeface="Calibri" panose="020F0502020204030204" pitchFamily="34" charset="0"/>
                          <a:cs typeface="Times New Roman" panose="02020603050405020304" pitchFamily="18" charset="0"/>
                        </a:rPr>
                        <a:t>actualizate, ce în prezent se găsesc în diverse broșuri mai vechi (</a:t>
                      </a:r>
                      <a:r>
                        <a:rPr lang="ro-RO" sz="1300" i="1" dirty="0">
                          <a:effectLst/>
                          <a:latin typeface="Calibri" panose="020F0502020204030204" pitchFamily="34" charset="0"/>
                          <a:ea typeface="Calibri" panose="020F0502020204030204" pitchFamily="34" charset="0"/>
                          <a:cs typeface="Times New Roman" panose="02020603050405020304" pitchFamily="18" charset="0"/>
                        </a:rPr>
                        <a:t>Îndrumar pentru amenajarea pădurilor</a:t>
                      </a:r>
                      <a:r>
                        <a:rPr lang="ro-RO" sz="1300" dirty="0">
                          <a:effectLst/>
                          <a:latin typeface="Calibri" panose="020F0502020204030204" pitchFamily="34" charset="0"/>
                          <a:ea typeface="Calibri" panose="020F0502020204030204" pitchFamily="34" charset="0"/>
                          <a:cs typeface="Times New Roman" panose="02020603050405020304" pitchFamily="18" charset="0"/>
                        </a:rPr>
                        <a:t>, vol I și II, 1984, coduri de descriere parcelară, tabele de producție simplificate și sistemul român de taxonomie a solurilor, 2003, etc).</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2B63181A-A84A-4C11-B62E-52CE61845CBB}"/>
              </a:ext>
            </a:extLst>
          </p:cNvPr>
          <p:cNvPicPr>
            <a:picLocks noChangeAspect="1"/>
          </p:cNvPicPr>
          <p:nvPr/>
        </p:nvPicPr>
        <p:blipFill>
          <a:blip r:embed="rId2"/>
          <a:stretch>
            <a:fillRect/>
          </a:stretch>
        </p:blipFill>
        <p:spPr>
          <a:xfrm>
            <a:off x="1208266" y="168964"/>
            <a:ext cx="10546994" cy="591363"/>
          </a:xfrm>
          <a:prstGeom prst="rect">
            <a:avLst/>
          </a:prstGeom>
        </p:spPr>
      </p:pic>
    </p:spTree>
    <p:extLst>
      <p:ext uri="{BB962C8B-B14F-4D97-AF65-F5344CB8AC3E}">
        <p14:creationId xmlns:p14="http://schemas.microsoft.com/office/powerpoint/2010/main" val="1797007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53D02CC6-868A-461B-992A-11C1B803865A}"/>
              </a:ext>
            </a:extLst>
          </p:cNvPr>
          <p:cNvPicPr>
            <a:picLocks noChangeAspect="1"/>
          </p:cNvPicPr>
          <p:nvPr/>
        </p:nvPicPr>
        <p:blipFill rotWithShape="1">
          <a:blip r:embed="rId3"/>
          <a:srcRect b="60086"/>
          <a:stretch/>
        </p:blipFill>
        <p:spPr>
          <a:xfrm>
            <a:off x="10375271" y="5859845"/>
            <a:ext cx="1816729" cy="998155"/>
          </a:xfrm>
          <a:prstGeom prst="rect">
            <a:avLst/>
          </a:prstGeom>
        </p:spPr>
      </p:pic>
      <p:sp>
        <p:nvSpPr>
          <p:cNvPr id="9" name="Subtitle 2">
            <a:extLst>
              <a:ext uri="{FF2B5EF4-FFF2-40B4-BE49-F238E27FC236}">
                <a16:creationId xmlns:a16="http://schemas.microsoft.com/office/drawing/2014/main" id="{BC0DF3B4-1F3B-476B-8E4F-68A5ABFBE559}"/>
              </a:ext>
            </a:extLst>
          </p:cNvPr>
          <p:cNvSpPr txBox="1">
            <a:spLocks/>
          </p:cNvSpPr>
          <p:nvPr/>
        </p:nvSpPr>
        <p:spPr>
          <a:xfrm>
            <a:off x="559584" y="938387"/>
            <a:ext cx="10927977" cy="5856792"/>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ro-RO" dirty="0"/>
              <a:t> </a:t>
            </a:r>
            <a:r>
              <a:rPr lang="ro-RO" sz="2200" b="1" dirty="0"/>
              <a:t>	2</a:t>
            </a:r>
            <a:r>
              <a:rPr lang="en-US" sz="2200" b="1" dirty="0"/>
              <a:t>. FACTORI CARE IMPUN MĂSURI PRIVIND REALIZAREA  PROCEDURII SIMPLIFICATE</a:t>
            </a:r>
            <a:endParaRPr lang="ro-RO" sz="2200" dirty="0"/>
          </a:p>
          <a:p>
            <a:pPr indent="457200" algn="just"/>
            <a:r>
              <a:rPr lang="ro-RO" sz="2400" dirty="0">
                <a:effectLst/>
                <a:latin typeface="Times New Roman" panose="02020603050405020304" pitchFamily="18" charset="0"/>
                <a:ea typeface="Times New Roman" panose="02020603050405020304" pitchFamily="18" charset="0"/>
                <a:cs typeface="Times New Roman" panose="02020603050405020304" pitchFamily="18" charset="0"/>
              </a:rPr>
              <a:t> progresele realizate pe plan mondial în domeniul amenajării pădurilor </a:t>
            </a:r>
            <a:r>
              <a:rPr lang="ro-RO" sz="2400" dirty="0" err="1">
                <a:effectLst/>
                <a:latin typeface="Times New Roman" panose="02020603050405020304" pitchFamily="18" charset="0"/>
                <a:ea typeface="Times New Roman" panose="02020603050405020304" pitchFamily="18" charset="0"/>
                <a:cs typeface="Times New Roman" panose="02020603050405020304" pitchFamily="18" charset="0"/>
              </a:rPr>
              <a:t>şi</a:t>
            </a:r>
            <a:r>
              <a:rPr lang="ro-RO" sz="2400" dirty="0">
                <a:effectLst/>
                <a:latin typeface="Times New Roman" panose="02020603050405020304" pitchFamily="18" charset="0"/>
                <a:ea typeface="Times New Roman" panose="02020603050405020304" pitchFamily="18" charset="0"/>
                <a:cs typeface="Times New Roman" panose="02020603050405020304" pitchFamily="18" charset="0"/>
              </a:rPr>
              <a:t> a altor discipline care îi </a:t>
            </a:r>
            <a:r>
              <a:rPr lang="ro-RO" sz="2400" dirty="0" err="1">
                <a:effectLst/>
                <a:latin typeface="Times New Roman" panose="02020603050405020304" pitchFamily="18" charset="0"/>
                <a:ea typeface="Times New Roman" panose="02020603050405020304" pitchFamily="18" charset="0"/>
                <a:cs typeface="Times New Roman" panose="02020603050405020304" pitchFamily="18" charset="0"/>
              </a:rPr>
              <a:t>condiţionează</a:t>
            </a:r>
            <a:r>
              <a:rPr lang="ro-RO" sz="2400" dirty="0">
                <a:effectLst/>
                <a:latin typeface="Times New Roman" panose="02020603050405020304" pitchFamily="18" charset="0"/>
                <a:ea typeface="Times New Roman" panose="02020603050405020304" pitchFamily="18" charset="0"/>
                <a:cs typeface="Times New Roman" panose="02020603050405020304" pitchFamily="18" charset="0"/>
              </a:rPr>
              <a:t> dezvoltarea;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r>
              <a:rPr lang="ro-RO" sz="2400" dirty="0">
                <a:effectLst/>
                <a:latin typeface="Calibri" panose="020F0502020204030204" pitchFamily="34" charset="0"/>
                <a:ea typeface="Calibri" panose="020F0502020204030204" pitchFamily="34" charset="0"/>
                <a:cs typeface="Times New Roman" panose="02020603050405020304" pitchFamily="18" charset="0"/>
              </a:rPr>
              <a:t> </a:t>
            </a:r>
            <a:r>
              <a:rPr lang="ro-RO" sz="2400" dirty="0">
                <a:effectLst/>
                <a:latin typeface="Times New Roman" panose="02020603050405020304" pitchFamily="18" charset="0"/>
                <a:ea typeface="Calibri" panose="020F0502020204030204" pitchFamily="34" charset="0"/>
                <a:cs typeface="Times New Roman" panose="02020603050405020304" pitchFamily="18" charset="0"/>
              </a:rPr>
              <a:t>promovarea conceptului gestionării durabile a pădurilor, definit </a:t>
            </a:r>
            <a:r>
              <a:rPr lang="ro-RO" sz="2400" dirty="0" err="1">
                <a:effectLst/>
                <a:latin typeface="Times New Roman" panose="02020603050405020304" pitchFamily="18" charset="0"/>
                <a:ea typeface="Calibri" panose="020F0502020204030204" pitchFamily="34" charset="0"/>
                <a:cs typeface="Times New Roman" panose="02020603050405020304" pitchFamily="18" charset="0"/>
              </a:rPr>
              <a:t>şi</a:t>
            </a:r>
            <a:r>
              <a:rPr lang="ro-RO" sz="2400" dirty="0">
                <a:effectLst/>
                <a:latin typeface="Times New Roman" panose="02020603050405020304" pitchFamily="18" charset="0"/>
                <a:ea typeface="Calibri" panose="020F0502020204030204" pitchFamily="34" charset="0"/>
                <a:cs typeface="Times New Roman" panose="02020603050405020304" pitchFamily="18" charset="0"/>
              </a:rPr>
              <a:t> conturat la </a:t>
            </a:r>
            <a:r>
              <a:rPr lang="ro-RO" sz="2400" dirty="0" err="1">
                <a:effectLst/>
                <a:latin typeface="Times New Roman" panose="02020603050405020304" pitchFamily="18" charset="0"/>
                <a:ea typeface="Calibri" panose="020F0502020204030204" pitchFamily="34" charset="0"/>
                <a:cs typeface="Times New Roman" panose="02020603050405020304" pitchFamily="18" charset="0"/>
              </a:rPr>
              <a:t>conferinţele</a:t>
            </a:r>
            <a:r>
              <a:rPr lang="ro-RO" sz="2400" dirty="0">
                <a:effectLst/>
                <a:latin typeface="Times New Roman" panose="02020603050405020304" pitchFamily="18" charset="0"/>
                <a:ea typeface="Calibri" panose="020F0502020204030204" pitchFamily="34" charset="0"/>
                <a:cs typeface="Times New Roman" panose="02020603050405020304" pitchFamily="18" charset="0"/>
              </a:rPr>
              <a:t> ministeriale pentru protejarea pădurilor Europei, conservarea și ameliorarea </a:t>
            </a:r>
            <a:r>
              <a:rPr lang="ro-RO" sz="2400" dirty="0" err="1">
                <a:effectLst/>
                <a:latin typeface="Times New Roman" panose="02020603050405020304" pitchFamily="18" charset="0"/>
                <a:ea typeface="Calibri" panose="020F0502020204030204" pitchFamily="34" charset="0"/>
                <a:cs typeface="Times New Roman" panose="02020603050405020304" pitchFamily="18" charset="0"/>
              </a:rPr>
              <a:t>biodiversităţii</a:t>
            </a:r>
            <a:r>
              <a:rPr lang="ro-RO" sz="2400" dirty="0">
                <a:effectLst/>
                <a:latin typeface="Times New Roman" panose="02020603050405020304" pitchFamily="18" charset="0"/>
                <a:ea typeface="Calibri" panose="020F0502020204030204" pitchFamily="34" charset="0"/>
                <a:cs typeface="Times New Roman" panose="02020603050405020304" pitchFamily="18" charset="0"/>
              </a:rPr>
              <a:t> ecosistemelor forestiere, ca latură </a:t>
            </a:r>
            <a:r>
              <a:rPr lang="ro-RO" sz="2400" dirty="0" err="1">
                <a:effectLst/>
                <a:latin typeface="Times New Roman" panose="02020603050405020304" pitchFamily="18" charset="0"/>
                <a:ea typeface="Calibri" panose="020F0502020204030204" pitchFamily="34" charset="0"/>
                <a:cs typeface="Times New Roman" panose="02020603050405020304" pitchFamily="18" charset="0"/>
              </a:rPr>
              <a:t>esenţială</a:t>
            </a:r>
            <a:r>
              <a:rPr lang="ro-RO"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ro-RO" sz="2400" dirty="0" err="1">
                <a:effectLst/>
                <a:latin typeface="Times New Roman" panose="02020603050405020304" pitchFamily="18" charset="0"/>
                <a:ea typeface="Calibri" panose="020F0502020204030204" pitchFamily="34" charset="0"/>
                <a:cs typeface="Times New Roman" panose="02020603050405020304" pitchFamily="18" charset="0"/>
              </a:rPr>
              <a:t>durabilităţ</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ro-RO" sz="2400" dirty="0">
                <a:effectLst/>
                <a:latin typeface="Times New Roman" panose="02020603050405020304" pitchFamily="18" charset="0"/>
                <a:ea typeface="Calibri" panose="020F0502020204030204" pitchFamily="34" charset="0"/>
                <a:cs typeface="Times New Roman" panose="02020603050405020304" pitchFamily="18" charset="0"/>
              </a:rPr>
              <a:t>i lor;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r>
              <a:rPr lang="ro-RO" sz="2400" dirty="0">
                <a:effectLst/>
                <a:latin typeface="Times New Roman" panose="02020603050405020304" pitchFamily="18" charset="0"/>
                <a:ea typeface="Times New Roman" panose="02020603050405020304" pitchFamily="18" charset="0"/>
                <a:cs typeface="Times New Roman" panose="02020603050405020304" pitchFamily="18" charset="0"/>
              </a:rPr>
              <a:t> noile concepte privind gospodărirea durabilă a pădurilor (Natura 2000 și Păduri cu Valoare Ridicată de Conservare);</a:t>
            </a:r>
          </a:p>
          <a:p>
            <a:pPr indent="457200" algn="just"/>
            <a:r>
              <a:rPr lang="ro-RO" sz="2400" dirty="0">
                <a:latin typeface="Times New Roman" panose="02020603050405020304" pitchFamily="18" charset="0"/>
                <a:ea typeface="Calibri" panose="020F0502020204030204" pitchFamily="34" charset="0"/>
                <a:cs typeface="Times New Roman" panose="02020603050405020304" pitchFamily="18" charset="0"/>
              </a:rPr>
              <a:t>apariția de noi reglementări pentru implementarea procedurii de evaluare de mediu a amenajamentelor silvice.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buNone/>
            </a:pPr>
            <a:endParaRPr lang="ro-RO" sz="2200" dirty="0"/>
          </a:p>
          <a:p>
            <a:pPr marL="0" indent="0">
              <a:buNone/>
            </a:pPr>
            <a:r>
              <a:rPr lang="ro-RO" sz="2200" dirty="0"/>
              <a:t>		</a:t>
            </a:r>
            <a:endParaRPr lang="ro-RO" dirty="0"/>
          </a:p>
          <a:p>
            <a:pPr marL="0" indent="0">
              <a:buNone/>
            </a:pPr>
            <a:endParaRPr lang="en-US" dirty="0"/>
          </a:p>
          <a:p>
            <a:pPr marL="0" indent="0">
              <a:buNone/>
            </a:pPr>
            <a:endParaRPr lang="en-US" dirty="0"/>
          </a:p>
          <a:p>
            <a:pPr marL="0" indent="0">
              <a:buNone/>
            </a:pPr>
            <a:endParaRPr lang="en-US" dirty="0"/>
          </a:p>
        </p:txBody>
      </p:sp>
      <p:pic>
        <p:nvPicPr>
          <p:cNvPr id="2" name="Picture 1">
            <a:extLst>
              <a:ext uri="{FF2B5EF4-FFF2-40B4-BE49-F238E27FC236}">
                <a16:creationId xmlns:a16="http://schemas.microsoft.com/office/drawing/2014/main" id="{761BA094-4EF5-4DC4-AFC4-5CC2EF200548}"/>
              </a:ext>
            </a:extLst>
          </p:cNvPr>
          <p:cNvPicPr>
            <a:picLocks noChangeAspect="1"/>
          </p:cNvPicPr>
          <p:nvPr/>
        </p:nvPicPr>
        <p:blipFill>
          <a:blip r:embed="rId4"/>
          <a:stretch>
            <a:fillRect/>
          </a:stretch>
        </p:blipFill>
        <p:spPr>
          <a:xfrm>
            <a:off x="1164695" y="0"/>
            <a:ext cx="9102117" cy="1079086"/>
          </a:xfrm>
          <a:prstGeom prst="rect">
            <a:avLst/>
          </a:prstGeom>
        </p:spPr>
      </p:pic>
      <p:pic>
        <p:nvPicPr>
          <p:cNvPr id="3" name="Picture 2">
            <a:extLst>
              <a:ext uri="{FF2B5EF4-FFF2-40B4-BE49-F238E27FC236}">
                <a16:creationId xmlns:a16="http://schemas.microsoft.com/office/drawing/2014/main" id="{FF5BB1D9-B378-46F7-9E22-383792C6C6BB}"/>
              </a:ext>
            </a:extLst>
          </p:cNvPr>
          <p:cNvPicPr>
            <a:picLocks noChangeAspect="1"/>
          </p:cNvPicPr>
          <p:nvPr/>
        </p:nvPicPr>
        <p:blipFill>
          <a:blip r:embed="rId5"/>
          <a:stretch>
            <a:fillRect/>
          </a:stretch>
        </p:blipFill>
        <p:spPr>
          <a:xfrm>
            <a:off x="0" y="6156899"/>
            <a:ext cx="890093" cy="701101"/>
          </a:xfrm>
          <a:prstGeom prst="rect">
            <a:avLst/>
          </a:prstGeom>
        </p:spPr>
      </p:pic>
    </p:spTree>
    <p:extLst>
      <p:ext uri="{BB962C8B-B14F-4D97-AF65-F5344CB8AC3E}">
        <p14:creationId xmlns:p14="http://schemas.microsoft.com/office/powerpoint/2010/main" val="13101197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164982961"/>
              </p:ext>
            </p:extLst>
          </p:nvPr>
        </p:nvGraphicFramePr>
        <p:xfrm>
          <a:off x="0" y="410711"/>
          <a:ext cx="12191999" cy="7109206"/>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075257">
                  <a:extLst>
                    <a:ext uri="{9D8B030D-6E8A-4147-A177-3AD203B41FA5}">
                      <a16:colId xmlns:a16="http://schemas.microsoft.com/office/drawing/2014/main" val="20001"/>
                    </a:ext>
                  </a:extLst>
                </a:gridCol>
                <a:gridCol w="777240">
                  <a:extLst>
                    <a:ext uri="{9D8B030D-6E8A-4147-A177-3AD203B41FA5}">
                      <a16:colId xmlns:a16="http://schemas.microsoft.com/office/drawing/2014/main" val="20002"/>
                    </a:ext>
                  </a:extLst>
                </a:gridCol>
                <a:gridCol w="7821995">
                  <a:extLst>
                    <a:ext uri="{9D8B030D-6E8A-4147-A177-3AD203B41FA5}">
                      <a16:colId xmlns:a16="http://schemas.microsoft.com/office/drawing/2014/main" val="20003"/>
                    </a:ext>
                  </a:extLst>
                </a:gridCol>
                <a:gridCol w="986724">
                  <a:extLst>
                    <a:ext uri="{9D8B030D-6E8A-4147-A177-3AD203B41FA5}">
                      <a16:colId xmlns:a16="http://schemas.microsoft.com/office/drawing/2014/main" val="20004"/>
                    </a:ext>
                  </a:extLst>
                </a:gridCol>
              </a:tblGrid>
              <a:tr h="25718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6311515">
                <a:tc>
                  <a:txBody>
                    <a:bodyPr/>
                    <a:lstStyle/>
                    <a:p>
                      <a:pPr algn="ctr">
                        <a:lnSpc>
                          <a:spcPct val="107000"/>
                        </a:lnSpc>
                        <a:spcAft>
                          <a:spcPts val="800"/>
                        </a:spcAft>
                      </a:pPr>
                      <a:r>
                        <a:rPr lang="ro-RO" sz="1300" dirty="0">
                          <a:effectLst/>
                        </a:rPr>
                        <a:t>44</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2400" b="1" dirty="0">
                          <a:effectLst/>
                          <a:latin typeface="Times New Roman" panose="02020603050405020304" pitchFamily="18" charset="0"/>
                          <a:ea typeface="Times New Roman" panose="02020603050405020304" pitchFamily="18" charset="0"/>
                        </a:rPr>
                        <a:t>ANEXE</a:t>
                      </a:r>
                      <a:endParaRPr lang="en-US" sz="24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2400" dirty="0">
                          <a:effectLst/>
                          <a:latin typeface="Times New Roman" panose="02020603050405020304" pitchFamily="18" charset="0"/>
                          <a:ea typeface="Times New Roman" panose="02020603050405020304" pitchFamily="18" charset="0"/>
                        </a:rPr>
                        <a:t>Anexa 5- Fișa unității amenajistice (fișa de descriere parcelară);</a:t>
                      </a:r>
                    </a:p>
                    <a:p>
                      <a:pPr algn="just"/>
                      <a:r>
                        <a:rPr lang="ro-RO" sz="2400" dirty="0">
                          <a:effectLst/>
                          <a:latin typeface="Times New Roman" panose="02020603050405020304" pitchFamily="18" charset="0"/>
                          <a:ea typeface="Times New Roman" panose="02020603050405020304" pitchFamily="18" charset="0"/>
                        </a:rPr>
                        <a:t>Anexa 6- Fișa unității </a:t>
                      </a:r>
                      <a:r>
                        <a:rPr lang="ro-RO" sz="2400" dirty="0" err="1">
                          <a:effectLst/>
                          <a:latin typeface="Times New Roman" panose="02020603050405020304" pitchFamily="18" charset="0"/>
                          <a:ea typeface="Times New Roman" panose="02020603050405020304" pitchFamily="18" charset="0"/>
                        </a:rPr>
                        <a:t>staționale</a:t>
                      </a:r>
                      <a:r>
                        <a:rPr lang="ro-RO" sz="2400" dirty="0">
                          <a:effectLst/>
                          <a:latin typeface="Times New Roman" panose="02020603050405020304" pitchFamily="18" charset="0"/>
                          <a:ea typeface="Times New Roman" panose="02020603050405020304" pitchFamily="18" charset="0"/>
                        </a:rPr>
                        <a:t>;</a:t>
                      </a:r>
                    </a:p>
                    <a:p>
                      <a:pPr algn="just"/>
                      <a:r>
                        <a:rPr lang="ro-RO" sz="2400" dirty="0">
                          <a:effectLst/>
                          <a:latin typeface="Times New Roman" panose="02020603050405020304" pitchFamily="18" charset="0"/>
                          <a:ea typeface="Times New Roman" panose="02020603050405020304" pitchFamily="18" charset="0"/>
                        </a:rPr>
                        <a:t>Anexa 7- Coduri și denumiri oficializate în descrierea parcelară;</a:t>
                      </a:r>
                    </a:p>
                    <a:p>
                      <a:pPr algn="just"/>
                      <a:r>
                        <a:rPr lang="ro-RO" sz="2400" dirty="0">
                          <a:effectLst/>
                          <a:latin typeface="Times New Roman" panose="02020603050405020304" pitchFamily="18" charset="0"/>
                          <a:ea typeface="Times New Roman" panose="02020603050405020304" pitchFamily="18" charset="0"/>
                        </a:rPr>
                        <a:t>Anexa 8- Sistemul român de taxonomie a solurilor (SRTS)-2012</a:t>
                      </a:r>
                    </a:p>
                    <a:p>
                      <a:pPr algn="just"/>
                      <a:r>
                        <a:rPr lang="ro-RO" sz="2400" dirty="0">
                          <a:effectLst/>
                          <a:latin typeface="Times New Roman" panose="02020603050405020304" pitchFamily="18" charset="0"/>
                          <a:ea typeface="Times New Roman" panose="02020603050405020304" pitchFamily="18" charset="0"/>
                        </a:rPr>
                        <a:t>Anexa 9- Tipuri de stațiuni forestiere;</a:t>
                      </a:r>
                    </a:p>
                    <a:p>
                      <a:pPr algn="just"/>
                      <a:r>
                        <a:rPr lang="ro-RO" sz="2400" dirty="0">
                          <a:effectLst/>
                          <a:latin typeface="Times New Roman" panose="02020603050405020304" pitchFamily="18" charset="0"/>
                          <a:ea typeface="Times New Roman" panose="02020603050405020304" pitchFamily="18" charset="0"/>
                        </a:rPr>
                        <a:t>Anexa 10- Clasificația zecimală a tipurilor de pădure</a:t>
                      </a:r>
                    </a:p>
                    <a:p>
                      <a:pPr algn="just"/>
                      <a:r>
                        <a:rPr lang="ro-RO" sz="2400" dirty="0">
                          <a:effectLst/>
                          <a:latin typeface="Times New Roman" panose="02020603050405020304" pitchFamily="18" charset="0"/>
                          <a:ea typeface="Times New Roman" panose="02020603050405020304" pitchFamily="18" charset="0"/>
                        </a:rPr>
                        <a:t>                fundamentale din România;</a:t>
                      </a:r>
                    </a:p>
                    <a:p>
                      <a:pPr algn="just"/>
                      <a:r>
                        <a:rPr lang="ro-RO" sz="2400" dirty="0">
                          <a:effectLst/>
                          <a:latin typeface="Times New Roman" panose="02020603050405020304" pitchFamily="18" charset="0"/>
                          <a:ea typeface="Times New Roman" panose="02020603050405020304" pitchFamily="18" charset="0"/>
                        </a:rPr>
                        <a:t>Anexa 11- </a:t>
                      </a:r>
                      <a:r>
                        <a:rPr lang="it-IT" sz="2400" dirty="0">
                          <a:effectLst/>
                          <a:latin typeface="Times New Roman" panose="02020603050405020304" pitchFamily="18" charset="0"/>
                          <a:ea typeface="Times New Roman" panose="02020603050405020304" pitchFamily="18" charset="0"/>
                        </a:rPr>
                        <a:t>Grafice pentru stabilirea clasei de producție relative</a:t>
                      </a:r>
                      <a:endParaRPr lang="ro-RO" sz="2400" dirty="0">
                        <a:effectLst/>
                        <a:latin typeface="Times New Roman" panose="02020603050405020304" pitchFamily="18" charset="0"/>
                        <a:ea typeface="Times New Roman" panose="02020603050405020304" pitchFamily="18" charset="0"/>
                      </a:endParaRPr>
                    </a:p>
                    <a:p>
                      <a:pPr algn="just"/>
                      <a:r>
                        <a:rPr lang="ro-RO" sz="2400" dirty="0">
                          <a:effectLst/>
                          <a:latin typeface="Times New Roman" panose="02020603050405020304" pitchFamily="18" charset="0"/>
                          <a:ea typeface="Times New Roman" panose="02020603050405020304" pitchFamily="18" charset="0"/>
                        </a:rPr>
                        <a:t>                </a:t>
                      </a:r>
                      <a:r>
                        <a:rPr lang="it-IT" sz="2400" dirty="0">
                          <a:effectLst/>
                          <a:latin typeface="Times New Roman" panose="02020603050405020304" pitchFamily="18" charset="0"/>
                          <a:ea typeface="Times New Roman" panose="02020603050405020304" pitchFamily="18" charset="0"/>
                        </a:rPr>
                        <a:t> la arboretele echiene</a:t>
                      </a:r>
                      <a:r>
                        <a:rPr lang="ro-RO" sz="2400" dirty="0">
                          <a:effectLst/>
                          <a:latin typeface="Times New Roman" panose="02020603050405020304" pitchFamily="18" charset="0"/>
                          <a:ea typeface="Times New Roman" panose="02020603050405020304" pitchFamily="18" charset="0"/>
                        </a:rPr>
                        <a:t>;</a:t>
                      </a:r>
                    </a:p>
                    <a:p>
                      <a:pPr algn="just"/>
                      <a:r>
                        <a:rPr lang="ro-RO" sz="2400" dirty="0">
                          <a:effectLst/>
                          <a:latin typeface="Times New Roman" panose="02020603050405020304" pitchFamily="18" charset="0"/>
                          <a:ea typeface="Times New Roman" panose="02020603050405020304" pitchFamily="18" charset="0"/>
                        </a:rPr>
                        <a:t>Anexa 12- Grafice pentru stabilirea clasei de producție relative</a:t>
                      </a:r>
                    </a:p>
                    <a:p>
                      <a:pPr algn="just"/>
                      <a:r>
                        <a:rPr lang="ro-RO" sz="2400" dirty="0">
                          <a:effectLst/>
                          <a:latin typeface="Times New Roman" panose="02020603050405020304" pitchFamily="18" charset="0"/>
                          <a:ea typeface="Times New Roman" panose="02020603050405020304" pitchFamily="18" charset="0"/>
                        </a:rPr>
                        <a:t>                 la </a:t>
                      </a:r>
                      <a:r>
                        <a:rPr lang="ro-RO" sz="2400" dirty="0" err="1">
                          <a:effectLst/>
                          <a:latin typeface="Times New Roman" panose="02020603050405020304" pitchFamily="18" charset="0"/>
                          <a:ea typeface="Times New Roman" panose="02020603050405020304" pitchFamily="18" charset="0"/>
                        </a:rPr>
                        <a:t>arboretele</a:t>
                      </a:r>
                      <a:r>
                        <a:rPr lang="ro-RO" sz="2400" dirty="0">
                          <a:effectLst/>
                          <a:latin typeface="Times New Roman" panose="02020603050405020304" pitchFamily="18" charset="0"/>
                          <a:ea typeface="Times New Roman" panose="02020603050405020304" pitchFamily="18" charset="0"/>
                        </a:rPr>
                        <a:t> </a:t>
                      </a:r>
                      <a:r>
                        <a:rPr lang="ro-RO" sz="2400" dirty="0" err="1">
                          <a:effectLst/>
                          <a:latin typeface="Times New Roman" panose="02020603050405020304" pitchFamily="18" charset="0"/>
                          <a:ea typeface="Times New Roman" panose="02020603050405020304" pitchFamily="18" charset="0"/>
                        </a:rPr>
                        <a:t>pluriene</a:t>
                      </a:r>
                      <a:r>
                        <a:rPr lang="ro-RO" sz="2400" dirty="0">
                          <a:effectLst/>
                          <a:latin typeface="Times New Roman" panose="02020603050405020304" pitchFamily="18" charset="0"/>
                          <a:ea typeface="Times New Roman" panose="02020603050405020304" pitchFamily="18" charset="0"/>
                        </a:rPr>
                        <a:t>;</a:t>
                      </a:r>
                    </a:p>
                    <a:p>
                      <a:pPr algn="just"/>
                      <a:r>
                        <a:rPr lang="ro-RO" sz="2400" dirty="0">
                          <a:effectLst/>
                          <a:latin typeface="Times New Roman" panose="02020603050405020304" pitchFamily="18" charset="0"/>
                          <a:ea typeface="Times New Roman" panose="02020603050405020304" pitchFamily="18" charset="0"/>
                        </a:rPr>
                        <a:t>Anexa 13- Inventarierea fondului de producție;</a:t>
                      </a:r>
                    </a:p>
                    <a:p>
                      <a:pPr algn="just"/>
                      <a:r>
                        <a:rPr lang="ro-RO" sz="2400" dirty="0">
                          <a:effectLst/>
                          <a:latin typeface="Times New Roman" panose="02020603050405020304" pitchFamily="18" charset="0"/>
                          <a:ea typeface="Times New Roman" panose="02020603050405020304" pitchFamily="18" charset="0"/>
                        </a:rPr>
                        <a:t>Anexa 14- Încadrarea pădurilor în grupe, subgrupe și categorii</a:t>
                      </a:r>
                    </a:p>
                    <a:p>
                      <a:pPr algn="just"/>
                      <a:r>
                        <a:rPr lang="ro-RO" sz="2400" dirty="0">
                          <a:effectLst/>
                          <a:latin typeface="Times New Roman" panose="02020603050405020304" pitchFamily="18" charset="0"/>
                          <a:ea typeface="Times New Roman" panose="02020603050405020304" pitchFamily="18" charset="0"/>
                        </a:rPr>
                        <a:t>                  funcționale;</a:t>
                      </a:r>
                    </a:p>
                    <a:p>
                      <a:pPr algn="just"/>
                      <a:endParaRPr lang="en-US" sz="24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622796E4-7214-4BCA-9DD9-E2CE05AEA2BC}"/>
              </a:ext>
            </a:extLst>
          </p:cNvPr>
          <p:cNvPicPr>
            <a:picLocks noChangeAspect="1"/>
          </p:cNvPicPr>
          <p:nvPr/>
        </p:nvPicPr>
        <p:blipFill>
          <a:blip r:embed="rId2"/>
          <a:stretch>
            <a:fillRect/>
          </a:stretch>
        </p:blipFill>
        <p:spPr>
          <a:xfrm>
            <a:off x="1408291" y="-66961"/>
            <a:ext cx="10546994" cy="591363"/>
          </a:xfrm>
          <a:prstGeom prst="rect">
            <a:avLst/>
          </a:prstGeom>
        </p:spPr>
      </p:pic>
    </p:spTree>
    <p:extLst>
      <p:ext uri="{BB962C8B-B14F-4D97-AF65-F5344CB8AC3E}">
        <p14:creationId xmlns:p14="http://schemas.microsoft.com/office/powerpoint/2010/main" val="32283667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408488217"/>
              </p:ext>
            </p:extLst>
          </p:nvPr>
        </p:nvGraphicFramePr>
        <p:xfrm>
          <a:off x="0" y="757237"/>
          <a:ext cx="12191999" cy="5943814"/>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075257">
                  <a:extLst>
                    <a:ext uri="{9D8B030D-6E8A-4147-A177-3AD203B41FA5}">
                      <a16:colId xmlns:a16="http://schemas.microsoft.com/office/drawing/2014/main" val="20001"/>
                    </a:ext>
                  </a:extLst>
                </a:gridCol>
                <a:gridCol w="777240">
                  <a:extLst>
                    <a:ext uri="{9D8B030D-6E8A-4147-A177-3AD203B41FA5}">
                      <a16:colId xmlns:a16="http://schemas.microsoft.com/office/drawing/2014/main" val="20002"/>
                    </a:ext>
                  </a:extLst>
                </a:gridCol>
                <a:gridCol w="7795260">
                  <a:extLst>
                    <a:ext uri="{9D8B030D-6E8A-4147-A177-3AD203B41FA5}">
                      <a16:colId xmlns:a16="http://schemas.microsoft.com/office/drawing/2014/main" val="20003"/>
                    </a:ext>
                  </a:extLst>
                </a:gridCol>
                <a:gridCol w="1013459">
                  <a:extLst>
                    <a:ext uri="{9D8B030D-6E8A-4147-A177-3AD203B41FA5}">
                      <a16:colId xmlns:a16="http://schemas.microsoft.com/office/drawing/2014/main" val="20004"/>
                    </a:ext>
                  </a:extLst>
                </a:gridCol>
              </a:tblGrid>
              <a:tr h="157168">
                <a:tc>
                  <a:txBody>
                    <a:bodyPr/>
                    <a:lstStyle/>
                    <a:p>
                      <a:pPr algn="ctr">
                        <a:lnSpc>
                          <a:spcPct val="107000"/>
                        </a:lnSpc>
                        <a:spcAft>
                          <a:spcPts val="800"/>
                        </a:spcAft>
                      </a:pPr>
                      <a:r>
                        <a:rPr lang="ro-RO" sz="1300">
                          <a:effectLst/>
                        </a:rPr>
                        <a:t>Nr. crt.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418288">
                <a:tc>
                  <a:txBody>
                    <a:bodyPr/>
                    <a:lstStyle/>
                    <a:p>
                      <a:pPr algn="ctr">
                        <a:lnSpc>
                          <a:spcPct val="107000"/>
                        </a:lnSpc>
                        <a:spcAft>
                          <a:spcPts val="800"/>
                        </a:spcAft>
                      </a:pPr>
                      <a:r>
                        <a:rPr lang="ro-RO" sz="1300" dirty="0">
                          <a:effectLst/>
                        </a:rPr>
                        <a:t>45</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2400" b="1" dirty="0">
                          <a:effectLst/>
                          <a:latin typeface="Times New Roman" panose="02020603050405020304" pitchFamily="18" charset="0"/>
                          <a:ea typeface="Times New Roman" panose="02020603050405020304" pitchFamily="18" charset="0"/>
                        </a:rPr>
                        <a:t>ANEXE</a:t>
                      </a:r>
                      <a:endParaRPr lang="en-US" sz="24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2400" dirty="0">
                          <a:effectLst/>
                          <a:latin typeface="Times New Roman" panose="02020603050405020304" pitchFamily="18" charset="0"/>
                          <a:ea typeface="Times New Roman" panose="02020603050405020304" pitchFamily="18" charset="0"/>
                        </a:rPr>
                        <a:t>Anexa 15-Sortimente țel –pe specii;</a:t>
                      </a:r>
                    </a:p>
                    <a:p>
                      <a:pPr algn="just"/>
                      <a:r>
                        <a:rPr lang="ro-RO" sz="2400" dirty="0">
                          <a:effectLst/>
                          <a:latin typeface="Times New Roman" panose="02020603050405020304" pitchFamily="18" charset="0"/>
                          <a:ea typeface="Times New Roman" panose="02020603050405020304" pitchFamily="18" charset="0"/>
                        </a:rPr>
                        <a:t>Anexa 16- Vârsta exploatabilității tehnice pe specii și clase de</a:t>
                      </a:r>
                    </a:p>
                    <a:p>
                      <a:pPr algn="just"/>
                      <a:r>
                        <a:rPr lang="ro-RO" sz="2400" dirty="0">
                          <a:effectLst/>
                          <a:latin typeface="Times New Roman" panose="02020603050405020304" pitchFamily="18" charset="0"/>
                          <a:ea typeface="Times New Roman" panose="02020603050405020304" pitchFamily="18" charset="0"/>
                        </a:rPr>
                        <a:t>                  producție pentru </a:t>
                      </a:r>
                      <a:r>
                        <a:rPr lang="ro-RO" sz="2400" dirty="0" err="1">
                          <a:effectLst/>
                          <a:latin typeface="Times New Roman" panose="02020603050405020304" pitchFamily="18" charset="0"/>
                          <a:ea typeface="Times New Roman" panose="02020603050405020304" pitchFamily="18" charset="0"/>
                        </a:rPr>
                        <a:t>arboretele</a:t>
                      </a:r>
                      <a:r>
                        <a:rPr lang="ro-RO" sz="2400" dirty="0">
                          <a:effectLst/>
                          <a:latin typeface="Times New Roman" panose="02020603050405020304" pitchFamily="18" charset="0"/>
                          <a:ea typeface="Times New Roman" panose="02020603050405020304" pitchFamily="18" charset="0"/>
                        </a:rPr>
                        <a:t> cu funcție prioritară de</a:t>
                      </a:r>
                    </a:p>
                    <a:p>
                      <a:pPr algn="just"/>
                      <a:r>
                        <a:rPr lang="ro-RO" sz="2400" dirty="0">
                          <a:effectLst/>
                          <a:latin typeface="Times New Roman" panose="02020603050405020304" pitchFamily="18" charset="0"/>
                          <a:ea typeface="Times New Roman" panose="02020603050405020304" pitchFamily="18" charset="0"/>
                        </a:rPr>
                        <a:t>                  producție;</a:t>
                      </a:r>
                    </a:p>
                    <a:p>
                      <a:pPr algn="just"/>
                      <a:r>
                        <a:rPr lang="ro-RO" sz="2400" dirty="0">
                          <a:effectLst/>
                          <a:latin typeface="Times New Roman" panose="02020603050405020304" pitchFamily="18" charset="0"/>
                          <a:ea typeface="Times New Roman" panose="02020603050405020304" pitchFamily="18" charset="0"/>
                        </a:rPr>
                        <a:t>Anexa 17- Criterii pentru încadrarea </a:t>
                      </a:r>
                      <a:r>
                        <a:rPr lang="ro-RO" sz="2400" dirty="0" err="1">
                          <a:effectLst/>
                          <a:latin typeface="Times New Roman" panose="02020603050405020304" pitchFamily="18" charset="0"/>
                          <a:ea typeface="Times New Roman" panose="02020603050405020304" pitchFamily="18" charset="0"/>
                        </a:rPr>
                        <a:t>arboretelor</a:t>
                      </a:r>
                      <a:r>
                        <a:rPr lang="ro-RO" sz="2400" dirty="0">
                          <a:effectLst/>
                          <a:latin typeface="Times New Roman" panose="02020603050405020304" pitchFamily="18" charset="0"/>
                          <a:ea typeface="Times New Roman" panose="02020603050405020304" pitchFamily="18" charset="0"/>
                        </a:rPr>
                        <a:t> pe urgențe și</a:t>
                      </a:r>
                    </a:p>
                    <a:p>
                      <a:pPr algn="just"/>
                      <a:r>
                        <a:rPr lang="ro-RO" sz="2400" dirty="0">
                          <a:effectLst/>
                          <a:latin typeface="Times New Roman" panose="02020603050405020304" pitchFamily="18" charset="0"/>
                          <a:ea typeface="Times New Roman" panose="02020603050405020304" pitchFamily="18" charset="0"/>
                        </a:rPr>
                        <a:t>                  categorii de urgențe de regenerare;</a:t>
                      </a:r>
                    </a:p>
                    <a:p>
                      <a:pPr algn="just"/>
                      <a:r>
                        <a:rPr lang="ro-RO" sz="2400" dirty="0">
                          <a:effectLst/>
                          <a:latin typeface="Times New Roman" panose="02020603050405020304" pitchFamily="18" charset="0"/>
                          <a:ea typeface="Times New Roman" panose="02020603050405020304" pitchFamily="18" charset="0"/>
                        </a:rPr>
                        <a:t>Anexa 18- Tehnica descrierii parcelare;</a:t>
                      </a:r>
                    </a:p>
                    <a:p>
                      <a:pPr algn="just"/>
                      <a:r>
                        <a:rPr lang="ro-RO" sz="2400" dirty="0">
                          <a:effectLst/>
                          <a:latin typeface="Times New Roman" panose="02020603050405020304" pitchFamily="18" charset="0"/>
                          <a:ea typeface="Times New Roman" panose="02020603050405020304" pitchFamily="18" charset="0"/>
                        </a:rPr>
                        <a:t>Anexa 19- Tehnica de lucru privind descrierea stațiunii;</a:t>
                      </a:r>
                    </a:p>
                    <a:p>
                      <a:pPr algn="just"/>
                      <a:r>
                        <a:rPr lang="ro-RO" sz="2400" dirty="0">
                          <a:effectLst/>
                          <a:latin typeface="Times New Roman" panose="02020603050405020304" pitchFamily="18" charset="0"/>
                          <a:ea typeface="Times New Roman" panose="02020603050405020304" pitchFamily="18" charset="0"/>
                        </a:rPr>
                        <a:t>Anexa 19.1.- Breviar pentru clasificarea și determinarea</a:t>
                      </a:r>
                    </a:p>
                    <a:p>
                      <a:pPr algn="just"/>
                      <a:r>
                        <a:rPr lang="ro-RO" sz="2400" dirty="0">
                          <a:effectLst/>
                          <a:latin typeface="Times New Roman" panose="02020603050405020304" pitchFamily="18" charset="0"/>
                          <a:ea typeface="Times New Roman" panose="02020603050405020304" pitchFamily="18" charset="0"/>
                        </a:rPr>
                        <a:t>                   rocilor;</a:t>
                      </a:r>
                    </a:p>
                    <a:p>
                      <a:pPr algn="just"/>
                      <a:r>
                        <a:rPr lang="ro-RO" sz="2400" dirty="0">
                          <a:effectLst/>
                          <a:latin typeface="Times New Roman" panose="02020603050405020304" pitchFamily="18" charset="0"/>
                          <a:ea typeface="Times New Roman" panose="02020603050405020304" pitchFamily="18" charset="0"/>
                        </a:rPr>
                        <a:t>Anexa 19.2.-</a:t>
                      </a:r>
                      <a:r>
                        <a:rPr lang="pt-BR" sz="2400" dirty="0">
                          <a:effectLst/>
                          <a:latin typeface="Times New Roman" panose="02020603050405020304" pitchFamily="18" charset="0"/>
                          <a:ea typeface="Times New Roman" panose="02020603050405020304" pitchFamily="18" charset="0"/>
                        </a:rPr>
                        <a:t>Cheie pentru determinarea tipurilor de floră</a:t>
                      </a:r>
                      <a:endParaRPr lang="ro-RO" sz="2400" dirty="0">
                        <a:effectLst/>
                        <a:latin typeface="Times New Roman" panose="02020603050405020304" pitchFamily="18" charset="0"/>
                        <a:ea typeface="Times New Roman" panose="02020603050405020304" pitchFamily="18" charset="0"/>
                      </a:endParaRPr>
                    </a:p>
                    <a:p>
                      <a:pPr algn="just"/>
                      <a:r>
                        <a:rPr lang="ro-RO" sz="2400" dirty="0">
                          <a:effectLst/>
                          <a:latin typeface="Times New Roman" panose="02020603050405020304" pitchFamily="18" charset="0"/>
                          <a:ea typeface="Times New Roman" panose="02020603050405020304" pitchFamily="18" charset="0"/>
                        </a:rPr>
                        <a:t>                   </a:t>
                      </a:r>
                      <a:r>
                        <a:rPr lang="pt-BR" sz="2400" dirty="0">
                          <a:effectLst/>
                          <a:latin typeface="Times New Roman" panose="02020603050405020304" pitchFamily="18" charset="0"/>
                          <a:ea typeface="Times New Roman" panose="02020603050405020304" pitchFamily="18" charset="0"/>
                        </a:rPr>
                        <a:t> indicatoare</a:t>
                      </a:r>
                      <a:r>
                        <a:rPr lang="ro-RO" sz="2400" dirty="0">
                          <a:effectLst/>
                          <a:latin typeface="Times New Roman" panose="02020603050405020304" pitchFamily="18" charset="0"/>
                          <a:ea typeface="Times New Roman" panose="02020603050405020304" pitchFamily="18" charset="0"/>
                        </a:rPr>
                        <a:t>;</a:t>
                      </a:r>
                    </a:p>
                    <a:p>
                      <a:pPr algn="just"/>
                      <a:r>
                        <a:rPr lang="ro-RO" sz="2400" dirty="0">
                          <a:effectLst/>
                          <a:latin typeface="Times New Roman" panose="02020603050405020304" pitchFamily="18" charset="0"/>
                          <a:ea typeface="Times New Roman" panose="02020603050405020304" pitchFamily="18" charset="0"/>
                        </a:rPr>
                        <a:t>Anexa 19.3.- Cartarea tipurilor de pădure; criterii de clasificare</a:t>
                      </a:r>
                    </a:p>
                    <a:p>
                      <a:pPr algn="just"/>
                      <a:r>
                        <a:rPr lang="ro-RO" sz="2400" dirty="0">
                          <a:effectLst/>
                          <a:latin typeface="Times New Roman" panose="02020603050405020304" pitchFamily="18" charset="0"/>
                          <a:ea typeface="Times New Roman" panose="02020603050405020304" pitchFamily="18" charset="0"/>
                        </a:rPr>
                        <a:t>                    și diferențiere a tipurilor de pădure;</a:t>
                      </a:r>
                      <a:endParaRPr lang="en-US" sz="24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CF911EE2-73D6-425A-9AF9-D52247132173}"/>
              </a:ext>
            </a:extLst>
          </p:cNvPr>
          <p:cNvPicPr>
            <a:picLocks noChangeAspect="1"/>
          </p:cNvPicPr>
          <p:nvPr/>
        </p:nvPicPr>
        <p:blipFill>
          <a:blip r:embed="rId2"/>
          <a:stretch>
            <a:fillRect/>
          </a:stretch>
        </p:blipFill>
        <p:spPr>
          <a:xfrm>
            <a:off x="1293991" y="102871"/>
            <a:ext cx="10546994" cy="591363"/>
          </a:xfrm>
          <a:prstGeom prst="rect">
            <a:avLst/>
          </a:prstGeom>
        </p:spPr>
      </p:pic>
    </p:spTree>
    <p:extLst>
      <p:ext uri="{BB962C8B-B14F-4D97-AF65-F5344CB8AC3E}">
        <p14:creationId xmlns:p14="http://schemas.microsoft.com/office/powerpoint/2010/main" val="1605060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1034339645"/>
              </p:ext>
            </p:extLst>
          </p:nvPr>
        </p:nvGraphicFramePr>
        <p:xfrm>
          <a:off x="0" y="914655"/>
          <a:ext cx="12191999" cy="5936521"/>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075257">
                  <a:extLst>
                    <a:ext uri="{9D8B030D-6E8A-4147-A177-3AD203B41FA5}">
                      <a16:colId xmlns:a16="http://schemas.microsoft.com/office/drawing/2014/main" val="20001"/>
                    </a:ext>
                  </a:extLst>
                </a:gridCol>
                <a:gridCol w="777240">
                  <a:extLst>
                    <a:ext uri="{9D8B030D-6E8A-4147-A177-3AD203B41FA5}">
                      <a16:colId xmlns:a16="http://schemas.microsoft.com/office/drawing/2014/main" val="20002"/>
                    </a:ext>
                  </a:extLst>
                </a:gridCol>
                <a:gridCol w="7883988">
                  <a:extLst>
                    <a:ext uri="{9D8B030D-6E8A-4147-A177-3AD203B41FA5}">
                      <a16:colId xmlns:a16="http://schemas.microsoft.com/office/drawing/2014/main" val="20003"/>
                    </a:ext>
                  </a:extLst>
                </a:gridCol>
                <a:gridCol w="924731">
                  <a:extLst>
                    <a:ext uri="{9D8B030D-6E8A-4147-A177-3AD203B41FA5}">
                      <a16:colId xmlns:a16="http://schemas.microsoft.com/office/drawing/2014/main" val="20004"/>
                    </a:ext>
                  </a:extLst>
                </a:gridCol>
              </a:tblGrid>
              <a:tr h="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410995">
                <a:tc>
                  <a:txBody>
                    <a:bodyPr/>
                    <a:lstStyle/>
                    <a:p>
                      <a:pPr algn="ctr">
                        <a:lnSpc>
                          <a:spcPct val="107000"/>
                        </a:lnSpc>
                        <a:spcAft>
                          <a:spcPts val="800"/>
                        </a:spcAft>
                      </a:pPr>
                      <a:r>
                        <a:rPr lang="ro-RO" sz="1300" dirty="0">
                          <a:effectLst/>
                        </a:rPr>
                        <a:t>46</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600" b="1" dirty="0">
                          <a:effectLst/>
                          <a:latin typeface="Times New Roman" panose="02020603050405020304" pitchFamily="18" charset="0"/>
                          <a:ea typeface="Times New Roman" panose="02020603050405020304" pitchFamily="18" charset="0"/>
                        </a:rPr>
                        <a:t>ANEXE</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2400" dirty="0">
                          <a:effectLst/>
                          <a:latin typeface="Times New Roman" panose="02020603050405020304" pitchFamily="18" charset="0"/>
                          <a:ea typeface="Times New Roman" panose="02020603050405020304" pitchFamily="18" charset="0"/>
                        </a:rPr>
                        <a:t>Anexa 20-Numărul suprafețelor de probă necesare de amplasat</a:t>
                      </a:r>
                    </a:p>
                    <a:p>
                      <a:pPr algn="just"/>
                      <a:r>
                        <a:rPr lang="ro-RO" sz="2400" dirty="0">
                          <a:effectLst/>
                          <a:latin typeface="Times New Roman" panose="02020603050405020304" pitchFamily="18" charset="0"/>
                          <a:ea typeface="Times New Roman" panose="02020603050405020304" pitchFamily="18" charset="0"/>
                        </a:rPr>
                        <a:t>                 în cadrul inventarierii statistice a fondului forestier;</a:t>
                      </a:r>
                    </a:p>
                    <a:p>
                      <a:pPr algn="just"/>
                      <a:r>
                        <a:rPr lang="ro-RO" sz="2400" dirty="0">
                          <a:effectLst/>
                          <a:latin typeface="Times New Roman" panose="02020603050405020304" pitchFamily="18" charset="0"/>
                          <a:ea typeface="Times New Roman" panose="02020603050405020304" pitchFamily="18" charset="0"/>
                        </a:rPr>
                        <a:t>Anexa 21- Tabele de producție simplificate;</a:t>
                      </a:r>
                    </a:p>
                    <a:p>
                      <a:pPr algn="just"/>
                      <a:r>
                        <a:rPr lang="ro-RO" sz="2400" dirty="0">
                          <a:effectLst/>
                          <a:latin typeface="Times New Roman" panose="02020603050405020304" pitchFamily="18" charset="0"/>
                          <a:ea typeface="Times New Roman" panose="02020603050405020304" pitchFamily="18" charset="0"/>
                        </a:rPr>
                        <a:t>Anexa 22- Redactarea studiului privind condițiile </a:t>
                      </a:r>
                      <a:r>
                        <a:rPr lang="ro-RO" sz="2400" dirty="0" err="1">
                          <a:effectLst/>
                          <a:latin typeface="Times New Roman" panose="02020603050405020304" pitchFamily="18" charset="0"/>
                          <a:ea typeface="Times New Roman" panose="02020603050405020304" pitchFamily="18" charset="0"/>
                        </a:rPr>
                        <a:t>staționale</a:t>
                      </a:r>
                      <a:r>
                        <a:rPr lang="ro-RO" sz="2400" dirty="0">
                          <a:effectLst/>
                          <a:latin typeface="Times New Roman" panose="02020603050405020304" pitchFamily="18" charset="0"/>
                          <a:ea typeface="Times New Roman" panose="02020603050405020304" pitchFamily="18" charset="0"/>
                        </a:rPr>
                        <a:t> și</a:t>
                      </a:r>
                    </a:p>
                    <a:p>
                      <a:pPr algn="just"/>
                      <a:r>
                        <a:rPr lang="ro-RO" sz="2400" dirty="0">
                          <a:effectLst/>
                          <a:latin typeface="Times New Roman" panose="02020603050405020304" pitchFamily="18" charset="0"/>
                          <a:ea typeface="Times New Roman" panose="02020603050405020304" pitchFamily="18" charset="0"/>
                        </a:rPr>
                        <a:t>                 de vegetație;</a:t>
                      </a:r>
                    </a:p>
                    <a:p>
                      <a:pPr algn="just"/>
                      <a:r>
                        <a:rPr lang="ro-RO" sz="2400" dirty="0">
                          <a:effectLst/>
                          <a:latin typeface="Times New Roman" panose="02020603050405020304" pitchFamily="18" charset="0"/>
                          <a:ea typeface="Times New Roman" panose="02020603050405020304" pitchFamily="18" charset="0"/>
                        </a:rPr>
                        <a:t>Anexa 23- Starea de sănătate a </a:t>
                      </a:r>
                      <a:r>
                        <a:rPr lang="ro-RO" sz="2400" dirty="0" err="1">
                          <a:effectLst/>
                          <a:latin typeface="Times New Roman" panose="02020603050405020304" pitchFamily="18" charset="0"/>
                          <a:ea typeface="Times New Roman" panose="02020603050405020304" pitchFamily="18" charset="0"/>
                        </a:rPr>
                        <a:t>arboretelor</a:t>
                      </a:r>
                      <a:r>
                        <a:rPr lang="ro-RO" sz="2400" dirty="0">
                          <a:effectLst/>
                          <a:latin typeface="Times New Roman" panose="02020603050405020304" pitchFamily="18" charset="0"/>
                          <a:ea typeface="Times New Roman" panose="02020603050405020304" pitchFamily="18" charset="0"/>
                        </a:rPr>
                        <a:t>;</a:t>
                      </a:r>
                    </a:p>
                    <a:p>
                      <a:pPr algn="just"/>
                      <a:r>
                        <a:rPr lang="ro-RO" sz="2400" dirty="0">
                          <a:effectLst/>
                          <a:latin typeface="Times New Roman" panose="02020603050405020304" pitchFamily="18" charset="0"/>
                          <a:ea typeface="Times New Roman" panose="02020603050405020304" pitchFamily="18" charset="0"/>
                        </a:rPr>
                        <a:t>Anexa 24- Alegerea tratamentelor </a:t>
                      </a:r>
                      <a:r>
                        <a:rPr lang="ro-RO" sz="2400" dirty="0" err="1">
                          <a:effectLst/>
                          <a:latin typeface="Times New Roman" panose="02020603050405020304" pitchFamily="18" charset="0"/>
                          <a:ea typeface="Times New Roman" panose="02020603050405020304" pitchFamily="18" charset="0"/>
                        </a:rPr>
                        <a:t>şi</a:t>
                      </a:r>
                      <a:r>
                        <a:rPr lang="ro-RO" sz="2400" dirty="0">
                          <a:effectLst/>
                          <a:latin typeface="Times New Roman" panose="02020603050405020304" pitchFamily="18" charset="0"/>
                          <a:ea typeface="Times New Roman" panose="02020603050405020304" pitchFamily="18" charset="0"/>
                        </a:rPr>
                        <a:t> a </a:t>
                      </a:r>
                      <a:r>
                        <a:rPr lang="ro-RO" sz="2400" dirty="0" err="1">
                          <a:effectLst/>
                          <a:latin typeface="Times New Roman" panose="02020603050405020304" pitchFamily="18" charset="0"/>
                          <a:ea typeface="Times New Roman" panose="02020603050405020304" pitchFamily="18" charset="0"/>
                        </a:rPr>
                        <a:t>modalităţilor</a:t>
                      </a:r>
                      <a:r>
                        <a:rPr lang="ro-RO" sz="2400" dirty="0">
                          <a:effectLst/>
                          <a:latin typeface="Times New Roman" panose="02020603050405020304" pitchFamily="18" charset="0"/>
                          <a:ea typeface="Times New Roman" panose="02020603050405020304" pitchFamily="18" charset="0"/>
                        </a:rPr>
                        <a:t> de</a:t>
                      </a:r>
                    </a:p>
                    <a:p>
                      <a:pPr algn="just"/>
                      <a:r>
                        <a:rPr lang="ro-RO" sz="2400" dirty="0">
                          <a:effectLst/>
                          <a:latin typeface="Times New Roman" panose="02020603050405020304" pitchFamily="18" charset="0"/>
                          <a:ea typeface="Times New Roman" panose="02020603050405020304" pitchFamily="18" charset="0"/>
                        </a:rPr>
                        <a:t>                  regenerare pentru </a:t>
                      </a:r>
                      <a:r>
                        <a:rPr lang="ro-RO" sz="2400" dirty="0" err="1">
                          <a:effectLst/>
                          <a:latin typeface="Times New Roman" panose="02020603050405020304" pitchFamily="18" charset="0"/>
                          <a:ea typeface="Times New Roman" panose="02020603050405020304" pitchFamily="18" charset="0"/>
                        </a:rPr>
                        <a:t>arborete</a:t>
                      </a:r>
                      <a:r>
                        <a:rPr lang="ro-RO" sz="2400" dirty="0">
                          <a:effectLst/>
                          <a:latin typeface="Times New Roman" panose="02020603050405020304" pitchFamily="18" charset="0"/>
                          <a:ea typeface="Times New Roman" panose="02020603050405020304" pitchFamily="18" charset="0"/>
                        </a:rPr>
                        <a:t>, pe tipuri de categorii</a:t>
                      </a:r>
                    </a:p>
                    <a:p>
                      <a:pPr algn="just"/>
                      <a:r>
                        <a:rPr lang="ro-RO" sz="2400" dirty="0">
                          <a:effectLst/>
                          <a:latin typeface="Times New Roman" panose="02020603050405020304" pitchFamily="18" charset="0"/>
                          <a:ea typeface="Times New Roman" panose="02020603050405020304" pitchFamily="18" charset="0"/>
                        </a:rPr>
                        <a:t>                  funcționale </a:t>
                      </a:r>
                      <a:r>
                        <a:rPr lang="ro-RO" sz="2400" dirty="0" err="1">
                          <a:effectLst/>
                          <a:latin typeface="Times New Roman" panose="02020603050405020304" pitchFamily="18" charset="0"/>
                          <a:ea typeface="Times New Roman" panose="02020603050405020304" pitchFamily="18" charset="0"/>
                        </a:rPr>
                        <a:t>şi</a:t>
                      </a:r>
                      <a:r>
                        <a:rPr lang="ro-RO" sz="2400" dirty="0">
                          <a:effectLst/>
                          <a:latin typeface="Times New Roman" panose="02020603050405020304" pitchFamily="18" charset="0"/>
                          <a:ea typeface="Times New Roman" panose="02020603050405020304" pitchFamily="18" charset="0"/>
                        </a:rPr>
                        <a:t> formații forestiere în România;</a:t>
                      </a:r>
                    </a:p>
                    <a:p>
                      <a:pPr algn="just"/>
                      <a:r>
                        <a:rPr lang="ro-RO" sz="2400" dirty="0">
                          <a:effectLst/>
                          <a:latin typeface="Times New Roman" panose="02020603050405020304" pitchFamily="18" charset="0"/>
                          <a:ea typeface="Times New Roman" panose="02020603050405020304" pitchFamily="18" charset="0"/>
                        </a:rPr>
                        <a:t>Anexa 25- Stabilirea bazelor de amenajare;</a:t>
                      </a:r>
                    </a:p>
                    <a:p>
                      <a:pPr algn="just"/>
                      <a:r>
                        <a:rPr lang="ro-RO" sz="2400" dirty="0">
                          <a:effectLst/>
                          <a:latin typeface="Times New Roman" panose="02020603050405020304" pitchFamily="18" charset="0"/>
                          <a:ea typeface="Times New Roman" panose="02020603050405020304" pitchFamily="18" charset="0"/>
                        </a:rPr>
                        <a:t>Anexa 26- Valorile optime ale ciclurilor pentru pădurile din</a:t>
                      </a:r>
                    </a:p>
                    <a:p>
                      <a:pPr algn="just"/>
                      <a:r>
                        <a:rPr lang="ro-RO" sz="2400" dirty="0">
                          <a:effectLst/>
                          <a:latin typeface="Times New Roman" panose="02020603050405020304" pitchFamily="18" charset="0"/>
                          <a:ea typeface="Times New Roman" panose="02020603050405020304" pitchFamily="18" charset="0"/>
                        </a:rPr>
                        <a:t>                  România, pe formații forestiere, grupe </a:t>
                      </a:r>
                      <a:r>
                        <a:rPr lang="ro-RO" sz="2400" dirty="0" err="1">
                          <a:effectLst/>
                          <a:latin typeface="Times New Roman" panose="02020603050405020304" pitchFamily="18" charset="0"/>
                          <a:ea typeface="Times New Roman" panose="02020603050405020304" pitchFamily="18" charset="0"/>
                        </a:rPr>
                        <a:t>fucnționale</a:t>
                      </a:r>
                      <a:r>
                        <a:rPr lang="ro-RO" sz="2400" dirty="0">
                          <a:effectLst/>
                          <a:latin typeface="Times New Roman" panose="02020603050405020304" pitchFamily="18" charset="0"/>
                          <a:ea typeface="Times New Roman" panose="02020603050405020304" pitchFamily="18" charset="0"/>
                        </a:rPr>
                        <a:t> și</a:t>
                      </a:r>
                    </a:p>
                    <a:p>
                      <a:pPr algn="just"/>
                      <a:r>
                        <a:rPr lang="ro-RO" sz="2400" dirty="0">
                          <a:effectLst/>
                          <a:latin typeface="Times New Roman" panose="02020603050405020304" pitchFamily="18" charset="0"/>
                          <a:ea typeface="Times New Roman" panose="02020603050405020304" pitchFamily="18" charset="0"/>
                        </a:rPr>
                        <a:t>                  sortimente țel; </a:t>
                      </a:r>
                      <a:endParaRPr lang="en-US" sz="24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7967432A-F56F-4C50-8EA1-C3D63D0E61E1}"/>
              </a:ext>
            </a:extLst>
          </p:cNvPr>
          <p:cNvPicPr>
            <a:picLocks noChangeAspect="1"/>
          </p:cNvPicPr>
          <p:nvPr/>
        </p:nvPicPr>
        <p:blipFill>
          <a:blip r:embed="rId2"/>
          <a:stretch>
            <a:fillRect/>
          </a:stretch>
        </p:blipFill>
        <p:spPr>
          <a:xfrm>
            <a:off x="1308278" y="64631"/>
            <a:ext cx="10546994" cy="591363"/>
          </a:xfrm>
          <a:prstGeom prst="rect">
            <a:avLst/>
          </a:prstGeom>
        </p:spPr>
      </p:pic>
    </p:spTree>
    <p:extLst>
      <p:ext uri="{BB962C8B-B14F-4D97-AF65-F5344CB8AC3E}">
        <p14:creationId xmlns:p14="http://schemas.microsoft.com/office/powerpoint/2010/main" val="42595644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98498491"/>
              </p:ext>
            </p:extLst>
          </p:nvPr>
        </p:nvGraphicFramePr>
        <p:xfrm>
          <a:off x="0" y="761163"/>
          <a:ext cx="12191999" cy="6035423"/>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075257">
                  <a:extLst>
                    <a:ext uri="{9D8B030D-6E8A-4147-A177-3AD203B41FA5}">
                      <a16:colId xmlns:a16="http://schemas.microsoft.com/office/drawing/2014/main" val="20001"/>
                    </a:ext>
                  </a:extLst>
                </a:gridCol>
                <a:gridCol w="777240">
                  <a:extLst>
                    <a:ext uri="{9D8B030D-6E8A-4147-A177-3AD203B41FA5}">
                      <a16:colId xmlns:a16="http://schemas.microsoft.com/office/drawing/2014/main" val="20002"/>
                    </a:ext>
                  </a:extLst>
                </a:gridCol>
                <a:gridCol w="7790998">
                  <a:extLst>
                    <a:ext uri="{9D8B030D-6E8A-4147-A177-3AD203B41FA5}">
                      <a16:colId xmlns:a16="http://schemas.microsoft.com/office/drawing/2014/main" val="20003"/>
                    </a:ext>
                  </a:extLst>
                </a:gridCol>
                <a:gridCol w="1017721">
                  <a:extLst>
                    <a:ext uri="{9D8B030D-6E8A-4147-A177-3AD203B41FA5}">
                      <a16:colId xmlns:a16="http://schemas.microsoft.com/office/drawing/2014/main" val="20004"/>
                    </a:ext>
                  </a:extLst>
                </a:gridCol>
              </a:tblGrid>
              <a:tr h="914783">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4967147">
                <a:tc>
                  <a:txBody>
                    <a:bodyPr/>
                    <a:lstStyle/>
                    <a:p>
                      <a:pPr algn="ctr">
                        <a:lnSpc>
                          <a:spcPct val="107000"/>
                        </a:lnSpc>
                        <a:spcAft>
                          <a:spcPts val="800"/>
                        </a:spcAft>
                      </a:pPr>
                      <a:r>
                        <a:rPr lang="ro-RO" sz="1300" dirty="0">
                          <a:effectLst/>
                        </a:rPr>
                        <a:t>46</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600" b="1" dirty="0">
                          <a:effectLst/>
                          <a:latin typeface="Times New Roman" panose="02020603050405020304" pitchFamily="18" charset="0"/>
                          <a:ea typeface="Times New Roman" panose="02020603050405020304" pitchFamily="18" charset="0"/>
                        </a:rPr>
                        <a:t>ANEXE</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2400" dirty="0">
                          <a:effectLst/>
                          <a:latin typeface="Times New Roman" panose="02020603050405020304" pitchFamily="18" charset="0"/>
                          <a:ea typeface="Times New Roman" panose="02020603050405020304" pitchFamily="18" charset="0"/>
                        </a:rPr>
                        <a:t>Anexa 27- Reglementarea procesului de producție;</a:t>
                      </a:r>
                    </a:p>
                    <a:p>
                      <a:pPr algn="just"/>
                      <a:r>
                        <a:rPr lang="ro-RO" sz="2400" dirty="0">
                          <a:effectLst/>
                          <a:latin typeface="Times New Roman" panose="02020603050405020304" pitchFamily="18" charset="0"/>
                          <a:ea typeface="Times New Roman" panose="02020603050405020304" pitchFamily="18" charset="0"/>
                        </a:rPr>
                        <a:t>Anexa 28- Indici de recoltare prin lucrări de îngrijire- rărituri (în</a:t>
                      </a:r>
                    </a:p>
                    <a:p>
                      <a:pPr algn="just"/>
                      <a:r>
                        <a:rPr lang="ro-RO" sz="2400" dirty="0">
                          <a:effectLst/>
                          <a:latin typeface="Times New Roman" panose="02020603050405020304" pitchFamily="18" charset="0"/>
                          <a:ea typeface="Times New Roman" panose="02020603050405020304" pitchFamily="18" charset="0"/>
                        </a:rPr>
                        <a:t>                  procente față de volumul pe picior înaintea</a:t>
                      </a:r>
                    </a:p>
                    <a:p>
                      <a:pPr algn="just"/>
                      <a:r>
                        <a:rPr lang="ro-RO" sz="2400" dirty="0">
                          <a:effectLst/>
                          <a:latin typeface="Times New Roman" panose="02020603050405020304" pitchFamily="18" charset="0"/>
                          <a:ea typeface="Times New Roman" panose="02020603050405020304" pitchFamily="18" charset="0"/>
                        </a:rPr>
                        <a:t>                  intervenției) pentru </a:t>
                      </a:r>
                      <a:r>
                        <a:rPr lang="ro-RO" sz="2400" dirty="0" err="1">
                          <a:effectLst/>
                          <a:latin typeface="Times New Roman" panose="02020603050405020304" pitchFamily="18" charset="0"/>
                          <a:ea typeface="Times New Roman" panose="02020603050405020304" pitchFamily="18" charset="0"/>
                        </a:rPr>
                        <a:t>arboretele</a:t>
                      </a:r>
                      <a:r>
                        <a:rPr lang="ro-RO" sz="2400" dirty="0">
                          <a:effectLst/>
                          <a:latin typeface="Times New Roman" panose="02020603050405020304" pitchFamily="18" charset="0"/>
                          <a:ea typeface="Times New Roman" panose="02020603050405020304" pitchFamily="18" charset="0"/>
                        </a:rPr>
                        <a:t> parcurse sistematic;</a:t>
                      </a:r>
                    </a:p>
                    <a:p>
                      <a:pPr algn="just"/>
                      <a:r>
                        <a:rPr lang="ro-RO" sz="2400" dirty="0">
                          <a:effectLst/>
                          <a:latin typeface="Times New Roman" panose="02020603050405020304" pitchFamily="18" charset="0"/>
                          <a:ea typeface="Times New Roman" panose="02020603050405020304" pitchFamily="18" charset="0"/>
                        </a:rPr>
                        <a:t>Anexa 29- Periodicitatea lucrărilor de îngrijire pentru </a:t>
                      </a:r>
                      <a:r>
                        <a:rPr lang="ro-RO" sz="2400" dirty="0" err="1">
                          <a:effectLst/>
                          <a:latin typeface="Times New Roman" panose="02020603050405020304" pitchFamily="18" charset="0"/>
                          <a:ea typeface="Times New Roman" panose="02020603050405020304" pitchFamily="18" charset="0"/>
                        </a:rPr>
                        <a:t>arborete</a:t>
                      </a:r>
                      <a:endParaRPr lang="ro-RO" sz="2400" dirty="0">
                        <a:effectLst/>
                        <a:latin typeface="Times New Roman" panose="02020603050405020304" pitchFamily="18" charset="0"/>
                        <a:ea typeface="Times New Roman" panose="02020603050405020304" pitchFamily="18" charset="0"/>
                      </a:endParaRPr>
                    </a:p>
                    <a:p>
                      <a:pPr algn="just"/>
                      <a:r>
                        <a:rPr lang="ro-RO" sz="2400" dirty="0">
                          <a:effectLst/>
                          <a:latin typeface="Times New Roman" panose="02020603050405020304" pitchFamily="18" charset="0"/>
                          <a:ea typeface="Times New Roman" panose="02020603050405020304" pitchFamily="18" charset="0"/>
                        </a:rPr>
                        <a:t>                  parcurse sistematic cu asemenea intervenții</a:t>
                      </a:r>
                    </a:p>
                    <a:p>
                      <a:pPr algn="just"/>
                      <a:r>
                        <a:rPr lang="ro-RO" sz="2400" dirty="0">
                          <a:effectLst/>
                          <a:latin typeface="Times New Roman" panose="02020603050405020304" pitchFamily="18" charset="0"/>
                          <a:ea typeface="Times New Roman" panose="02020603050405020304" pitchFamily="18" charset="0"/>
                        </a:rPr>
                        <a:t>                  </a:t>
                      </a:r>
                      <a:r>
                        <a:rPr lang="ro-RO" sz="2400" dirty="0" err="1">
                          <a:effectLst/>
                          <a:latin typeface="Times New Roman" panose="02020603050405020304" pitchFamily="18" charset="0"/>
                          <a:ea typeface="Times New Roman" panose="02020603050405020304" pitchFamily="18" charset="0"/>
                        </a:rPr>
                        <a:t>silviculturale</a:t>
                      </a:r>
                      <a:r>
                        <a:rPr lang="ro-RO" sz="2400" dirty="0">
                          <a:effectLst/>
                          <a:latin typeface="Times New Roman" panose="02020603050405020304" pitchFamily="18" charset="0"/>
                          <a:ea typeface="Times New Roman" panose="02020603050405020304" pitchFamily="18" charset="0"/>
                        </a:rPr>
                        <a:t> (valori orientative pentru scopuri de</a:t>
                      </a:r>
                    </a:p>
                    <a:p>
                      <a:pPr algn="just"/>
                      <a:r>
                        <a:rPr lang="ro-RO" sz="2400" dirty="0">
                          <a:effectLst/>
                          <a:latin typeface="Times New Roman" panose="02020603050405020304" pitchFamily="18" charset="0"/>
                          <a:ea typeface="Times New Roman" panose="02020603050405020304" pitchFamily="18" charset="0"/>
                        </a:rPr>
                        <a:t>                  programări pe deceniu);</a:t>
                      </a:r>
                    </a:p>
                    <a:p>
                      <a:pPr algn="just"/>
                      <a:r>
                        <a:rPr lang="ro-RO" sz="2400" dirty="0">
                          <a:effectLst/>
                          <a:latin typeface="Times New Roman" panose="02020603050405020304" pitchFamily="18" charset="0"/>
                          <a:ea typeface="Times New Roman" panose="02020603050405020304" pitchFamily="18" charset="0"/>
                        </a:rPr>
                        <a:t>Anexa 30- Lucrări de ajutorarea regenerărilor naturale și de</a:t>
                      </a:r>
                    </a:p>
                    <a:p>
                      <a:pPr algn="just"/>
                      <a:r>
                        <a:rPr lang="ro-RO" sz="2400" dirty="0">
                          <a:effectLst/>
                          <a:latin typeface="Times New Roman" panose="02020603050405020304" pitchFamily="18" charset="0"/>
                          <a:ea typeface="Times New Roman" panose="02020603050405020304" pitchFamily="18" charset="0"/>
                        </a:rPr>
                        <a:t>                  împădurire;</a:t>
                      </a:r>
                    </a:p>
                    <a:p>
                      <a:pPr algn="just"/>
                      <a:r>
                        <a:rPr lang="ro-RO" sz="2400" dirty="0">
                          <a:effectLst/>
                          <a:latin typeface="Times New Roman" panose="02020603050405020304" pitchFamily="18" charset="0"/>
                          <a:ea typeface="Times New Roman" panose="02020603050405020304" pitchFamily="18" charset="0"/>
                        </a:rPr>
                        <a:t>Anexa 31- Măsuri specifice privind amenajarea pădurilor cu</a:t>
                      </a:r>
                    </a:p>
                    <a:p>
                      <a:pPr algn="just"/>
                      <a:r>
                        <a:rPr lang="ro-RO" sz="2400" dirty="0">
                          <a:effectLst/>
                          <a:latin typeface="Times New Roman" panose="02020603050405020304" pitchFamily="18" charset="0"/>
                          <a:ea typeface="Times New Roman" panose="02020603050405020304" pitchFamily="18" charset="0"/>
                        </a:rPr>
                        <a:t>                 funcții speciale de protecție;</a:t>
                      </a:r>
                    </a:p>
                    <a:p>
                      <a:pPr algn="just"/>
                      <a:endParaRPr lang="en-US" sz="24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7967432A-F56F-4C50-8EA1-C3D63D0E61E1}"/>
              </a:ext>
            </a:extLst>
          </p:cNvPr>
          <p:cNvPicPr>
            <a:picLocks noChangeAspect="1"/>
          </p:cNvPicPr>
          <p:nvPr/>
        </p:nvPicPr>
        <p:blipFill>
          <a:blip r:embed="rId2"/>
          <a:stretch>
            <a:fillRect/>
          </a:stretch>
        </p:blipFill>
        <p:spPr>
          <a:xfrm>
            <a:off x="1308278" y="64631"/>
            <a:ext cx="10546994" cy="591363"/>
          </a:xfrm>
          <a:prstGeom prst="rect">
            <a:avLst/>
          </a:prstGeom>
        </p:spPr>
      </p:pic>
    </p:spTree>
    <p:extLst>
      <p:ext uri="{BB962C8B-B14F-4D97-AF65-F5344CB8AC3E}">
        <p14:creationId xmlns:p14="http://schemas.microsoft.com/office/powerpoint/2010/main" val="32596349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2876380116"/>
              </p:ext>
            </p:extLst>
          </p:nvPr>
        </p:nvGraphicFramePr>
        <p:xfrm>
          <a:off x="0" y="914655"/>
          <a:ext cx="12191999" cy="5731805"/>
        </p:xfrm>
        <a:graphic>
          <a:graphicData uri="http://schemas.openxmlformats.org/drawingml/2006/table">
            <a:tbl>
              <a:tblPr firstRow="1" firstCol="1" bandRow="1">
                <a:tableStyleId>{5C22544A-7EE6-4342-B048-85BDC9FD1C3A}</a:tableStyleId>
              </a:tblPr>
              <a:tblGrid>
                <a:gridCol w="530783">
                  <a:extLst>
                    <a:ext uri="{9D8B030D-6E8A-4147-A177-3AD203B41FA5}">
                      <a16:colId xmlns:a16="http://schemas.microsoft.com/office/drawing/2014/main" val="20000"/>
                    </a:ext>
                  </a:extLst>
                </a:gridCol>
                <a:gridCol w="2075257">
                  <a:extLst>
                    <a:ext uri="{9D8B030D-6E8A-4147-A177-3AD203B41FA5}">
                      <a16:colId xmlns:a16="http://schemas.microsoft.com/office/drawing/2014/main" val="20001"/>
                    </a:ext>
                  </a:extLst>
                </a:gridCol>
                <a:gridCol w="777240">
                  <a:extLst>
                    <a:ext uri="{9D8B030D-6E8A-4147-A177-3AD203B41FA5}">
                      <a16:colId xmlns:a16="http://schemas.microsoft.com/office/drawing/2014/main" val="20002"/>
                    </a:ext>
                  </a:extLst>
                </a:gridCol>
                <a:gridCol w="7790998">
                  <a:extLst>
                    <a:ext uri="{9D8B030D-6E8A-4147-A177-3AD203B41FA5}">
                      <a16:colId xmlns:a16="http://schemas.microsoft.com/office/drawing/2014/main" val="20003"/>
                    </a:ext>
                  </a:extLst>
                </a:gridCol>
                <a:gridCol w="1017721">
                  <a:extLst>
                    <a:ext uri="{9D8B030D-6E8A-4147-A177-3AD203B41FA5}">
                      <a16:colId xmlns:a16="http://schemas.microsoft.com/office/drawing/2014/main" val="20004"/>
                    </a:ext>
                  </a:extLst>
                </a:gridCol>
              </a:tblGrid>
              <a:tr h="914783">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4817022">
                <a:tc>
                  <a:txBody>
                    <a:bodyPr/>
                    <a:lstStyle/>
                    <a:p>
                      <a:pPr algn="ctr">
                        <a:lnSpc>
                          <a:spcPct val="107000"/>
                        </a:lnSpc>
                        <a:spcAft>
                          <a:spcPts val="800"/>
                        </a:spcAft>
                      </a:pPr>
                      <a:r>
                        <a:rPr lang="ro-RO" sz="1300" dirty="0">
                          <a:effectLst/>
                        </a:rPr>
                        <a:t>46</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indent="457200" algn="just"/>
                      <a:r>
                        <a:rPr lang="ro-RO" sz="1600" b="1" dirty="0">
                          <a:effectLst/>
                          <a:latin typeface="Times New Roman" panose="02020603050405020304" pitchFamily="18" charset="0"/>
                          <a:ea typeface="Times New Roman" panose="02020603050405020304" pitchFamily="18" charset="0"/>
                        </a:rPr>
                        <a:t>ANEXE</a:t>
                      </a:r>
                      <a:endParaRPr lang="en-US" sz="16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ct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ro-RO" sz="2400" dirty="0">
                          <a:effectLst/>
                          <a:latin typeface="Times New Roman" panose="02020603050405020304" pitchFamily="18" charset="0"/>
                          <a:ea typeface="Times New Roman" panose="02020603050405020304" pitchFamily="18" charset="0"/>
                        </a:rPr>
                        <a:t>Anexa 32- </a:t>
                      </a:r>
                      <a:r>
                        <a:rPr lang="it-IT" sz="2400" dirty="0">
                          <a:effectLst/>
                          <a:latin typeface="Times New Roman" panose="02020603050405020304" pitchFamily="18" charset="0"/>
                          <a:ea typeface="Times New Roman" panose="02020603050405020304" pitchFamily="18" charset="0"/>
                        </a:rPr>
                        <a:t>Rezistența speciilor forestiere la diferiți factori</a:t>
                      </a:r>
                      <a:endParaRPr lang="ro-RO" sz="2400" dirty="0">
                        <a:effectLst/>
                        <a:latin typeface="Times New Roman" panose="02020603050405020304" pitchFamily="18" charset="0"/>
                        <a:ea typeface="Times New Roman" panose="02020603050405020304" pitchFamily="18" charset="0"/>
                      </a:endParaRPr>
                    </a:p>
                    <a:p>
                      <a:pPr algn="just"/>
                      <a:r>
                        <a:rPr lang="ro-RO" sz="2400" dirty="0">
                          <a:effectLst/>
                          <a:latin typeface="Times New Roman" panose="02020603050405020304" pitchFamily="18" charset="0"/>
                          <a:ea typeface="Times New Roman" panose="02020603050405020304" pitchFamily="18" charset="0"/>
                        </a:rPr>
                        <a:t>                 </a:t>
                      </a:r>
                      <a:r>
                        <a:rPr lang="it-IT" sz="2400" dirty="0">
                          <a:effectLst/>
                          <a:latin typeface="Times New Roman" panose="02020603050405020304" pitchFamily="18" charset="0"/>
                          <a:ea typeface="Times New Roman" panose="02020603050405020304" pitchFamily="18" charset="0"/>
                        </a:rPr>
                        <a:t> poluanți</a:t>
                      </a:r>
                      <a:r>
                        <a:rPr lang="ro-RO" sz="2400" dirty="0">
                          <a:effectLst/>
                          <a:latin typeface="Times New Roman" panose="02020603050405020304" pitchFamily="18" charset="0"/>
                          <a:ea typeface="Times New Roman" panose="02020603050405020304" pitchFamily="18" charset="0"/>
                        </a:rPr>
                        <a:t>;</a:t>
                      </a:r>
                    </a:p>
                    <a:p>
                      <a:pPr algn="just"/>
                      <a:r>
                        <a:rPr lang="ro-RO" sz="2400" dirty="0">
                          <a:effectLst/>
                          <a:latin typeface="Times New Roman" panose="02020603050405020304" pitchFamily="18" charset="0"/>
                          <a:ea typeface="Times New Roman" panose="02020603050405020304" pitchFamily="18" charset="0"/>
                        </a:rPr>
                        <a:t>Anexa 33- </a:t>
                      </a:r>
                      <a:r>
                        <a:rPr lang="it-IT" sz="2400" dirty="0">
                          <a:effectLst/>
                          <a:latin typeface="Times New Roman" panose="02020603050405020304" pitchFamily="18" charset="0"/>
                          <a:ea typeface="Times New Roman" panose="02020603050405020304" pitchFamily="18" charset="0"/>
                        </a:rPr>
                        <a:t>Conținutul cadru, orientativ, al amenajamentului</a:t>
                      </a:r>
                      <a:r>
                        <a:rPr lang="ro-RO" sz="2400" dirty="0">
                          <a:effectLst/>
                          <a:latin typeface="Times New Roman" panose="02020603050405020304" pitchFamily="18" charset="0"/>
                          <a:ea typeface="Times New Roman" panose="02020603050405020304" pitchFamily="18" charset="0"/>
                        </a:rPr>
                        <a:t>;</a:t>
                      </a:r>
                    </a:p>
                    <a:p>
                      <a:pPr algn="just"/>
                      <a:r>
                        <a:rPr lang="ro-RO" sz="2400" dirty="0">
                          <a:effectLst/>
                          <a:latin typeface="Times New Roman" panose="02020603050405020304" pitchFamily="18" charset="0"/>
                          <a:ea typeface="Times New Roman" panose="02020603050405020304" pitchFamily="18" charset="0"/>
                        </a:rPr>
                        <a:t>Anexa 34- Cotele minime de verificare </a:t>
                      </a:r>
                      <a:r>
                        <a:rPr lang="ro-RO" sz="2400" dirty="0" err="1">
                          <a:effectLst/>
                          <a:latin typeface="Times New Roman" panose="02020603050405020304" pitchFamily="18" charset="0"/>
                          <a:ea typeface="Times New Roman" panose="02020603050405020304" pitchFamily="18" charset="0"/>
                        </a:rPr>
                        <a:t>şi</a:t>
                      </a:r>
                      <a:r>
                        <a:rPr lang="ro-RO" sz="2400" dirty="0">
                          <a:effectLst/>
                          <a:latin typeface="Times New Roman" panose="02020603050405020304" pitchFamily="18" charset="0"/>
                          <a:ea typeface="Times New Roman" panose="02020603050405020304" pitchFamily="18" charset="0"/>
                        </a:rPr>
                        <a:t> </a:t>
                      </a:r>
                      <a:r>
                        <a:rPr lang="ro-RO" sz="2400" dirty="0" err="1">
                          <a:effectLst/>
                          <a:latin typeface="Times New Roman" panose="02020603050405020304" pitchFamily="18" charset="0"/>
                          <a:ea typeface="Times New Roman" panose="02020603050405020304" pitchFamily="18" charset="0"/>
                        </a:rPr>
                        <a:t>condiţiile</a:t>
                      </a:r>
                      <a:r>
                        <a:rPr lang="ro-RO" sz="2400" dirty="0">
                          <a:effectLst/>
                          <a:latin typeface="Times New Roman" panose="02020603050405020304" pitchFamily="18" charset="0"/>
                          <a:ea typeface="Times New Roman" panose="02020603050405020304" pitchFamily="18" charset="0"/>
                        </a:rPr>
                        <a:t> obligatorii</a:t>
                      </a:r>
                    </a:p>
                    <a:p>
                      <a:pPr algn="just"/>
                      <a:r>
                        <a:rPr lang="ro-RO" sz="2400" dirty="0">
                          <a:effectLst/>
                          <a:latin typeface="Times New Roman" panose="02020603050405020304" pitchFamily="18" charset="0"/>
                          <a:ea typeface="Times New Roman" panose="02020603050405020304" pitchFamily="18" charset="0"/>
                        </a:rPr>
                        <a:t>                  pentru </a:t>
                      </a:r>
                      <a:r>
                        <a:rPr lang="ro-RO" sz="2400" dirty="0" err="1">
                          <a:effectLst/>
                          <a:latin typeface="Times New Roman" panose="02020603050405020304" pitchFamily="18" charset="0"/>
                          <a:ea typeface="Times New Roman" panose="02020603050405020304" pitchFamily="18" charset="0"/>
                        </a:rPr>
                        <a:t>recepţia</a:t>
                      </a:r>
                      <a:r>
                        <a:rPr lang="ro-RO" sz="2400" dirty="0">
                          <a:effectLst/>
                          <a:latin typeface="Times New Roman" panose="02020603050405020304" pitchFamily="18" charset="0"/>
                          <a:ea typeface="Times New Roman" panose="02020603050405020304" pitchFamily="18" charset="0"/>
                        </a:rPr>
                        <a:t> lucrărilor de amenajare a pădurilor; Anexa 35- </a:t>
                      </a:r>
                      <a:r>
                        <a:rPr lang="pt-BR" sz="2400" dirty="0">
                          <a:effectLst/>
                          <a:latin typeface="Times New Roman" panose="02020603050405020304" pitchFamily="18" charset="0"/>
                          <a:ea typeface="Times New Roman" panose="02020603050405020304" pitchFamily="18" charset="0"/>
                        </a:rPr>
                        <a:t>Procedura de evaluare de mediu pentru</a:t>
                      </a:r>
                      <a:endParaRPr lang="ro-RO" sz="2400" dirty="0">
                        <a:effectLst/>
                        <a:latin typeface="Times New Roman" panose="02020603050405020304" pitchFamily="18" charset="0"/>
                        <a:ea typeface="Times New Roman" panose="02020603050405020304" pitchFamily="18" charset="0"/>
                      </a:endParaRPr>
                    </a:p>
                    <a:p>
                      <a:pPr algn="just"/>
                      <a:r>
                        <a:rPr lang="ro-RO" sz="2400" dirty="0">
                          <a:effectLst/>
                          <a:latin typeface="Times New Roman" panose="02020603050405020304" pitchFamily="18" charset="0"/>
                          <a:ea typeface="Times New Roman" panose="02020603050405020304" pitchFamily="18" charset="0"/>
                        </a:rPr>
                        <a:t>                 </a:t>
                      </a:r>
                      <a:r>
                        <a:rPr lang="pt-BR" sz="2400" dirty="0">
                          <a:effectLst/>
                          <a:latin typeface="Times New Roman" panose="02020603050405020304" pitchFamily="18" charset="0"/>
                          <a:ea typeface="Times New Roman" panose="02020603050405020304" pitchFamily="18" charset="0"/>
                        </a:rPr>
                        <a:t> amenajamentele silvice</a:t>
                      </a:r>
                      <a:r>
                        <a:rPr lang="ro-RO" sz="2400" dirty="0">
                          <a:effectLst/>
                          <a:latin typeface="Times New Roman" panose="02020603050405020304" pitchFamily="18" charset="0"/>
                          <a:ea typeface="Times New Roman" panose="02020603050405020304" pitchFamily="18" charset="0"/>
                        </a:rPr>
                        <a:t>;</a:t>
                      </a:r>
                    </a:p>
                    <a:p>
                      <a:pPr algn="just"/>
                      <a:endParaRPr lang="en-US" sz="2400" dirty="0">
                        <a:effectLst/>
                        <a:latin typeface="Times New Roman" panose="02020603050405020304" pitchFamily="18" charset="0"/>
                        <a:ea typeface="Times New Roman" panose="02020603050405020304" pitchFamily="18" charset="0"/>
                      </a:endParaRPr>
                    </a:p>
                  </a:txBody>
                  <a:tcPr marL="36394" marR="36394" marT="0" marB="0"/>
                </a:tc>
                <a:tc>
                  <a:txBody>
                    <a:bodyPr/>
                    <a:lstStyle/>
                    <a:p>
                      <a:pPr algn="just">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7967432A-F56F-4C50-8EA1-C3D63D0E61E1}"/>
              </a:ext>
            </a:extLst>
          </p:cNvPr>
          <p:cNvPicPr>
            <a:picLocks noChangeAspect="1"/>
          </p:cNvPicPr>
          <p:nvPr/>
        </p:nvPicPr>
        <p:blipFill>
          <a:blip r:embed="rId2"/>
          <a:stretch>
            <a:fillRect/>
          </a:stretch>
        </p:blipFill>
        <p:spPr>
          <a:xfrm>
            <a:off x="1308278" y="64631"/>
            <a:ext cx="10546994" cy="591363"/>
          </a:xfrm>
          <a:prstGeom prst="rect">
            <a:avLst/>
          </a:prstGeom>
        </p:spPr>
      </p:pic>
    </p:spTree>
    <p:extLst>
      <p:ext uri="{BB962C8B-B14F-4D97-AF65-F5344CB8AC3E}">
        <p14:creationId xmlns:p14="http://schemas.microsoft.com/office/powerpoint/2010/main" val="859653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167D78C-D031-434D-85CA-A32D6346316F}"/>
              </a:ext>
            </a:extLst>
          </p:cNvPr>
          <p:cNvSpPr>
            <a:spLocks noGrp="1"/>
          </p:cNvSpPr>
          <p:nvPr>
            <p:ph type="subTitle" idx="1"/>
          </p:nvPr>
        </p:nvSpPr>
        <p:spPr>
          <a:xfrm>
            <a:off x="1404547" y="2756044"/>
            <a:ext cx="9144000" cy="1960776"/>
          </a:xfrm>
        </p:spPr>
        <p:txBody>
          <a:bodyPr/>
          <a:lstStyle/>
          <a:p>
            <a:r>
              <a:rPr lang="ro-RO" sz="6000" dirty="0"/>
              <a:t>VĂ MULȚUMIM!</a:t>
            </a:r>
            <a:endParaRPr lang="en-US" dirty="0"/>
          </a:p>
        </p:txBody>
      </p:sp>
      <p:pic>
        <p:nvPicPr>
          <p:cNvPr id="5" name="Picture 4" descr="Imagini pentru sigla fondul social european">
            <a:extLst>
              <a:ext uri="{FF2B5EF4-FFF2-40B4-BE49-F238E27FC236}">
                <a16:creationId xmlns:a16="http://schemas.microsoft.com/office/drawing/2014/main" id="{E4C3A73C-34E2-4809-AFBA-30004F8D199F}"/>
              </a:ext>
            </a:extLst>
          </p:cNvPr>
          <p:cNvPicPr/>
          <p:nvPr/>
        </p:nvPicPr>
        <p:blipFill rotWithShape="1">
          <a:blip r:embed="rId2" cstate="print">
            <a:extLst>
              <a:ext uri="{28A0092B-C50C-407E-A947-70E740481C1C}">
                <a14:useLocalDpi xmlns:a14="http://schemas.microsoft.com/office/drawing/2010/main" val="0"/>
              </a:ext>
            </a:extLst>
          </a:blip>
          <a:srcRect t="19970" b="23526"/>
          <a:stretch/>
        </p:blipFill>
        <p:spPr bwMode="auto">
          <a:xfrm>
            <a:off x="358588" y="1"/>
            <a:ext cx="11235918" cy="1048870"/>
          </a:xfrm>
          <a:prstGeom prst="rect">
            <a:avLst/>
          </a:prstGeom>
          <a:noFill/>
          <a:ln>
            <a:noFill/>
          </a:ln>
        </p:spPr>
      </p:pic>
    </p:spTree>
    <p:extLst>
      <p:ext uri="{BB962C8B-B14F-4D97-AF65-F5344CB8AC3E}">
        <p14:creationId xmlns:p14="http://schemas.microsoft.com/office/powerpoint/2010/main" val="2485814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53D02CC6-868A-461B-992A-11C1B803865A}"/>
              </a:ext>
            </a:extLst>
          </p:cNvPr>
          <p:cNvPicPr>
            <a:picLocks noChangeAspect="1"/>
          </p:cNvPicPr>
          <p:nvPr/>
        </p:nvPicPr>
        <p:blipFill rotWithShape="1">
          <a:blip r:embed="rId3"/>
          <a:srcRect b="60086"/>
          <a:stretch/>
        </p:blipFill>
        <p:spPr>
          <a:xfrm>
            <a:off x="10375271" y="5859845"/>
            <a:ext cx="1816729" cy="998155"/>
          </a:xfrm>
          <a:prstGeom prst="rect">
            <a:avLst/>
          </a:prstGeom>
        </p:spPr>
      </p:pic>
      <p:sp>
        <p:nvSpPr>
          <p:cNvPr id="9" name="Subtitle 2">
            <a:extLst>
              <a:ext uri="{FF2B5EF4-FFF2-40B4-BE49-F238E27FC236}">
                <a16:creationId xmlns:a16="http://schemas.microsoft.com/office/drawing/2014/main" id="{BC0DF3B4-1F3B-476B-8E4F-68A5ABFBE559}"/>
              </a:ext>
            </a:extLst>
          </p:cNvPr>
          <p:cNvSpPr txBox="1">
            <a:spLocks/>
          </p:cNvSpPr>
          <p:nvPr/>
        </p:nvSpPr>
        <p:spPr>
          <a:xfrm>
            <a:off x="559584" y="938387"/>
            <a:ext cx="10927977" cy="5856792"/>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ro-RO" dirty="0"/>
              <a:t> </a:t>
            </a:r>
            <a:r>
              <a:rPr lang="ro-RO" sz="2200" b="1" dirty="0"/>
              <a:t>	</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en-US"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ĂS</a:t>
            </a:r>
            <a:r>
              <a:rPr kumimoji="0" lang="en-US"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URI PENTRU SIMPLIFICAREA OPERA</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Ț</a:t>
            </a:r>
            <a:r>
              <a:rPr kumimoji="0" lang="en-US"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IONALI</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ZĂRII</a:t>
            </a:r>
            <a:r>
              <a:rPr kumimoji="0" lang="en-US"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PROCEDURII</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SIMPLIFICATE</a:t>
            </a:r>
            <a:endParaRPr lang="ro-RO" sz="2200" dirty="0"/>
          </a:p>
          <a:p>
            <a:pPr indent="0" algn="jus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2400" kern="1200" dirty="0">
                <a:effectLst/>
                <a:latin typeface="Times New Roman" panose="02020603050405020304" pitchFamily="18" charset="0"/>
                <a:ea typeface="+mn-ea"/>
                <a:cs typeface="Times New Roman" panose="02020603050405020304" pitchFamily="18" charset="0"/>
              </a:rPr>
              <a:t> introducerea metodelor de măsurare a fondului forestier prin folosirea de instrumente de precizie în condiții de mărire a productivității muncii (GPS-uri,</a:t>
            </a:r>
            <a:r>
              <a:rPr lang="en-US" sz="2400" kern="1200" dirty="0">
                <a:effectLst/>
                <a:latin typeface="Times New Roman" panose="02020603050405020304" pitchFamily="18" charset="0"/>
                <a:ea typeface="+mn-ea"/>
                <a:cs typeface="Times New Roman" panose="02020603050405020304" pitchFamily="18" charset="0"/>
              </a:rPr>
              <a:t> </a:t>
            </a:r>
            <a:r>
              <a:rPr lang="en-US" sz="2400" kern="1200" dirty="0" err="1">
                <a:effectLst/>
                <a:latin typeface="Times New Roman" panose="02020603050405020304" pitchFamily="18" charset="0"/>
                <a:ea typeface="+mn-ea"/>
                <a:cs typeface="Times New Roman" panose="02020603050405020304" pitchFamily="18" charset="0"/>
              </a:rPr>
              <a:t>vertexuri</a:t>
            </a:r>
            <a:r>
              <a:rPr lang="en-US" sz="2400" kern="1200" dirty="0">
                <a:effectLst/>
                <a:latin typeface="Times New Roman" panose="02020603050405020304" pitchFamily="18" charset="0"/>
                <a:ea typeface="+mn-ea"/>
                <a:cs typeface="Times New Roman" panose="02020603050405020304" pitchFamily="18" charset="0"/>
              </a:rPr>
              <a:t>,</a:t>
            </a:r>
            <a:r>
              <a:rPr lang="ro-RO" sz="2400" kern="1200" dirty="0">
                <a:effectLst/>
                <a:latin typeface="Times New Roman" panose="02020603050405020304" pitchFamily="18" charset="0"/>
                <a:ea typeface="+mn-ea"/>
                <a:cs typeface="Times New Roman" panose="02020603050405020304" pitchFamily="18" charset="0"/>
              </a:rPr>
              <a:t> stații totale, s.a.);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2400" kern="1200" dirty="0">
                <a:effectLst/>
                <a:latin typeface="Times New Roman" panose="02020603050405020304" pitchFamily="18" charset="0"/>
                <a:ea typeface="Calibri" panose="020F0502020204030204" pitchFamily="34" charset="0"/>
                <a:cs typeface="Times New Roman" panose="02020603050405020304" pitchFamily="18" charset="0"/>
              </a:rPr>
              <a:t>actualizarea categoriilor de folosință forestieră pentru a surprinde situațiile existente în fondul forestier;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2400" kern="1200" dirty="0">
                <a:effectLst/>
                <a:latin typeface="Times New Roman" panose="02020603050405020304" pitchFamily="18" charset="0"/>
                <a:ea typeface="Calibri" panose="020F0502020204030204" pitchFamily="34" charset="0"/>
                <a:cs typeface="Times New Roman" panose="02020603050405020304" pitchFamily="18" charset="0"/>
              </a:rPr>
              <a:t>actualizarea zonării funcționale (categoriile funcționale) pentru a răspunde di</a:t>
            </a:r>
            <a:r>
              <a:rPr lang="ro-RO" sz="2400" kern="1200" dirty="0">
                <a:effectLst/>
                <a:latin typeface="Times New Roman" panose="02020603050405020304" pitchFamily="18" charset="0"/>
                <a:ea typeface="+mn-ea"/>
                <a:cs typeface="Times New Roman" panose="02020603050405020304" pitchFamily="18" charset="0"/>
              </a:rPr>
              <a:t>versității și multitudinii obiectivelor de protejat, precum și a serviciilor de realizat de către păduri, în special, a acelora ce țin de ocrotirea </a:t>
            </a:r>
            <a:r>
              <a:rPr lang="ro-RO" sz="2400" kern="1200" dirty="0" err="1">
                <a:effectLst/>
                <a:latin typeface="Times New Roman" panose="02020603050405020304" pitchFamily="18" charset="0"/>
                <a:ea typeface="+mn-ea"/>
                <a:cs typeface="Times New Roman" panose="02020603050405020304" pitchFamily="18" charset="0"/>
              </a:rPr>
              <a:t>genofondului</a:t>
            </a:r>
            <a:r>
              <a:rPr lang="ro-RO" sz="2400" kern="1200" dirty="0">
                <a:effectLst/>
                <a:latin typeface="Times New Roman" panose="02020603050405020304" pitchFamily="18" charset="0"/>
                <a:ea typeface="+mn-ea"/>
                <a:cs typeface="Times New Roman" panose="02020603050405020304" pitchFamily="18" charset="0"/>
              </a:rPr>
              <a:t> și </a:t>
            </a:r>
            <a:r>
              <a:rPr lang="ro-RO" sz="2400" kern="1200" dirty="0" err="1">
                <a:effectLst/>
                <a:latin typeface="Times New Roman" panose="02020603050405020304" pitchFamily="18" charset="0"/>
                <a:ea typeface="+mn-ea"/>
                <a:cs typeface="Times New Roman" panose="02020603050405020304" pitchFamily="18" charset="0"/>
              </a:rPr>
              <a:t>ecofondului</a:t>
            </a:r>
            <a:r>
              <a:rPr lang="ro-RO" sz="2400" kern="1200" dirty="0">
                <a:effectLst/>
                <a:latin typeface="Times New Roman" panose="02020603050405020304" pitchFamily="18" charset="0"/>
                <a:ea typeface="+mn-ea"/>
                <a:cs typeface="Times New Roman" panose="02020603050405020304" pitchFamily="18" charset="0"/>
              </a:rPr>
              <a:t> forestier,  de conservarea și ocrotirea biodiversității;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buNone/>
            </a:pPr>
            <a:endParaRPr lang="ro-RO" sz="2200" dirty="0"/>
          </a:p>
          <a:p>
            <a:pPr marL="0" indent="0">
              <a:buNone/>
            </a:pPr>
            <a:r>
              <a:rPr lang="ro-RO" sz="2200" dirty="0"/>
              <a:t>		</a:t>
            </a:r>
            <a:endParaRPr lang="ro-RO" dirty="0"/>
          </a:p>
          <a:p>
            <a:pPr marL="0" indent="0">
              <a:buNone/>
            </a:pPr>
            <a:endParaRPr lang="en-US" dirty="0"/>
          </a:p>
          <a:p>
            <a:pPr marL="0" indent="0">
              <a:buNone/>
            </a:pPr>
            <a:endParaRPr lang="en-US" dirty="0"/>
          </a:p>
          <a:p>
            <a:pPr marL="0" indent="0">
              <a:buNone/>
            </a:pPr>
            <a:endParaRPr lang="en-US" dirty="0"/>
          </a:p>
        </p:txBody>
      </p:sp>
      <p:pic>
        <p:nvPicPr>
          <p:cNvPr id="2" name="Picture 1">
            <a:extLst>
              <a:ext uri="{FF2B5EF4-FFF2-40B4-BE49-F238E27FC236}">
                <a16:creationId xmlns:a16="http://schemas.microsoft.com/office/drawing/2014/main" id="{761BA094-4EF5-4DC4-AFC4-5CC2EF200548}"/>
              </a:ext>
            </a:extLst>
          </p:cNvPr>
          <p:cNvPicPr>
            <a:picLocks noChangeAspect="1"/>
          </p:cNvPicPr>
          <p:nvPr/>
        </p:nvPicPr>
        <p:blipFill>
          <a:blip r:embed="rId4"/>
          <a:stretch>
            <a:fillRect/>
          </a:stretch>
        </p:blipFill>
        <p:spPr>
          <a:xfrm>
            <a:off x="1164695" y="0"/>
            <a:ext cx="9102117" cy="1079086"/>
          </a:xfrm>
          <a:prstGeom prst="rect">
            <a:avLst/>
          </a:prstGeom>
        </p:spPr>
      </p:pic>
      <p:pic>
        <p:nvPicPr>
          <p:cNvPr id="3" name="Picture 2">
            <a:extLst>
              <a:ext uri="{FF2B5EF4-FFF2-40B4-BE49-F238E27FC236}">
                <a16:creationId xmlns:a16="http://schemas.microsoft.com/office/drawing/2014/main" id="{FF5BB1D9-B378-46F7-9E22-383792C6C6BB}"/>
              </a:ext>
            </a:extLst>
          </p:cNvPr>
          <p:cNvPicPr>
            <a:picLocks noChangeAspect="1"/>
          </p:cNvPicPr>
          <p:nvPr/>
        </p:nvPicPr>
        <p:blipFill>
          <a:blip r:embed="rId5"/>
          <a:stretch>
            <a:fillRect/>
          </a:stretch>
        </p:blipFill>
        <p:spPr>
          <a:xfrm>
            <a:off x="0" y="6156899"/>
            <a:ext cx="890093" cy="701101"/>
          </a:xfrm>
          <a:prstGeom prst="rect">
            <a:avLst/>
          </a:prstGeom>
        </p:spPr>
      </p:pic>
    </p:spTree>
    <p:extLst>
      <p:ext uri="{BB962C8B-B14F-4D97-AF65-F5344CB8AC3E}">
        <p14:creationId xmlns:p14="http://schemas.microsoft.com/office/powerpoint/2010/main" val="403769522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53D02CC6-868A-461B-992A-11C1B803865A}"/>
              </a:ext>
            </a:extLst>
          </p:cNvPr>
          <p:cNvPicPr>
            <a:picLocks noChangeAspect="1"/>
          </p:cNvPicPr>
          <p:nvPr/>
        </p:nvPicPr>
        <p:blipFill rotWithShape="1">
          <a:blip r:embed="rId3"/>
          <a:srcRect b="60086"/>
          <a:stretch/>
        </p:blipFill>
        <p:spPr>
          <a:xfrm>
            <a:off x="10375271" y="5859845"/>
            <a:ext cx="1816729" cy="998155"/>
          </a:xfrm>
          <a:prstGeom prst="rect">
            <a:avLst/>
          </a:prstGeom>
        </p:spPr>
      </p:pic>
      <p:sp>
        <p:nvSpPr>
          <p:cNvPr id="9" name="Subtitle 2">
            <a:extLst>
              <a:ext uri="{FF2B5EF4-FFF2-40B4-BE49-F238E27FC236}">
                <a16:creationId xmlns:a16="http://schemas.microsoft.com/office/drawing/2014/main" id="{BC0DF3B4-1F3B-476B-8E4F-68A5ABFBE559}"/>
              </a:ext>
            </a:extLst>
          </p:cNvPr>
          <p:cNvSpPr txBox="1">
            <a:spLocks/>
          </p:cNvSpPr>
          <p:nvPr/>
        </p:nvSpPr>
        <p:spPr>
          <a:xfrm>
            <a:off x="559584" y="938387"/>
            <a:ext cx="10927977" cy="5856792"/>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ro-RO" dirty="0"/>
              <a:t> </a:t>
            </a:r>
            <a:r>
              <a:rPr lang="ro-RO" sz="2200" b="1" dirty="0"/>
              <a:t>	</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en-US"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ĂS</a:t>
            </a:r>
            <a:r>
              <a:rPr kumimoji="0" lang="en-US"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URI PENTRU SIMPLIFICAREA OPERA</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Ț</a:t>
            </a:r>
            <a:r>
              <a:rPr kumimoji="0" lang="en-US"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IONALI</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ZĂRII</a:t>
            </a:r>
            <a:r>
              <a:rPr kumimoji="0" lang="en-US"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PROCEDURII</a:t>
            </a:r>
            <a:r>
              <a:rPr kumimoji="0" lang="ro-RO" sz="2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SIMPLIFICATE</a:t>
            </a:r>
            <a:endParaRPr lang="ro-RO" sz="2200" dirty="0"/>
          </a:p>
          <a:p>
            <a:pPr indent="0" algn="jus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2400" kern="1200" dirty="0">
                <a:effectLst/>
                <a:latin typeface="Times New Roman" panose="02020603050405020304" pitchFamily="18" charset="0"/>
                <a:ea typeface="+mn-ea"/>
                <a:cs typeface="Times New Roman" panose="02020603050405020304" pitchFamily="18" charset="0"/>
              </a:rPr>
              <a:t> actualizarea sistematicilor tipurilor de stațiuni, de pădure și de sol în concordanță cu situațiile concrete identificate în teren de către specialiștii în amenajarea pădurilor și cu rezultatele cercetărilor din ultimele decenii;</a:t>
            </a:r>
          </a:p>
          <a:p>
            <a:pPr algn="just"/>
            <a:r>
              <a:rPr lang="ro-RO" sz="2400" kern="1200" dirty="0">
                <a:effectLst/>
                <a:latin typeface="Times New Roman" panose="02020603050405020304" pitchFamily="18" charset="0"/>
                <a:ea typeface="+mn-ea"/>
                <a:cs typeface="Times New Roman" panose="02020603050405020304" pitchFamily="18" charset="0"/>
              </a:rPr>
              <a:t> introducerea noilor metode și modele auxologice, ca rezultat al ultimelor cercetări în domeniu; </a:t>
            </a:r>
          </a:p>
          <a:p>
            <a:pPr algn="just"/>
            <a:r>
              <a:rPr lang="ro-RO" sz="2400" kern="1200" dirty="0">
                <a:effectLst/>
                <a:latin typeface="Times New Roman" panose="02020603050405020304" pitchFamily="18" charset="0"/>
                <a:ea typeface="+mn-ea"/>
                <a:cs typeface="Times New Roman" panose="02020603050405020304" pitchFamily="18" charset="0"/>
              </a:rPr>
              <a:t> realizarea unui nou program informatic de prelucrare a informațiilor din amenajarea pădurilor, în concordanță cu rezultatele cercetărilor din domeniu;</a:t>
            </a:r>
          </a:p>
          <a:p>
            <a:pPr algn="just"/>
            <a:r>
              <a:rPr lang="ro-RO" sz="2400" kern="1200" dirty="0">
                <a:effectLst/>
                <a:latin typeface="Times New Roman" panose="02020603050405020304" pitchFamily="18" charset="0"/>
                <a:ea typeface="+mn-ea"/>
                <a:cs typeface="Times New Roman" panose="02020603050405020304" pitchFamily="18" charset="0"/>
              </a:rPr>
              <a:t>actualizarea procedeului de calcul a posibilității după metoda creșterii indicatoare, cu luarea în considerare a semințișului ce poate fi integrat în viitorul arboret;</a:t>
            </a:r>
          </a:p>
          <a:p>
            <a:pPr marL="0" indent="0" algn="just">
              <a:buNone/>
            </a:pPr>
            <a:endParaRPr lang="ro-RO" sz="2400" dirty="0"/>
          </a:p>
          <a:p>
            <a:pPr marL="0" indent="0">
              <a:buNone/>
            </a:pPr>
            <a:r>
              <a:rPr lang="ro-RO" sz="2200" dirty="0"/>
              <a:t>		</a:t>
            </a:r>
            <a:endParaRPr lang="ro-RO" dirty="0"/>
          </a:p>
          <a:p>
            <a:pPr marL="0" indent="0">
              <a:buNone/>
            </a:pPr>
            <a:endParaRPr lang="en-US" dirty="0"/>
          </a:p>
          <a:p>
            <a:pPr marL="0" indent="0">
              <a:buNone/>
            </a:pPr>
            <a:endParaRPr lang="en-US" dirty="0"/>
          </a:p>
          <a:p>
            <a:pPr marL="0" indent="0">
              <a:buNone/>
            </a:pPr>
            <a:endParaRPr lang="en-US" dirty="0"/>
          </a:p>
        </p:txBody>
      </p:sp>
      <p:pic>
        <p:nvPicPr>
          <p:cNvPr id="2" name="Picture 1">
            <a:extLst>
              <a:ext uri="{FF2B5EF4-FFF2-40B4-BE49-F238E27FC236}">
                <a16:creationId xmlns:a16="http://schemas.microsoft.com/office/drawing/2014/main" id="{761BA094-4EF5-4DC4-AFC4-5CC2EF200548}"/>
              </a:ext>
            </a:extLst>
          </p:cNvPr>
          <p:cNvPicPr>
            <a:picLocks noChangeAspect="1"/>
          </p:cNvPicPr>
          <p:nvPr/>
        </p:nvPicPr>
        <p:blipFill>
          <a:blip r:embed="rId4"/>
          <a:stretch>
            <a:fillRect/>
          </a:stretch>
        </p:blipFill>
        <p:spPr>
          <a:xfrm>
            <a:off x="1164695" y="0"/>
            <a:ext cx="9102117" cy="1079086"/>
          </a:xfrm>
          <a:prstGeom prst="rect">
            <a:avLst/>
          </a:prstGeom>
        </p:spPr>
      </p:pic>
      <p:pic>
        <p:nvPicPr>
          <p:cNvPr id="3" name="Picture 2">
            <a:extLst>
              <a:ext uri="{FF2B5EF4-FFF2-40B4-BE49-F238E27FC236}">
                <a16:creationId xmlns:a16="http://schemas.microsoft.com/office/drawing/2014/main" id="{FF5BB1D9-B378-46F7-9E22-383792C6C6BB}"/>
              </a:ext>
            </a:extLst>
          </p:cNvPr>
          <p:cNvPicPr>
            <a:picLocks noChangeAspect="1"/>
          </p:cNvPicPr>
          <p:nvPr/>
        </p:nvPicPr>
        <p:blipFill>
          <a:blip r:embed="rId5"/>
          <a:stretch>
            <a:fillRect/>
          </a:stretch>
        </p:blipFill>
        <p:spPr>
          <a:xfrm>
            <a:off x="0" y="6156899"/>
            <a:ext cx="890093" cy="701101"/>
          </a:xfrm>
          <a:prstGeom prst="rect">
            <a:avLst/>
          </a:prstGeom>
        </p:spPr>
      </p:pic>
    </p:spTree>
    <p:extLst>
      <p:ext uri="{BB962C8B-B14F-4D97-AF65-F5344CB8AC3E}">
        <p14:creationId xmlns:p14="http://schemas.microsoft.com/office/powerpoint/2010/main" val="389592073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53D02CC6-868A-461B-992A-11C1B803865A}"/>
              </a:ext>
            </a:extLst>
          </p:cNvPr>
          <p:cNvPicPr>
            <a:picLocks noChangeAspect="1"/>
          </p:cNvPicPr>
          <p:nvPr/>
        </p:nvPicPr>
        <p:blipFill rotWithShape="1">
          <a:blip r:embed="rId3"/>
          <a:srcRect b="60086"/>
          <a:stretch/>
        </p:blipFill>
        <p:spPr>
          <a:xfrm>
            <a:off x="10375271" y="5859845"/>
            <a:ext cx="1816729" cy="998155"/>
          </a:xfrm>
          <a:prstGeom prst="rect">
            <a:avLst/>
          </a:prstGeom>
        </p:spPr>
      </p:pic>
      <p:sp>
        <p:nvSpPr>
          <p:cNvPr id="9" name="Subtitle 2">
            <a:extLst>
              <a:ext uri="{FF2B5EF4-FFF2-40B4-BE49-F238E27FC236}">
                <a16:creationId xmlns:a16="http://schemas.microsoft.com/office/drawing/2014/main" id="{BC0DF3B4-1F3B-476B-8E4F-68A5ABFBE559}"/>
              </a:ext>
            </a:extLst>
          </p:cNvPr>
          <p:cNvSpPr txBox="1">
            <a:spLocks/>
          </p:cNvSpPr>
          <p:nvPr/>
        </p:nvSpPr>
        <p:spPr>
          <a:xfrm>
            <a:off x="559584" y="938387"/>
            <a:ext cx="10927977" cy="5856792"/>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ro-RO" dirty="0"/>
              <a:t> </a:t>
            </a:r>
            <a:r>
              <a:rPr lang="ro-RO" sz="2200" b="1" dirty="0"/>
              <a:t>	</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3</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ĂS</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URI PENTRU SIMPLIFICAREA OPERA</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Ț</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IONALI</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ZĂRII</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PROCEDURII</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SIMPLIFICATE</a:t>
            </a:r>
            <a:endParaRPr lang="ro-RO" sz="2200" dirty="0"/>
          </a:p>
          <a:p>
            <a:pPr indent="0" algn="jus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2400" kern="1200" dirty="0">
                <a:effectLst/>
                <a:latin typeface="Times New Roman" panose="02020603050405020304" pitchFamily="18" charset="0"/>
                <a:ea typeface="+mn-ea"/>
                <a:cs typeface="Times New Roman" panose="02020603050405020304" pitchFamily="18" charset="0"/>
              </a:rPr>
              <a:t>revizuirea procedeului de calcul al indicatorului de posibilitate după metoda claselor de vârstă, care să conducă la asigurarea continuității și normalizarea fondului de producție;</a:t>
            </a:r>
          </a:p>
          <a:p>
            <a:pPr algn="just"/>
            <a:r>
              <a:rPr lang="ro-RO" sz="2400" kern="1200" dirty="0">
                <a:effectLst/>
                <a:latin typeface="Times New Roman" panose="02020603050405020304" pitchFamily="18" charset="0"/>
                <a:ea typeface="+mn-ea"/>
                <a:cs typeface="Times New Roman" panose="02020603050405020304" pitchFamily="18" charset="0"/>
              </a:rPr>
              <a:t>introducerea evaluării de mediu ca parte integrantă a procesului de elaborare și aprobare a amenajamentului silvic; </a:t>
            </a:r>
          </a:p>
          <a:p>
            <a:pPr algn="just"/>
            <a:r>
              <a:rPr lang="ro-RO" sz="2400" kern="1200" dirty="0">
                <a:effectLst/>
                <a:latin typeface="Times New Roman" panose="02020603050405020304" pitchFamily="18" charset="0"/>
                <a:ea typeface="+mn-ea"/>
                <a:cs typeface="Times New Roman" panose="02020603050405020304" pitchFamily="18" charset="0"/>
              </a:rPr>
              <a:t>introducerea în amenajamentul silvic a unui capitol privind conservarea și ameliorarea biodiversității, în concordanță cu principiile de amenajare;</a:t>
            </a:r>
          </a:p>
          <a:p>
            <a:pPr algn="just"/>
            <a:r>
              <a:rPr lang="ro-RO" sz="2400" kern="1200" dirty="0">
                <a:effectLst/>
                <a:latin typeface="Times New Roman" panose="02020603050405020304" pitchFamily="18" charset="0"/>
                <a:ea typeface="+mn-ea"/>
                <a:cs typeface="Times New Roman" panose="02020603050405020304" pitchFamily="18" charset="0"/>
              </a:rPr>
              <a:t>completarea descrierii parcelare în concordanță cu cerințele actuale, în special cu cele legate de biodiversitate;</a:t>
            </a:r>
          </a:p>
          <a:p>
            <a:pPr marL="0" indent="0" algn="just">
              <a:buNone/>
            </a:pPr>
            <a:endParaRPr lang="ro-RO" sz="2400" dirty="0"/>
          </a:p>
          <a:p>
            <a:pPr marL="0" indent="0">
              <a:buNone/>
            </a:pPr>
            <a:r>
              <a:rPr lang="ro-RO" sz="2200" dirty="0"/>
              <a:t>		</a:t>
            </a:r>
            <a:endParaRPr lang="ro-RO" dirty="0"/>
          </a:p>
          <a:p>
            <a:pPr marL="0" indent="0">
              <a:buNone/>
            </a:pPr>
            <a:endParaRPr lang="en-US" dirty="0"/>
          </a:p>
          <a:p>
            <a:pPr marL="0" indent="0">
              <a:buNone/>
            </a:pPr>
            <a:endParaRPr lang="en-US" dirty="0"/>
          </a:p>
          <a:p>
            <a:pPr marL="0" indent="0">
              <a:buNone/>
            </a:pPr>
            <a:endParaRPr lang="en-US" dirty="0"/>
          </a:p>
        </p:txBody>
      </p:sp>
      <p:pic>
        <p:nvPicPr>
          <p:cNvPr id="2" name="Picture 1">
            <a:extLst>
              <a:ext uri="{FF2B5EF4-FFF2-40B4-BE49-F238E27FC236}">
                <a16:creationId xmlns:a16="http://schemas.microsoft.com/office/drawing/2014/main" id="{761BA094-4EF5-4DC4-AFC4-5CC2EF200548}"/>
              </a:ext>
            </a:extLst>
          </p:cNvPr>
          <p:cNvPicPr>
            <a:picLocks noChangeAspect="1"/>
          </p:cNvPicPr>
          <p:nvPr/>
        </p:nvPicPr>
        <p:blipFill>
          <a:blip r:embed="rId4"/>
          <a:stretch>
            <a:fillRect/>
          </a:stretch>
        </p:blipFill>
        <p:spPr>
          <a:xfrm>
            <a:off x="1164695" y="0"/>
            <a:ext cx="9102117" cy="1079086"/>
          </a:xfrm>
          <a:prstGeom prst="rect">
            <a:avLst/>
          </a:prstGeom>
        </p:spPr>
      </p:pic>
      <p:pic>
        <p:nvPicPr>
          <p:cNvPr id="3" name="Picture 2">
            <a:extLst>
              <a:ext uri="{FF2B5EF4-FFF2-40B4-BE49-F238E27FC236}">
                <a16:creationId xmlns:a16="http://schemas.microsoft.com/office/drawing/2014/main" id="{FF5BB1D9-B378-46F7-9E22-383792C6C6BB}"/>
              </a:ext>
            </a:extLst>
          </p:cNvPr>
          <p:cNvPicPr>
            <a:picLocks noChangeAspect="1"/>
          </p:cNvPicPr>
          <p:nvPr/>
        </p:nvPicPr>
        <p:blipFill>
          <a:blip r:embed="rId5"/>
          <a:stretch>
            <a:fillRect/>
          </a:stretch>
        </p:blipFill>
        <p:spPr>
          <a:xfrm>
            <a:off x="0" y="6156899"/>
            <a:ext cx="890093" cy="701101"/>
          </a:xfrm>
          <a:prstGeom prst="rect">
            <a:avLst/>
          </a:prstGeom>
        </p:spPr>
      </p:pic>
    </p:spTree>
    <p:extLst>
      <p:ext uri="{BB962C8B-B14F-4D97-AF65-F5344CB8AC3E}">
        <p14:creationId xmlns:p14="http://schemas.microsoft.com/office/powerpoint/2010/main" val="8505267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53D02CC6-868A-461B-992A-11C1B803865A}"/>
              </a:ext>
            </a:extLst>
          </p:cNvPr>
          <p:cNvPicPr>
            <a:picLocks noChangeAspect="1"/>
          </p:cNvPicPr>
          <p:nvPr/>
        </p:nvPicPr>
        <p:blipFill rotWithShape="1">
          <a:blip r:embed="rId3"/>
          <a:srcRect b="60086"/>
          <a:stretch/>
        </p:blipFill>
        <p:spPr>
          <a:xfrm>
            <a:off x="10375271" y="5859845"/>
            <a:ext cx="1816729" cy="998155"/>
          </a:xfrm>
          <a:prstGeom prst="rect">
            <a:avLst/>
          </a:prstGeom>
        </p:spPr>
      </p:pic>
      <p:sp>
        <p:nvSpPr>
          <p:cNvPr id="9" name="Subtitle 2">
            <a:extLst>
              <a:ext uri="{FF2B5EF4-FFF2-40B4-BE49-F238E27FC236}">
                <a16:creationId xmlns:a16="http://schemas.microsoft.com/office/drawing/2014/main" id="{BC0DF3B4-1F3B-476B-8E4F-68A5ABFBE559}"/>
              </a:ext>
            </a:extLst>
          </p:cNvPr>
          <p:cNvSpPr txBox="1">
            <a:spLocks/>
          </p:cNvSpPr>
          <p:nvPr/>
        </p:nvSpPr>
        <p:spPr>
          <a:xfrm>
            <a:off x="559584" y="938387"/>
            <a:ext cx="10927977" cy="5856792"/>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ro-RO" dirty="0"/>
              <a:t> </a:t>
            </a:r>
            <a:r>
              <a:rPr lang="ro-RO" sz="2200" b="1" dirty="0"/>
              <a:t>	</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3</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ĂS</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URI PENTRU SIMPLIFICAREA OPERA</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Ț</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IONALI</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ZĂRII</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PROCEDURII</a:t>
            </a:r>
            <a:r>
              <a:rPr kumimoji="0" lang="ro-RO"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SIMPLIFICATE</a:t>
            </a:r>
            <a:endParaRPr lang="ro-RO" sz="2200" dirty="0"/>
          </a:p>
          <a:p>
            <a:pPr indent="0" algn="jus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o-RO" sz="2400" kern="1200" dirty="0">
                <a:effectLst/>
                <a:latin typeface="Times New Roman" panose="02020603050405020304" pitchFamily="18" charset="0"/>
                <a:ea typeface="+mn-ea"/>
                <a:cs typeface="Times New Roman" panose="02020603050405020304" pitchFamily="18" charset="0"/>
              </a:rPr>
              <a:t>actualizarea bazei cartografice utilizate în amenajarea pădurilor: obținerea planurilor topografice de bază la scara 1:5000, prin tehnici noi de fotogrammetrie digitală;</a:t>
            </a:r>
          </a:p>
          <a:p>
            <a:pPr algn="just"/>
            <a:r>
              <a:rPr lang="ro-RO" sz="2400" kern="1200" dirty="0">
                <a:effectLst/>
                <a:latin typeface="Times New Roman" panose="02020603050405020304" pitchFamily="18" charset="0"/>
                <a:ea typeface="+mn-ea"/>
                <a:cs typeface="Times New Roman" panose="02020603050405020304" pitchFamily="18" charset="0"/>
              </a:rPr>
              <a:t>stabilirea cadrului legal, astfel încât orice suprafață de fond forestier să poată fi amenajată;</a:t>
            </a:r>
          </a:p>
          <a:p>
            <a:pPr algn="just"/>
            <a:r>
              <a:rPr lang="ro-RO" sz="2400" kern="1200" dirty="0">
                <a:effectLst/>
                <a:latin typeface="Times New Roman" panose="02020603050405020304" pitchFamily="18" charset="0"/>
                <a:ea typeface="+mn-ea"/>
                <a:cs typeface="Times New Roman" panose="02020603050405020304" pitchFamily="18" charset="0"/>
              </a:rPr>
              <a:t>reglementarea diferențiată a procesului de producție, funcție de mărimea suprafeței (sub și peste 100 ha), la nivel de arboret sau la nivel de unitate de gospodărire;</a:t>
            </a:r>
          </a:p>
          <a:p>
            <a:pPr algn="just"/>
            <a:r>
              <a:rPr lang="ro-RO" sz="2400" kern="1200" dirty="0">
                <a:effectLst/>
                <a:latin typeface="Times New Roman" panose="02020603050405020304" pitchFamily="18" charset="0"/>
                <a:ea typeface="+mn-ea"/>
                <a:cs typeface="Times New Roman" panose="02020603050405020304" pitchFamily="18" charset="0"/>
              </a:rPr>
              <a:t>elaborarea amenajamentelor silvice prin utilizarea mijloacelor moderne oferite de sistemele geografice informatice (GIS). </a:t>
            </a:r>
          </a:p>
          <a:p>
            <a:pPr marL="0" indent="0" algn="just">
              <a:buNone/>
            </a:pPr>
            <a:endParaRPr lang="ro-RO" sz="2400" dirty="0"/>
          </a:p>
          <a:p>
            <a:pPr marL="0" indent="0">
              <a:buNone/>
            </a:pPr>
            <a:r>
              <a:rPr lang="ro-RO" sz="2200" dirty="0"/>
              <a:t>		</a:t>
            </a:r>
            <a:endParaRPr lang="ro-RO" dirty="0"/>
          </a:p>
          <a:p>
            <a:pPr marL="0" indent="0">
              <a:buNone/>
            </a:pPr>
            <a:endParaRPr lang="en-US" dirty="0"/>
          </a:p>
          <a:p>
            <a:pPr marL="0" indent="0">
              <a:buNone/>
            </a:pPr>
            <a:endParaRPr lang="en-US" dirty="0"/>
          </a:p>
          <a:p>
            <a:pPr marL="0" indent="0">
              <a:buNone/>
            </a:pPr>
            <a:endParaRPr lang="en-US" dirty="0"/>
          </a:p>
        </p:txBody>
      </p:sp>
      <p:pic>
        <p:nvPicPr>
          <p:cNvPr id="2" name="Picture 1">
            <a:extLst>
              <a:ext uri="{FF2B5EF4-FFF2-40B4-BE49-F238E27FC236}">
                <a16:creationId xmlns:a16="http://schemas.microsoft.com/office/drawing/2014/main" id="{761BA094-4EF5-4DC4-AFC4-5CC2EF200548}"/>
              </a:ext>
            </a:extLst>
          </p:cNvPr>
          <p:cNvPicPr>
            <a:picLocks noChangeAspect="1"/>
          </p:cNvPicPr>
          <p:nvPr/>
        </p:nvPicPr>
        <p:blipFill>
          <a:blip r:embed="rId4"/>
          <a:stretch>
            <a:fillRect/>
          </a:stretch>
        </p:blipFill>
        <p:spPr>
          <a:xfrm>
            <a:off x="1164695" y="0"/>
            <a:ext cx="9102117" cy="1079086"/>
          </a:xfrm>
          <a:prstGeom prst="rect">
            <a:avLst/>
          </a:prstGeom>
        </p:spPr>
      </p:pic>
      <p:pic>
        <p:nvPicPr>
          <p:cNvPr id="3" name="Picture 2">
            <a:extLst>
              <a:ext uri="{FF2B5EF4-FFF2-40B4-BE49-F238E27FC236}">
                <a16:creationId xmlns:a16="http://schemas.microsoft.com/office/drawing/2014/main" id="{FF5BB1D9-B378-46F7-9E22-383792C6C6BB}"/>
              </a:ext>
            </a:extLst>
          </p:cNvPr>
          <p:cNvPicPr>
            <a:picLocks noChangeAspect="1"/>
          </p:cNvPicPr>
          <p:nvPr/>
        </p:nvPicPr>
        <p:blipFill>
          <a:blip r:embed="rId5"/>
          <a:stretch>
            <a:fillRect/>
          </a:stretch>
        </p:blipFill>
        <p:spPr>
          <a:xfrm>
            <a:off x="0" y="6156899"/>
            <a:ext cx="890093" cy="701101"/>
          </a:xfrm>
          <a:prstGeom prst="rect">
            <a:avLst/>
          </a:prstGeom>
        </p:spPr>
      </p:pic>
    </p:spTree>
    <p:extLst>
      <p:ext uri="{BB962C8B-B14F-4D97-AF65-F5344CB8AC3E}">
        <p14:creationId xmlns:p14="http://schemas.microsoft.com/office/powerpoint/2010/main" val="3335586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0D0451-4843-4C49-910B-EEF5F671839A}"/>
              </a:ext>
            </a:extLst>
          </p:cNvPr>
          <p:cNvGraphicFramePr>
            <a:graphicFrameLocks noGrp="1"/>
          </p:cNvGraphicFramePr>
          <p:nvPr>
            <p:extLst>
              <p:ext uri="{D42A27DB-BD31-4B8C-83A1-F6EECF244321}">
                <p14:modId xmlns:p14="http://schemas.microsoft.com/office/powerpoint/2010/main" val="3544447951"/>
              </p:ext>
            </p:extLst>
          </p:nvPr>
        </p:nvGraphicFramePr>
        <p:xfrm>
          <a:off x="1" y="614678"/>
          <a:ext cx="11601450" cy="6743446"/>
        </p:xfrm>
        <a:graphic>
          <a:graphicData uri="http://schemas.openxmlformats.org/drawingml/2006/table">
            <a:tbl>
              <a:tblPr firstRow="1" firstCol="1" bandRow="1">
                <a:tableStyleId>{5C22544A-7EE6-4342-B048-85BDC9FD1C3A}</a:tableStyleId>
              </a:tblPr>
              <a:tblGrid>
                <a:gridCol w="334943">
                  <a:extLst>
                    <a:ext uri="{9D8B030D-6E8A-4147-A177-3AD203B41FA5}">
                      <a16:colId xmlns:a16="http://schemas.microsoft.com/office/drawing/2014/main" val="20000"/>
                    </a:ext>
                  </a:extLst>
                </a:gridCol>
                <a:gridCol w="2018424">
                  <a:extLst>
                    <a:ext uri="{9D8B030D-6E8A-4147-A177-3AD203B41FA5}">
                      <a16:colId xmlns:a16="http://schemas.microsoft.com/office/drawing/2014/main" val="20001"/>
                    </a:ext>
                  </a:extLst>
                </a:gridCol>
                <a:gridCol w="1100706">
                  <a:extLst>
                    <a:ext uri="{9D8B030D-6E8A-4147-A177-3AD203B41FA5}">
                      <a16:colId xmlns:a16="http://schemas.microsoft.com/office/drawing/2014/main" val="20002"/>
                    </a:ext>
                  </a:extLst>
                </a:gridCol>
                <a:gridCol w="5932814">
                  <a:extLst>
                    <a:ext uri="{9D8B030D-6E8A-4147-A177-3AD203B41FA5}">
                      <a16:colId xmlns:a16="http://schemas.microsoft.com/office/drawing/2014/main" val="20003"/>
                    </a:ext>
                  </a:extLst>
                </a:gridCol>
                <a:gridCol w="2214563">
                  <a:extLst>
                    <a:ext uri="{9D8B030D-6E8A-4147-A177-3AD203B41FA5}">
                      <a16:colId xmlns:a16="http://schemas.microsoft.com/office/drawing/2014/main" val="20004"/>
                    </a:ext>
                  </a:extLst>
                </a:gridCol>
              </a:tblGrid>
              <a:tr h="0">
                <a:tc>
                  <a:txBody>
                    <a:bodyPr/>
                    <a:lstStyle/>
                    <a:p>
                      <a:pPr algn="ctr">
                        <a:lnSpc>
                          <a:spcPct val="107000"/>
                        </a:lnSpc>
                        <a:spcAft>
                          <a:spcPts val="800"/>
                        </a:spcAft>
                      </a:pPr>
                      <a:r>
                        <a:rPr lang="ro-RO" sz="1300" dirty="0">
                          <a:effectLst/>
                        </a:rPr>
                        <a:t>Nr. crt.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Capitol/Subcapitol Norma existentă</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Aspecte eliminate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dirty="0">
                          <a:effectLst/>
                        </a:rPr>
                        <a:t>Aspecte modificate/nou introduse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ctr">
                        <a:lnSpc>
                          <a:spcPct val="107000"/>
                        </a:lnSpc>
                        <a:spcAft>
                          <a:spcPts val="800"/>
                        </a:spcAft>
                      </a:pPr>
                      <a:r>
                        <a:rPr lang="ro-RO" sz="1300">
                          <a:effectLst/>
                        </a:rPr>
                        <a:t>Observații/</a:t>
                      </a:r>
                      <a:endParaRPr lang="en-US" sz="1300">
                        <a:effectLst/>
                      </a:endParaRPr>
                    </a:p>
                    <a:p>
                      <a:pPr algn="ctr">
                        <a:lnSpc>
                          <a:spcPct val="107000"/>
                        </a:lnSpc>
                        <a:spcAft>
                          <a:spcPts val="800"/>
                        </a:spcAft>
                      </a:pPr>
                      <a:r>
                        <a:rPr lang="ro-RO" sz="1300">
                          <a:effectLst/>
                        </a:rPr>
                        <a:t>Argumente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extLst>
                  <a:ext uri="{0D108BD9-81ED-4DB2-BD59-A6C34878D82A}">
                    <a16:rowId xmlns:a16="http://schemas.microsoft.com/office/drawing/2014/main" val="10000"/>
                  </a:ext>
                </a:extLst>
              </a:tr>
              <a:tr h="5971768">
                <a:tc>
                  <a:txBody>
                    <a:bodyPr/>
                    <a:lstStyle/>
                    <a:p>
                      <a:pPr algn="ctr">
                        <a:lnSpc>
                          <a:spcPct val="107000"/>
                        </a:lnSpc>
                        <a:spcAft>
                          <a:spcPts val="800"/>
                        </a:spcAft>
                      </a:pPr>
                      <a:r>
                        <a:rPr lang="ro-RO" sz="1300">
                          <a:effectLst/>
                        </a:rPr>
                        <a:t>1</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r>
                        <a:rPr lang="ro-RO" sz="1800" b="1" dirty="0">
                          <a:effectLst/>
                          <a:latin typeface="Times New Roman" panose="02020603050405020304" pitchFamily="18" charset="0"/>
                          <a:ea typeface="Times New Roman" panose="02020603050405020304" pitchFamily="18" charset="0"/>
                        </a:rPr>
                        <a:t>1.3. Modul de </a:t>
                      </a:r>
                      <a:r>
                        <a:rPr lang="ro-RO" sz="1800" b="1" dirty="0" err="1">
                          <a:effectLst/>
                          <a:latin typeface="Times New Roman" panose="02020603050405020304" pitchFamily="18" charset="0"/>
                          <a:ea typeface="Times New Roman" panose="02020603050405020304" pitchFamily="18" charset="0"/>
                        </a:rPr>
                        <a:t>folosinţă</a:t>
                      </a:r>
                      <a:r>
                        <a:rPr lang="ro-RO" sz="1800" b="1" dirty="0">
                          <a:effectLst/>
                          <a:latin typeface="Times New Roman" panose="02020603050405020304" pitchFamily="18" charset="0"/>
                          <a:ea typeface="Times New Roman" panose="02020603050405020304" pitchFamily="18" charset="0"/>
                        </a:rPr>
                        <a:t> a fondului forestier</a:t>
                      </a:r>
                      <a:endParaRPr lang="en-US" sz="1800" kern="1200" dirty="0">
                        <a:solidFill>
                          <a:schemeClr val="dk1"/>
                        </a:solidFill>
                        <a:effectLst/>
                        <a:latin typeface="+mn-lt"/>
                        <a:ea typeface="+mn-ea"/>
                        <a:cs typeface="+mn-cs"/>
                      </a:endParaRPr>
                    </a:p>
                  </a:txBody>
                  <a:tcPr marL="36394" marR="36394" marT="0" marB="0"/>
                </a:tc>
                <a:tc>
                  <a:txBody>
                    <a:bodyPr/>
                    <a:lstStyle/>
                    <a:p>
                      <a:pPr algn="ctr">
                        <a:lnSpc>
                          <a:spcPct val="107000"/>
                        </a:lnSpc>
                        <a:spcAft>
                          <a:spcPts val="800"/>
                        </a:spcAft>
                      </a:pPr>
                      <a:r>
                        <a:rPr lang="ro-RO" sz="1300" dirty="0">
                          <a:effectLst/>
                        </a:rPr>
                        <a: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6394" marR="36394" marT="0" marB="0"/>
                </a:tc>
                <a:tc>
                  <a:txBody>
                    <a:bodyPr/>
                    <a:lstStyle/>
                    <a:p>
                      <a:pPr algn="just"/>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Actualizarea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categoriilor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de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folosin</a:t>
                      </a:r>
                      <a:r>
                        <a:rPr lang="ro-RO" sz="1800" b="1" dirty="0" err="1">
                          <a:effectLst/>
                          <a:latin typeface="Times New Roman" panose="02020603050405020304" pitchFamily="18" charset="0"/>
                          <a:ea typeface="Calibri" panose="020F0502020204030204" pitchFamily="34" charset="0"/>
                          <a:cs typeface="Times New Roman" panose="02020603050405020304" pitchFamily="18" charset="0"/>
                        </a:rPr>
                        <a:t>țe</a:t>
                      </a:r>
                      <a:r>
                        <a:rPr lang="ro-RO" sz="1800" b="1" dirty="0">
                          <a:effectLst/>
                          <a:latin typeface="Times New Roman" panose="02020603050405020304" pitchFamily="18" charset="0"/>
                          <a:ea typeface="Calibri" panose="020F0502020204030204" pitchFamily="34" charset="0"/>
                          <a:cs typeface="Times New Roman" panose="02020603050405020304" pitchFamily="18" charset="0"/>
                        </a:rPr>
                        <a:t> ale terenurilor cu destinație forestieră, prin introducerea unor noi categorii:</a:t>
                      </a: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 </a:t>
                      </a:r>
                      <a:r>
                        <a:rPr lang="ro-RO" sz="1600" dirty="0" err="1">
                          <a:effectLst/>
                          <a:latin typeface="Times New Roman" panose="02020603050405020304" pitchFamily="18" charset="0"/>
                          <a:ea typeface="Calibri" panose="020F0502020204030204" pitchFamily="34" charset="0"/>
                          <a:cs typeface="Times New Roman" panose="02020603050405020304" pitchFamily="18" charset="0"/>
                        </a:rPr>
                        <a:t>Jnepenisuri</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Perdele forestiere; </a:t>
                      </a:r>
                    </a:p>
                    <a:p>
                      <a:pPr marL="0" marR="0" lvl="0" indent="0" algn="just" defTabSz="914400" rtl="0" eaLnBrk="1" fontAlgn="auto" latinLnBrk="0" hangingPunct="1">
                        <a:lnSpc>
                          <a:spcPct val="100000"/>
                        </a:lnSpc>
                        <a:spcBef>
                          <a:spcPts val="0"/>
                        </a:spcBef>
                        <a:spcAft>
                          <a:spcPts val="0"/>
                        </a:spcAft>
                        <a:buClrTx/>
                        <a:buSzTx/>
                        <a:buFontTx/>
                        <a:buNone/>
                        <a:tabLst/>
                        <a:defRPr/>
                      </a:pP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t>
                      </a: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-Terenuri degradate cu vegetație </a:t>
                      </a:r>
                      <a:r>
                        <a:rPr kumimoji="0" lang="ro-RO" sz="16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arbustivă</a:t>
                      </a:r>
                      <a:r>
                        <a:rPr kumimoji="0" lang="ro-RO"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din fondul forestier;</a:t>
                      </a: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Teren (Fâșie) frontieră cu vegetație forestieră;</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Teren (Fâșie) frontieră </a:t>
                      </a:r>
                      <a:r>
                        <a:rPr lang="ro-RO" sz="1600" dirty="0" err="1">
                          <a:effectLst/>
                          <a:latin typeface="Times New Roman" panose="02020603050405020304" pitchFamily="18" charset="0"/>
                          <a:ea typeface="Calibri" panose="020F0502020204030204" pitchFamily="34" charset="0"/>
                          <a:cs typeface="Times New Roman" panose="02020603050405020304" pitchFamily="18" charset="0"/>
                        </a:rPr>
                        <a:t>fară</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vegetație forestieră;</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Căi de acces și alte amenajări aferente diverselor obiective;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Terenuri concesionate;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600" dirty="0">
                          <a:effectLst/>
                          <a:latin typeface="Times New Roman" panose="02020603050405020304" pitchFamily="18" charset="0"/>
                          <a:ea typeface="Calibri" panose="020F0502020204030204" pitchFamily="34" charset="0"/>
                          <a:cs typeface="Times New Roman" panose="02020603050405020304" pitchFamily="18" charset="0"/>
                        </a:rPr>
                        <a:t>Terenuri care la data amenajării au statut juridic incert,</a:t>
                      </a:r>
                    </a:p>
                    <a:p>
                      <a:pPr algn="just"/>
                      <a:r>
                        <a:rPr lang="ro-RO" sz="1800" b="1" dirty="0">
                          <a:effectLst/>
                          <a:latin typeface="Times New Roman" panose="02020603050405020304" pitchFamily="18" charset="0"/>
                          <a:ea typeface="Calibri" panose="020F0502020204030204" pitchFamily="34" charset="0"/>
                          <a:cs typeface="Times New Roman" panose="02020603050405020304" pitchFamily="18" charset="0"/>
                        </a:rPr>
                        <a:t>precum și detalierea, pe categorii distincte, a celor existente:</a:t>
                      </a: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D.5.1.1.	Transmise prin acte normative în folosință temporară pentru instalații electrice (F).</a:t>
                      </a: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D.5.1.2.	Transmise prin acte normative în folosință temporară pentru instalații petroliere (F).</a:t>
                      </a: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D.5.1.3.	Transmise prin acte normative în folosință temporară pentru instalații hidroenergetice (F).</a:t>
                      </a: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D.5.1.4.	Transmise prin acte normative în folosință temporară pentru cariere (F).</a:t>
                      </a: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D.5.1.5.	Transmise prin acte normative în folosință temporară pentru depozite (F).</a:t>
                      </a: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D.5.1.6. Transmise prin acte normative în folosință temporară pentru alte scopuri (F).</a:t>
                      </a:r>
                    </a:p>
                    <a:p>
                      <a:pPr algn="just"/>
                      <a:r>
                        <a:rPr lang="ro-RO" sz="1600" dirty="0">
                          <a:effectLst/>
                          <a:latin typeface="Times New Roman" panose="02020603050405020304" pitchFamily="18" charset="0"/>
                          <a:ea typeface="Calibri" panose="020F0502020204030204" pitchFamily="34" charset="0"/>
                          <a:cs typeface="Times New Roman" panose="02020603050405020304" pitchFamily="18" charset="0"/>
                        </a:rPr>
                        <a:t>D.5.1.7. Terenuri concesionate (F).</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kern="1200" dirty="0">
                        <a:solidFill>
                          <a:schemeClr val="dk1"/>
                        </a:solidFill>
                        <a:effectLst/>
                        <a:latin typeface="+mn-lt"/>
                        <a:ea typeface="+mn-ea"/>
                        <a:cs typeface="+mn-cs"/>
                      </a:endParaRPr>
                    </a:p>
                  </a:txBody>
                  <a:tcPr marL="36394" marR="36394" marT="0" marB="0"/>
                </a:tc>
                <a:tc>
                  <a:txBody>
                    <a:bodyPr/>
                    <a:lstStyle/>
                    <a:p>
                      <a:pPr algn="just">
                        <a:lnSpc>
                          <a:spcPct val="107000"/>
                        </a:lnSpc>
                        <a:spcAft>
                          <a:spcPts val="800"/>
                        </a:spcAft>
                      </a:pPr>
                      <a:r>
                        <a:rPr lang="ro-RO" sz="1300" dirty="0">
                          <a:effectLst/>
                        </a:rPr>
                        <a:t>Astfel de cazuri au fost semnalate în practica amenajistică</a:t>
                      </a:r>
                      <a:r>
                        <a:rPr lang="en-US" sz="1300" dirty="0">
                          <a:effectLst/>
                        </a:rPr>
                        <a:t> </a:t>
                      </a:r>
                      <a:r>
                        <a:rPr lang="ro-RO" sz="1300" dirty="0">
                          <a:effectLst/>
                        </a:rPr>
                        <a:t>și</a:t>
                      </a:r>
                      <a:r>
                        <a:rPr lang="en-US" sz="1300" dirty="0">
                          <a:effectLst/>
                        </a:rPr>
                        <a:t> de </a:t>
                      </a:r>
                      <a:r>
                        <a:rPr lang="en-US" sz="1300" dirty="0" err="1">
                          <a:effectLst/>
                        </a:rPr>
                        <a:t>administrare</a:t>
                      </a:r>
                      <a:r>
                        <a:rPr lang="en-US" sz="1300" dirty="0">
                          <a:effectLst/>
                        </a:rPr>
                        <a:t> a p</a:t>
                      </a:r>
                      <a:r>
                        <a:rPr lang="ro-RO" sz="1300" dirty="0">
                          <a:effectLst/>
                        </a:rPr>
                        <a:t>ă</a:t>
                      </a:r>
                      <a:r>
                        <a:rPr lang="en-US" sz="1300" dirty="0" err="1">
                          <a:effectLst/>
                        </a:rPr>
                        <a:t>durilor</a:t>
                      </a:r>
                      <a:r>
                        <a:rPr lang="ro-RO" sz="1300" dirty="0">
                          <a:effectLst/>
                        </a:rPr>
                        <a:t>.</a:t>
                      </a:r>
                    </a:p>
                    <a:p>
                      <a:pPr algn="just">
                        <a:lnSpc>
                          <a:spcPct val="107000"/>
                        </a:lnSpc>
                        <a:spcAft>
                          <a:spcPts val="800"/>
                        </a:spcAft>
                      </a:pPr>
                      <a:r>
                        <a:rPr lang="ro-RO" sz="1300" dirty="0">
                          <a:effectLst/>
                          <a:latin typeface="Calibri" panose="020F0502020204030204" pitchFamily="34" charset="0"/>
                          <a:ea typeface="Calibri" panose="020F0502020204030204" pitchFamily="34" charset="0"/>
                          <a:cs typeface="Times New Roman" panose="02020603050405020304" pitchFamily="18" charset="0"/>
                        </a:rPr>
                        <a:t>Necesitatea surprinderii și descrierii situației reale a acestora.</a:t>
                      </a:r>
                    </a:p>
                  </a:txBody>
                  <a:tcPr marL="36394" marR="36394" marT="0" marB="0"/>
                </a:tc>
                <a:extLst>
                  <a:ext uri="{0D108BD9-81ED-4DB2-BD59-A6C34878D82A}">
                    <a16:rowId xmlns:a16="http://schemas.microsoft.com/office/drawing/2014/main" val="10001"/>
                  </a:ext>
                </a:extLst>
              </a:tr>
            </a:tbl>
          </a:graphicData>
        </a:graphic>
      </p:graphicFrame>
      <p:pic>
        <p:nvPicPr>
          <p:cNvPr id="2" name="Picture 1">
            <a:extLst>
              <a:ext uri="{FF2B5EF4-FFF2-40B4-BE49-F238E27FC236}">
                <a16:creationId xmlns:a16="http://schemas.microsoft.com/office/drawing/2014/main" id="{E3D9F116-6D6C-4B65-9073-A220F9001669}"/>
              </a:ext>
            </a:extLst>
          </p:cNvPr>
          <p:cNvPicPr>
            <a:picLocks noChangeAspect="1"/>
          </p:cNvPicPr>
          <p:nvPr/>
        </p:nvPicPr>
        <p:blipFill>
          <a:blip r:embed="rId2"/>
          <a:stretch>
            <a:fillRect/>
          </a:stretch>
        </p:blipFill>
        <p:spPr>
          <a:xfrm>
            <a:off x="1251128" y="37602"/>
            <a:ext cx="10546994" cy="59136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4392</TotalTime>
  <Words>8534</Words>
  <Application>Microsoft Office PowerPoint</Application>
  <PresentationFormat>Widescreen</PresentationFormat>
  <Paragraphs>766</Paragraphs>
  <Slides>45</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45</vt:i4>
      </vt:variant>
    </vt:vector>
  </HeadingPairs>
  <TitlesOfParts>
    <vt:vector size="52" baseType="lpstr">
      <vt:lpstr>Arial</vt:lpstr>
      <vt:lpstr>Calibri</vt:lpstr>
      <vt:lpstr>Calibri Light</vt:lpstr>
      <vt:lpstr>Times New Roman</vt:lpstr>
      <vt:lpstr>Trebuchet MS</vt: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Kalium.</dc:title>
  <dc:creator>Mejakita Dev</dc:creator>
  <cp:lastModifiedBy>Ovidiu Badea</cp:lastModifiedBy>
  <cp:revision>481</cp:revision>
  <cp:lastPrinted>2018-07-14T08:03:41Z</cp:lastPrinted>
  <dcterms:created xsi:type="dcterms:W3CDTF">2018-05-13T00:15:53Z</dcterms:created>
  <dcterms:modified xsi:type="dcterms:W3CDTF">2021-06-21T15:59:23Z</dcterms:modified>
</cp:coreProperties>
</file>