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58" r:id="rId3"/>
    <p:sldId id="268" r:id="rId4"/>
    <p:sldId id="260" r:id="rId5"/>
    <p:sldId id="267" r:id="rId6"/>
    <p:sldId id="272" r:id="rId7"/>
    <p:sldId id="265" r:id="rId8"/>
    <p:sldId id="270" r:id="rId9"/>
    <p:sldId id="266" r:id="rId10"/>
    <p:sldId id="275" r:id="rId11"/>
    <p:sldId id="276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P\POIM\POIM\Olt\ICSI\cristina\Final%20CENTRALIZARE%20REZULTATE%20CAMPANII%20metale%20VRANCE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P\POIM\POIM\Olt\ICSI\cristina\Final%20CENTRALIZARE%20REZULTATE%20CAMPANII%20metale%20VRANCE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P\POIM\POIM\Olt\ICSI\cristina\Final%20CENTRALIZARE%20REZULTATE%20CAMPANII%20metale%20VRANCE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P\POIM\POIM\Olt\ICSI\cristina\Final%20CENTRALIZARE%20REZULTATE%20CAMPANII%20metale%20VRANCE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P\POIM\POIM\Olt\ICSI\cristina\Final%20CENTRALIZARE%20REZULTATE%20CAMPANII%20metale%20VRANCE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VRANCEAf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BT_BN_VN_TL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BT_BN_VN_TL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BT_BN_VN_TL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P\POIM\POIM\Olt\ICSI\cristina\Final%20CENTRALIZARE%20REZULTATE%20CAMPANII%20metale%20VRANCE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P\POIM\POIM\Olt\ICSI\cristina\Final%20CENTRALIZARE%20REZULTATE%20CAMPANII%20metale%20VRANCE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P\POIM\POIM\Olt\ICSI\cristina\Final%20CENTRALIZARE%20REZULTATE%20CAMPANII%20metale%20VRANCE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VRANCEAf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P\POIM\POIM\Olt\ICSI\cristina\Final%20CENTRALIZARE%20REZULTATE%20CAMPANII%20metale%20VRANCE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P\POIM\POIM\Olt\ICSI\cristina\Final%20CENTRALIZARE%20REZULTATE%20CAMPANII%20metale%20VRANCE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P\POIM\POIM\Olt\ICSI\cristina\Final%20CENTRALIZARE%20REZULTATE%20CAMPANII%20metale%20VRANCE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P\POIM\POIM\Olt\ICSI\cristina\Final%20CENTRALIZARE%20REZULTATE%20CAMPANII%20metale%20VRANCE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PM</a:t>
            </a:r>
            <a:r>
              <a:rPr lang="ro-RO" baseline="-25000" dirty="0"/>
              <a:t>10</a:t>
            </a:r>
            <a:r>
              <a:rPr lang="ro-RO" dirty="0"/>
              <a:t> - </a:t>
            </a:r>
            <a:r>
              <a:rPr lang="en-US" dirty="0" err="1"/>
              <a:t>Loca</a:t>
            </a:r>
            <a:r>
              <a:rPr lang="ro-RO" dirty="0"/>
              <a:t>ția </a:t>
            </a:r>
            <a:r>
              <a:rPr lang="en-US" dirty="0"/>
              <a:t>VN</a:t>
            </a:r>
            <a:r>
              <a:rPr lang="ro-RO" dirty="0"/>
              <a:t>1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AB-4A3A-BAC6-16D4F81487A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AB-4A3A-BAC6-16D4F81487A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AB-4A3A-BAC6-16D4F81487A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EAB-4A3A-BAC6-16D4F81487A1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PM_RNMCA'!$H$4,'centralizare rezultate PM_RNMCA'!$N$4,'centralizare rezultate PM_RNMCA'!$T$4,'centralizare rezultate PM_RNMCA'!$Z$4)</c:f>
              <c:numCache>
                <c:formatCode>General</c:formatCode>
                <c:ptCount val="4"/>
                <c:pt idx="0" formatCode="0.00">
                  <c:v>24.27536231884072</c:v>
                </c:pt>
                <c:pt idx="1">
                  <c:v>26.539855072463663</c:v>
                </c:pt>
                <c:pt idx="2">
                  <c:v>26.17753623188359</c:v>
                </c:pt>
                <c:pt idx="3" formatCode="0.00">
                  <c:v>25.815217391304525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EAB-4A3A-BAC6-16D4F81487A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EAB-4A3A-BAC6-16D4F81487A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4EAB-4A3A-BAC6-16D4F81487A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4EAB-4A3A-BAC6-16D4F81487A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4EAB-4A3A-BAC6-16D4F81487A1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PM_RNMCA'!$H$5,'centralizare rezultate PM_RNMCA'!$N$5,'centralizare rezultate PM_RNMCA'!$T$5,'centralizare rezultate PM_RNMCA'!$Z$5)</c:f>
              <c:numCache>
                <c:formatCode>0.00</c:formatCode>
                <c:ptCount val="4"/>
                <c:pt idx="0">
                  <c:v>30.79710144927499</c:v>
                </c:pt>
                <c:pt idx="1">
                  <c:v>24.909420289855348</c:v>
                </c:pt>
                <c:pt idx="2" formatCode="General">
                  <c:v>25.090579710144379</c:v>
                </c:pt>
                <c:pt idx="3">
                  <c:v>17.663043478260935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4EAB-4A3A-BAC6-16D4F81487A1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EAB-4A3A-BAC6-16D4F81487A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EAB-4A3A-BAC6-16D4F81487A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EAB-4A3A-BAC6-16D4F81487A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4EAB-4A3A-BAC6-16D4F81487A1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PM_RNMCA'!$H$6,'centralizare rezultate PM_RNMCA'!$N$6,'centralizare rezultate PM_RNMCA'!$T$6,'centralizare rezultate PM_RNMCA'!$Z$6)</c:f>
              <c:numCache>
                <c:formatCode>0.00</c:formatCode>
                <c:ptCount val="4"/>
                <c:pt idx="0">
                  <c:v>29.528985507245743</c:v>
                </c:pt>
                <c:pt idx="1">
                  <c:v>27.717391304347892</c:v>
                </c:pt>
                <c:pt idx="2" formatCode="General">
                  <c:v>19.384057971014773</c:v>
                </c:pt>
                <c:pt idx="3">
                  <c:v>13.315217391304593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4EAB-4A3A-BAC6-16D4F8148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9907520"/>
        <c:axId val="529907912"/>
      </c:barChart>
      <c:catAx>
        <c:axId val="529907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9907912"/>
        <c:crosses val="autoZero"/>
        <c:auto val="1"/>
        <c:lblAlgn val="ctr"/>
        <c:lblOffset val="100"/>
        <c:noMultiLvlLbl val="0"/>
      </c:catAx>
      <c:valAx>
        <c:axId val="529907912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90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3810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en-US"/>
              <a:t>VN</a:t>
            </a:r>
            <a:r>
              <a:rPr lang="ro-RO"/>
              <a:t>1</a:t>
            </a:r>
            <a:endParaRPr lang="en-US"/>
          </a:p>
        </c:rich>
      </c:tx>
      <c:layout>
        <c:manualLayout>
          <c:xMode val="edge"/>
          <c:yMode val="edge"/>
          <c:x val="0.35300949645250146"/>
          <c:y val="2.58415896986334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56-4566-B9B2-9794319FDAA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F56-4566-B9B2-9794319FDAA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F56-4566-B9B2-9794319FDAA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F56-4566-B9B2-9794319FDAAF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PM_RNMCA'!$E$4,'centralizare rezultate PM_RNMCA'!$K$4,'centralizare rezultate PM_RNMCA'!$Q$4,'centralizare rezultate PM_RNMCA'!$W$4)</c:f>
              <c:numCache>
                <c:formatCode>General</c:formatCode>
                <c:ptCount val="4"/>
                <c:pt idx="0">
                  <c:v>0.1647150151088882</c:v>
                </c:pt>
                <c:pt idx="1">
                  <c:v>5.159529019485256E-2</c:v>
                </c:pt>
                <c:pt idx="2">
                  <c:v>0.9011671529804085</c:v>
                </c:pt>
                <c:pt idx="3">
                  <c:v>1.7920466861192164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F56-4566-B9B2-9794319FDAA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F56-4566-B9B2-9794319FDAA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F56-4566-B9B2-9794319FDAA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AF56-4566-B9B2-9794319FDAA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AF56-4566-B9B2-9794319FDAAF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PM_RNMCA'!$E$5,'centralizare rezultate PM_RNMCA'!$K$5,'centralizare rezultate PM_RNMCA'!$Q$5,'centralizare rezultate PM_RNMCA'!$W$5)</c:f>
              <c:numCache>
                <c:formatCode>General</c:formatCode>
                <c:ptCount val="4"/>
                <c:pt idx="0">
                  <c:v>0.11919999999999999</c:v>
                </c:pt>
                <c:pt idx="1">
                  <c:v>6.9407106387412723E-2</c:v>
                </c:pt>
                <c:pt idx="2">
                  <c:v>1.493107376024448</c:v>
                </c:pt>
                <c:pt idx="3">
                  <c:v>0.67491040422280868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AF56-4566-B9B2-9794319FDAAF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F56-4566-B9B2-9794319FDAA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F56-4566-B9B2-9794319FDAA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F56-4566-B9B2-9794319FDAA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F56-4566-B9B2-9794319FDAAF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PM_RNMCA'!$E$6,'centralizare rezultate PM_RNMCA'!$K$6,'centralizare rezultate PM_RNMCA'!$Q$6,'centralizare rezultate PM_RNMCA'!$W$6)</c:f>
              <c:numCache>
                <c:formatCode>General</c:formatCode>
                <c:ptCount val="4"/>
                <c:pt idx="0">
                  <c:v>0.14299093655589123</c:v>
                </c:pt>
                <c:pt idx="1">
                  <c:v>8.0254458233392431E-2</c:v>
                </c:pt>
                <c:pt idx="2">
                  <c:v>0.63491803278688519</c:v>
                </c:pt>
                <c:pt idx="3">
                  <c:v>0.41121144762434009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AF56-4566-B9B2-9794319FD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147840"/>
        <c:axId val="328148232"/>
      </c:barChart>
      <c:catAx>
        <c:axId val="328147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8148232"/>
        <c:crosses val="autoZero"/>
        <c:auto val="1"/>
        <c:lblAlgn val="ctr"/>
        <c:lblOffset val="100"/>
        <c:noMultiLvlLbl val="0"/>
      </c:catAx>
      <c:valAx>
        <c:axId val="328148232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14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3810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en-US"/>
              <a:t>VN</a:t>
            </a:r>
            <a:r>
              <a:rPr lang="ro-RO"/>
              <a:t>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B2-4A3E-96AE-148889C34A8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B2-4A3E-96AE-148889C34A8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6B2-4A3E-96AE-148889C34A8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6B2-4A3E-96AE-148889C34A8B}"/>
              </c:ext>
            </c:extLst>
          </c:dPt>
          <c:val>
            <c:numRef>
              <c:f>('centralizare rezultate PM_RNMCA'!$E$7,'centralizare rezultate PM_RNMCA'!$K$7,'centralizare rezultate PM_RNMCA'!$Q$7,'centralizare rezultate PM_RNMCA'!$W$7)</c:f>
              <c:numCache>
                <c:formatCode>0.00</c:formatCode>
                <c:ptCount val="4"/>
                <c:pt idx="0">
                  <c:v>0.13778657774072531</c:v>
                </c:pt>
                <c:pt idx="1">
                  <c:v>0.10787225174533707</c:v>
                </c:pt>
                <c:pt idx="2">
                  <c:v>0.38352132240588971</c:v>
                </c:pt>
                <c:pt idx="3" formatCode="General">
                  <c:v>0.77859147103764426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6B2-4A3E-96AE-148889C34A8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86B2-4A3E-96AE-148889C34A8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86B2-4A3E-96AE-148889C34A8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6B2-4A3E-96AE-148889C34A8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86B2-4A3E-96AE-148889C34A8B}"/>
              </c:ext>
            </c:extLst>
          </c:dPt>
          <c:val>
            <c:numRef>
              <c:f>('centralizare rezultate PM_RNMCA'!$E$8,'centralizare rezultate PM_RNMCA'!$K$8,'centralizare rezultate PM_RNMCA'!$Q$8,'centralizare rezultate PM_RNMCA'!$W$8)</c:f>
              <c:numCache>
                <c:formatCode>General</c:formatCode>
                <c:ptCount val="4"/>
                <c:pt idx="0">
                  <c:v>0.12980721133805753</c:v>
                </c:pt>
                <c:pt idx="1">
                  <c:v>7.7677399187246018E-2</c:v>
                </c:pt>
                <c:pt idx="2">
                  <c:v>0.48459924989581887</c:v>
                </c:pt>
                <c:pt idx="3" formatCode="0.00">
                  <c:v>0.7465342408667871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86B2-4A3E-96AE-148889C34A8B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6B2-4A3E-96AE-148889C34A8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6B2-4A3E-96AE-148889C34A8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6B2-4A3E-96AE-148889C34A8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6B2-4A3E-96AE-148889C34A8B}"/>
              </c:ext>
            </c:extLst>
          </c:dPt>
          <c:val>
            <c:numRef>
              <c:f>('centralizare rezultate PM_RNMCA'!$E$9,'centralizare rezultate PM_RNMCA'!$K$9,'centralizare rezultate PM_RNMCA'!$Q$9,'centralizare rezultate PM_RNMCA'!$W$9)</c:f>
              <c:numCache>
                <c:formatCode>General</c:formatCode>
                <c:ptCount val="4"/>
                <c:pt idx="0">
                  <c:v>0.20476865360566904</c:v>
                </c:pt>
                <c:pt idx="1">
                  <c:v>5.028761984160067E-2</c:v>
                </c:pt>
                <c:pt idx="2">
                  <c:v>0.28264517921644899</c:v>
                </c:pt>
                <c:pt idx="3">
                  <c:v>0.59137260350097243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86B2-4A3E-96AE-148889C34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149016"/>
        <c:axId val="328149408"/>
      </c:barChart>
      <c:catAx>
        <c:axId val="328149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8149408"/>
        <c:crosses val="autoZero"/>
        <c:auto val="1"/>
        <c:lblAlgn val="ctr"/>
        <c:lblOffset val="100"/>
        <c:noMultiLvlLbl val="0"/>
      </c:catAx>
      <c:valAx>
        <c:axId val="32814940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149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38100" cap="flat" cmpd="sng" algn="ctr">
      <a:solidFill>
        <a:srgbClr val="FFC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en-US"/>
              <a:t>VN3</a:t>
            </a:r>
          </a:p>
        </c:rich>
      </c:tx>
      <c:layout>
        <c:manualLayout>
          <c:xMode val="edge"/>
          <c:yMode val="edge"/>
          <c:x val="0.35730654900397968"/>
          <c:y val="2.58702082823369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8D-4022-9320-99003AFA04A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8D-4022-9320-99003AFA04A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8D-4022-9320-99003AFA04A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68D-4022-9320-99003AFA04AB}"/>
              </c:ext>
            </c:extLst>
          </c:dPt>
          <c:val>
            <c:numRef>
              <c:f>('centralizare rezultate PM_RNMCA'!$E$10,'centralizare rezultate PM_RNMCA'!$K$10,'centralizare rezultate PM_RNMCA'!$Q$10,'centralizare rezultate PM_RNMCA'!$W$10)</c:f>
              <c:numCache>
                <c:formatCode>0.00</c:formatCode>
                <c:ptCount val="4"/>
                <c:pt idx="0">
                  <c:v>7.6471139820795994E-2</c:v>
                </c:pt>
                <c:pt idx="1">
                  <c:v>5.0958533027714102E-2</c:v>
                </c:pt>
                <c:pt idx="2">
                  <c:v>0.17261980830670928</c:v>
                </c:pt>
                <c:pt idx="3" formatCode="General">
                  <c:v>1.0781691901653008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68D-4022-9320-99003AFA04A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68D-4022-9320-99003AFA04A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68D-4022-9320-99003AFA04A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D68D-4022-9320-99003AFA04A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D68D-4022-9320-99003AFA04AB}"/>
              </c:ext>
            </c:extLst>
          </c:dPt>
          <c:val>
            <c:numRef>
              <c:f>('centralizare rezultate PM_RNMCA'!$E$11,'centralizare rezultate PM_RNMCA'!$K$11,'centralizare rezultate PM_RNMCA'!$Q$11,'centralizare rezultate PM_RNMCA'!$W$11)</c:f>
              <c:numCache>
                <c:formatCode>General</c:formatCode>
                <c:ptCount val="4"/>
                <c:pt idx="0">
                  <c:v>0.10134431012922052</c:v>
                </c:pt>
                <c:pt idx="1">
                  <c:v>5.3862025844101706E-2</c:v>
                </c:pt>
                <c:pt idx="2">
                  <c:v>0.39900402833726911</c:v>
                </c:pt>
                <c:pt idx="3" formatCode="0.00">
                  <c:v>0.59886650923739415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68D-4022-9320-99003AFA04AB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68D-4022-9320-99003AFA04A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68D-4022-9320-99003AFA04A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68D-4022-9320-99003AFA04A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68D-4022-9320-99003AFA04AB}"/>
              </c:ext>
            </c:extLst>
          </c:dPt>
          <c:val>
            <c:numRef>
              <c:f>('centralizare rezultate PM_RNMCA'!$E$12,'centralizare rezultate PM_RNMCA'!$K$12,'centralizare rezultate PM_RNMCA'!$Q$12,'centralizare rezultate PM_RNMCA'!$W$12)</c:f>
              <c:numCache>
                <c:formatCode>General</c:formatCode>
                <c:ptCount val="4"/>
                <c:pt idx="0">
                  <c:v>0.11410710564700979</c:v>
                </c:pt>
                <c:pt idx="1">
                  <c:v>4.1381537820379247E-2</c:v>
                </c:pt>
                <c:pt idx="2">
                  <c:v>0.42208530147263124</c:v>
                </c:pt>
                <c:pt idx="3">
                  <c:v>1.0853431508752431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D68D-4022-9320-99003AFA0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150192"/>
        <c:axId val="509207272"/>
      </c:barChart>
      <c:catAx>
        <c:axId val="328150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9207272"/>
        <c:crosses val="autoZero"/>
        <c:auto val="1"/>
        <c:lblAlgn val="ctr"/>
        <c:lblOffset val="100"/>
        <c:noMultiLvlLbl val="0"/>
      </c:catAx>
      <c:valAx>
        <c:axId val="509207272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15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38100" cap="flat" cmpd="sng" algn="ctr">
      <a:solidFill>
        <a:srgbClr val="FF0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Benzo(a)piren - Mediile concentra</a:t>
            </a:r>
            <a:r>
              <a:rPr lang="ro-RO"/>
              <a:t>ț</a:t>
            </a:r>
            <a:r>
              <a:rPr lang="en-US"/>
              <a:t>iilor</a:t>
            </a:r>
            <a:r>
              <a:rPr lang="ro-RO"/>
              <a:t> (toate campaniile)</a:t>
            </a:r>
            <a:endParaRPr lang="en-US"/>
          </a:p>
        </c:rich>
      </c:tx>
      <c:layout>
        <c:manualLayout>
          <c:xMode val="edge"/>
          <c:yMode val="edge"/>
          <c:x val="0.21251021403051604"/>
          <c:y val="2.63127725374767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PM_RNMCA'!$AL$2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PM_RNMCA'!$AC$10:$AC$12</c:f>
              <c:strCache>
                <c:ptCount val="3"/>
                <c:pt idx="0">
                  <c:v>VN1</c:v>
                </c:pt>
                <c:pt idx="1">
                  <c:v>VN2</c:v>
                </c:pt>
                <c:pt idx="2">
                  <c:v>VN3</c:v>
                </c:pt>
              </c:strCache>
            </c:strRef>
          </c:cat>
          <c:val>
            <c:numRef>
              <c:f>'centralizare rezultate PM_RNMCA'!$AL$10:$AL$12</c:f>
              <c:numCache>
                <c:formatCode>0.00</c:formatCode>
                <c:ptCount val="3"/>
                <c:pt idx="0">
                  <c:v>0.54462699218654531</c:v>
                </c:pt>
                <c:pt idx="1">
                  <c:v>0.33128864836518307</c:v>
                </c:pt>
                <c:pt idx="2">
                  <c:v>0.34951772005698079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D9-4062-AA46-52838BD79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9208056"/>
        <c:axId val="509208448"/>
      </c:barChart>
      <c:catAx>
        <c:axId val="509208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208448"/>
        <c:crosses val="autoZero"/>
        <c:auto val="1"/>
        <c:lblAlgn val="ctr"/>
        <c:lblOffset val="100"/>
        <c:noMultiLvlLbl val="0"/>
      </c:catAx>
      <c:valAx>
        <c:axId val="5092084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208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Analiza comparativă campanii POIM - rezultate RNMCA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'comparativ POIM RNMCA'!$AD$2</c:f>
              <c:strCache>
                <c:ptCount val="1"/>
                <c:pt idx="0">
                  <c:v>media POIM
(F)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'comparativ POIM RNMCA'!$AC$3:$AC$6</c:f>
              <c:strCache>
                <c:ptCount val="4"/>
                <c:pt idx="0">
                  <c:v>C I 
22.05 - 01.06.2021</c:v>
                </c:pt>
                <c:pt idx="1">
                  <c:v>C II
01.08 - 19.08.2021</c:v>
                </c:pt>
                <c:pt idx="2">
                  <c:v>C III
01.10 - 10.10.2022</c:v>
                </c:pt>
                <c:pt idx="3">
                  <c:v>C IV
10.12 - 19.12.2022</c:v>
                </c:pt>
              </c:strCache>
            </c:strRef>
          </c:cat>
          <c:val>
            <c:numRef>
              <c:f>'comparativ POIM RNMCA'!$AD$3:$AD$6</c:f>
              <c:numCache>
                <c:formatCode>0.00</c:formatCode>
                <c:ptCount val="4"/>
                <c:pt idx="0">
                  <c:v>24.315619967793726</c:v>
                </c:pt>
                <c:pt idx="1">
                  <c:v>28.492351046698928</c:v>
                </c:pt>
                <c:pt idx="2">
                  <c:v>33.101851851851656</c:v>
                </c:pt>
                <c:pt idx="3">
                  <c:v>12.983091787439639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B0-4281-9847-71147D0A5E29}"/>
            </c:ext>
          </c:extLst>
        </c:ser>
        <c:ser>
          <c:idx val="1"/>
          <c:order val="1"/>
          <c:tx>
            <c:strRef>
              <c:f>'comparativ POIM RNMCA'!$AE$2</c:f>
              <c:strCache>
                <c:ptCount val="1"/>
                <c:pt idx="0">
                  <c:v>media RNMCA
VN-1 (FS)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'comparativ POIM RNMCA'!$AC$3:$AC$6</c:f>
              <c:strCache>
                <c:ptCount val="4"/>
                <c:pt idx="0">
                  <c:v>C I 
22.05 - 01.06.2021</c:v>
                </c:pt>
                <c:pt idx="1">
                  <c:v>C II
01.08 - 19.08.2021</c:v>
                </c:pt>
                <c:pt idx="2">
                  <c:v>C III
01.10 - 10.10.2022</c:v>
                </c:pt>
                <c:pt idx="3">
                  <c:v>C IV
10.12 - 19.12.2022</c:v>
                </c:pt>
              </c:strCache>
            </c:strRef>
          </c:cat>
          <c:val>
            <c:numRef>
              <c:f>'comparativ POIM RNMCA'!$AE$3:$AE$6</c:f>
              <c:numCache>
                <c:formatCode>0.00</c:formatCode>
                <c:ptCount val="4"/>
                <c:pt idx="0">
                  <c:v>8.41</c:v>
                </c:pt>
                <c:pt idx="1">
                  <c:v>17.25</c:v>
                </c:pt>
                <c:pt idx="2">
                  <c:v>25.85</c:v>
                </c:pt>
                <c:pt idx="3" formatCode="General">
                  <c:v>12.35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B0-4281-9847-71147D0A5E29}"/>
            </c:ext>
          </c:extLst>
        </c:ser>
        <c:ser>
          <c:idx val="2"/>
          <c:order val="2"/>
          <c:tx>
            <c:strRef>
              <c:f>'comparativ POIM RNMCA'!$AF$2</c:f>
              <c:strCache>
                <c:ptCount val="1"/>
                <c:pt idx="0">
                  <c:v>Creștere fond urban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'comparativ POIM RNMCA'!$AC$3:$AC$6</c:f>
              <c:strCache>
                <c:ptCount val="4"/>
                <c:pt idx="0">
                  <c:v>C I 
22.05 - 01.06.2021</c:v>
                </c:pt>
                <c:pt idx="1">
                  <c:v>C II
01.08 - 19.08.2021</c:v>
                </c:pt>
                <c:pt idx="2">
                  <c:v>C III
01.10 - 10.10.2022</c:v>
                </c:pt>
                <c:pt idx="3">
                  <c:v>C IV
10.12 - 19.12.2022</c:v>
                </c:pt>
              </c:strCache>
            </c:strRef>
          </c:cat>
          <c:val>
            <c:numRef>
              <c:f>'comparativ POIM RNMCA'!$AF$3:$AF$6</c:f>
              <c:numCache>
                <c:formatCode>0.00</c:formatCode>
                <c:ptCount val="4"/>
                <c:pt idx="0">
                  <c:v>15.905619967793726</c:v>
                </c:pt>
                <c:pt idx="1">
                  <c:v>11.242351046698928</c:v>
                </c:pt>
                <c:pt idx="2">
                  <c:v>7.2518518518516544</c:v>
                </c:pt>
                <c:pt idx="3">
                  <c:v>0.63309178743963912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B0-4281-9847-71147D0A5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9209232"/>
        <c:axId val="509209624"/>
      </c:barChart>
      <c:catAx>
        <c:axId val="509209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209624"/>
        <c:crosses val="autoZero"/>
        <c:auto val="1"/>
        <c:lblAlgn val="ctr"/>
        <c:lblOffset val="100"/>
        <c:noMultiLvlLbl val="0"/>
      </c:catAx>
      <c:valAx>
        <c:axId val="509209624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20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9658144281127"/>
          <c:y val="9.5401657148119892E-2"/>
          <c:w val="0.8632072513562935"/>
          <c:h val="0.606906180829277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VN!$F$12</c:f>
              <c:strCache>
                <c:ptCount val="1"/>
                <c:pt idx="0">
                  <c:v>PM10
POIM 
FU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D4-4190-9164-966569E9148A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D4-4190-9164-966569E9148A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ED4-4190-9164-966569E9148A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ED4-4190-9164-966569E9148A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ED4-4190-9164-966569E9148A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ED4-4190-9164-966569E9148A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ED4-4190-9164-966569E9148A}"/>
              </c:ext>
            </c:extLst>
          </c:dPt>
          <c:cat>
            <c:multiLvlStrRef>
              <c:f>VN!$B$14:$D$25</c:f>
              <c:multiLvlStrCache>
                <c:ptCount val="12"/>
                <c:lvl>
                  <c:pt idx="0">
                    <c:v>22-23.05.2021</c:v>
                  </c:pt>
                  <c:pt idx="1">
                    <c:v>23-24.05.2021</c:v>
                  </c:pt>
                  <c:pt idx="2">
                    <c:v>24-25.05.2021</c:v>
                  </c:pt>
                  <c:pt idx="3">
                    <c:v>10-11.08.2021</c:v>
                  </c:pt>
                  <c:pt idx="4">
                    <c:v>11-12.08.2021</c:v>
                  </c:pt>
                  <c:pt idx="5">
                    <c:v>12-13.08.2021</c:v>
                  </c:pt>
                  <c:pt idx="6">
                    <c:v>01-02.10.2021</c:v>
                  </c:pt>
                  <c:pt idx="7">
                    <c:v>02-03.10.2021</c:v>
                  </c:pt>
                  <c:pt idx="8">
                    <c:v>03-04.10.2021</c:v>
                  </c:pt>
                  <c:pt idx="9">
                    <c:v>10-11.12.2021</c:v>
                  </c:pt>
                  <c:pt idx="10">
                    <c:v>11-12.12.2021</c:v>
                  </c:pt>
                  <c:pt idx="11">
                    <c:v>12-13.12.2021</c:v>
                  </c:pt>
                </c:lvl>
                <c:lvl>
                  <c:pt idx="0">
                    <c:v>Mai</c:v>
                  </c:pt>
                  <c:pt idx="3">
                    <c:v>August</c:v>
                  </c:pt>
                  <c:pt idx="6">
                    <c:v>Octombrie</c:v>
                  </c:pt>
                  <c:pt idx="9">
                    <c:v>Decembrie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VN!$F$14:$F$25</c:f>
              <c:numCache>
                <c:formatCode>0.00</c:formatCode>
                <c:ptCount val="12"/>
                <c:pt idx="0">
                  <c:v>24.27536231884072</c:v>
                </c:pt>
                <c:pt idx="1">
                  <c:v>30.79710144927499</c:v>
                </c:pt>
                <c:pt idx="2">
                  <c:v>29.528985507245743</c:v>
                </c:pt>
                <c:pt idx="3">
                  <c:v>26.539855072463663</c:v>
                </c:pt>
                <c:pt idx="4">
                  <c:v>24.909420289855348</c:v>
                </c:pt>
                <c:pt idx="5">
                  <c:v>27.717391304347892</c:v>
                </c:pt>
                <c:pt idx="6">
                  <c:v>26.17753623188359</c:v>
                </c:pt>
                <c:pt idx="7">
                  <c:v>25.090579710144379</c:v>
                </c:pt>
                <c:pt idx="8">
                  <c:v>19.384057971014773</c:v>
                </c:pt>
                <c:pt idx="9">
                  <c:v>25.815217391304525</c:v>
                </c:pt>
                <c:pt idx="10">
                  <c:v>17.663043478260935</c:v>
                </c:pt>
                <c:pt idx="11">
                  <c:v>13.315217391304593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CED4-4190-9164-966569E9148A}"/>
            </c:ext>
          </c:extLst>
        </c:ser>
        <c:ser>
          <c:idx val="1"/>
          <c:order val="1"/>
          <c:tx>
            <c:strRef>
              <c:f>VN!$G$12</c:f>
              <c:strCache>
                <c:ptCount val="1"/>
                <c:pt idx="0">
                  <c:v>PM10
VN-1
FS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VN!$B$14:$D$25</c:f>
              <c:multiLvlStrCache>
                <c:ptCount val="12"/>
                <c:lvl>
                  <c:pt idx="0">
                    <c:v>22-23.05.2021</c:v>
                  </c:pt>
                  <c:pt idx="1">
                    <c:v>23-24.05.2021</c:v>
                  </c:pt>
                  <c:pt idx="2">
                    <c:v>24-25.05.2021</c:v>
                  </c:pt>
                  <c:pt idx="3">
                    <c:v>10-11.08.2021</c:v>
                  </c:pt>
                  <c:pt idx="4">
                    <c:v>11-12.08.2021</c:v>
                  </c:pt>
                  <c:pt idx="5">
                    <c:v>12-13.08.2021</c:v>
                  </c:pt>
                  <c:pt idx="6">
                    <c:v>01-02.10.2021</c:v>
                  </c:pt>
                  <c:pt idx="7">
                    <c:v>02-03.10.2021</c:v>
                  </c:pt>
                  <c:pt idx="8">
                    <c:v>03-04.10.2021</c:v>
                  </c:pt>
                  <c:pt idx="9">
                    <c:v>10-11.12.2021</c:v>
                  </c:pt>
                  <c:pt idx="10">
                    <c:v>11-12.12.2021</c:v>
                  </c:pt>
                  <c:pt idx="11">
                    <c:v>12-13.12.2021</c:v>
                  </c:pt>
                </c:lvl>
                <c:lvl>
                  <c:pt idx="0">
                    <c:v>Mai</c:v>
                  </c:pt>
                  <c:pt idx="3">
                    <c:v>August</c:v>
                  </c:pt>
                  <c:pt idx="6">
                    <c:v>Octombrie</c:v>
                  </c:pt>
                  <c:pt idx="9">
                    <c:v>Decembrie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VN!$G$14:$G$25</c:f>
              <c:numCache>
                <c:formatCode>0.00</c:formatCode>
                <c:ptCount val="12"/>
                <c:pt idx="0">
                  <c:v>7.24</c:v>
                </c:pt>
                <c:pt idx="1">
                  <c:v>8.7100000000000009</c:v>
                </c:pt>
                <c:pt idx="2">
                  <c:v>10.32</c:v>
                </c:pt>
                <c:pt idx="3" formatCode="General">
                  <c:v>18.04</c:v>
                </c:pt>
                <c:pt idx="4" formatCode="#,##0.00">
                  <c:v>16.059999999999999</c:v>
                </c:pt>
                <c:pt idx="5" formatCode="General">
                  <c:v>17.14</c:v>
                </c:pt>
                <c:pt idx="6" formatCode="General">
                  <c:v>23.45</c:v>
                </c:pt>
                <c:pt idx="7" formatCode="General">
                  <c:v>22.88</c:v>
                </c:pt>
                <c:pt idx="8" formatCode="General">
                  <c:v>21.13</c:v>
                </c:pt>
                <c:pt idx="9" formatCode="General">
                  <c:v>25.23</c:v>
                </c:pt>
                <c:pt idx="10" formatCode="General">
                  <c:v>12.17</c:v>
                </c:pt>
                <c:pt idx="11" formatCode="General">
                  <c:v>6.88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CED4-4190-9164-966569E9148A}"/>
            </c:ext>
          </c:extLst>
        </c:ser>
        <c:ser>
          <c:idx val="2"/>
          <c:order val="2"/>
          <c:tx>
            <c:strRef>
              <c:f>VN!$H$12</c:f>
              <c:strCache>
                <c:ptCount val="1"/>
                <c:pt idx="0">
                  <c:v>Crestere FU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VN!$B$14:$D$25</c:f>
              <c:multiLvlStrCache>
                <c:ptCount val="12"/>
                <c:lvl>
                  <c:pt idx="0">
                    <c:v>22-23.05.2021</c:v>
                  </c:pt>
                  <c:pt idx="1">
                    <c:v>23-24.05.2021</c:v>
                  </c:pt>
                  <c:pt idx="2">
                    <c:v>24-25.05.2021</c:v>
                  </c:pt>
                  <c:pt idx="3">
                    <c:v>10-11.08.2021</c:v>
                  </c:pt>
                  <c:pt idx="4">
                    <c:v>11-12.08.2021</c:v>
                  </c:pt>
                  <c:pt idx="5">
                    <c:v>12-13.08.2021</c:v>
                  </c:pt>
                  <c:pt idx="6">
                    <c:v>01-02.10.2021</c:v>
                  </c:pt>
                  <c:pt idx="7">
                    <c:v>02-03.10.2021</c:v>
                  </c:pt>
                  <c:pt idx="8">
                    <c:v>03-04.10.2021</c:v>
                  </c:pt>
                  <c:pt idx="9">
                    <c:v>10-11.12.2021</c:v>
                  </c:pt>
                  <c:pt idx="10">
                    <c:v>11-12.12.2021</c:v>
                  </c:pt>
                  <c:pt idx="11">
                    <c:v>12-13.12.2021</c:v>
                  </c:pt>
                </c:lvl>
                <c:lvl>
                  <c:pt idx="0">
                    <c:v>Mai</c:v>
                  </c:pt>
                  <c:pt idx="3">
                    <c:v>August</c:v>
                  </c:pt>
                  <c:pt idx="6">
                    <c:v>Octombrie</c:v>
                  </c:pt>
                  <c:pt idx="9">
                    <c:v>Decembrie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VN!$H$14:$H$25</c:f>
              <c:numCache>
                <c:formatCode>0.00</c:formatCode>
                <c:ptCount val="12"/>
                <c:pt idx="0">
                  <c:v>17.035362318840718</c:v>
                </c:pt>
                <c:pt idx="1">
                  <c:v>22.087101449274989</c:v>
                </c:pt>
                <c:pt idx="2">
                  <c:v>19.208985507245742</c:v>
                </c:pt>
                <c:pt idx="3">
                  <c:v>8.4998550724636637</c:v>
                </c:pt>
                <c:pt idx="4">
                  <c:v>8.8494202898553489</c:v>
                </c:pt>
                <c:pt idx="5">
                  <c:v>10.577391304347891</c:v>
                </c:pt>
                <c:pt idx="6">
                  <c:v>2.7275362318835903</c:v>
                </c:pt>
                <c:pt idx="7">
                  <c:v>2.2105797101443798</c:v>
                </c:pt>
                <c:pt idx="8">
                  <c:v>-1.7459420289852261</c:v>
                </c:pt>
                <c:pt idx="9">
                  <c:v>0.58521739130452488</c:v>
                </c:pt>
                <c:pt idx="10">
                  <c:v>5.493043478260935</c:v>
                </c:pt>
                <c:pt idx="11">
                  <c:v>6.4352173913045929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CED4-4190-9164-966569E91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9210408"/>
        <c:axId val="509210800"/>
      </c:barChart>
      <c:catAx>
        <c:axId val="509210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210800"/>
        <c:crosses val="autoZero"/>
        <c:auto val="0"/>
        <c:lblAlgn val="ctr"/>
        <c:lblOffset val="100"/>
        <c:noMultiLvlLbl val="0"/>
      </c:catAx>
      <c:valAx>
        <c:axId val="509210800"/>
        <c:scaling>
          <c:orientation val="minMax"/>
          <c:max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</a:t>
                </a:r>
                <a:r>
                  <a:rPr lang="en-US" baseline="30000"/>
                  <a:t>3</a:t>
                </a:r>
                <a:r>
                  <a:rPr lang="en-US"/>
                  <a:t>)</a:t>
                </a:r>
              </a:p>
            </c:rich>
          </c:tx>
          <c:layout>
            <c:manualLayout>
              <c:xMode val="edge"/>
              <c:yMode val="edge"/>
              <c:x val="5.2401905634114607E-2"/>
              <c:y val="0.245271943449587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210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1234696437004046"/>
          <c:y val="6.6001033473805287E-2"/>
          <c:w val="0.42366371887265447"/>
          <c:h val="0.168547106969845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45187819788312"/>
          <c:y val="5.7090928883504165E-2"/>
          <c:w val="0.85107919977670021"/>
          <c:h val="0.526153919042079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VN!$K$12</c:f>
              <c:strCache>
                <c:ptCount val="1"/>
                <c:pt idx="0">
                  <c:v>PM10
POIM 
FU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8C-4067-A1C4-B07C61A37C1C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8C-4067-A1C4-B07C61A37C1C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48C-4067-A1C4-B07C61A37C1C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48C-4067-A1C4-B07C61A37C1C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48C-4067-A1C4-B07C61A37C1C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48C-4067-A1C4-B07C61A37C1C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48C-4067-A1C4-B07C61A37C1C}"/>
              </c:ext>
            </c:extLst>
          </c:dPt>
          <c:cat>
            <c:multiLvlStrRef>
              <c:f>VN!$B$14:$D$25</c:f>
              <c:multiLvlStrCache>
                <c:ptCount val="12"/>
                <c:lvl>
                  <c:pt idx="0">
                    <c:v>22-23.05.2021</c:v>
                  </c:pt>
                  <c:pt idx="1">
                    <c:v>23-24.05.2021</c:v>
                  </c:pt>
                  <c:pt idx="2">
                    <c:v>24-25.05.2021</c:v>
                  </c:pt>
                  <c:pt idx="3">
                    <c:v>10-11.08.2021</c:v>
                  </c:pt>
                  <c:pt idx="4">
                    <c:v>11-12.08.2021</c:v>
                  </c:pt>
                  <c:pt idx="5">
                    <c:v>12-13.08.2021</c:v>
                  </c:pt>
                  <c:pt idx="6">
                    <c:v>01-02.10.2021</c:v>
                  </c:pt>
                  <c:pt idx="7">
                    <c:v>02-03.10.2021</c:v>
                  </c:pt>
                  <c:pt idx="8">
                    <c:v>03-04.10.2021</c:v>
                  </c:pt>
                  <c:pt idx="9">
                    <c:v>10-11.12.2021</c:v>
                  </c:pt>
                  <c:pt idx="10">
                    <c:v>11-12.12.2021</c:v>
                  </c:pt>
                  <c:pt idx="11">
                    <c:v>12-13.12.2021</c:v>
                  </c:pt>
                </c:lvl>
                <c:lvl>
                  <c:pt idx="0">
                    <c:v>Mai</c:v>
                  </c:pt>
                  <c:pt idx="3">
                    <c:v>August</c:v>
                  </c:pt>
                  <c:pt idx="6">
                    <c:v>Octombrie</c:v>
                  </c:pt>
                  <c:pt idx="9">
                    <c:v>Decembrie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VN!$K$14:$K$25</c:f>
              <c:numCache>
                <c:formatCode>0.00</c:formatCode>
                <c:ptCount val="12"/>
                <c:pt idx="0">
                  <c:v>28.532608695652048</c:v>
                </c:pt>
                <c:pt idx="1">
                  <c:v>28.079710144927461</c:v>
                </c:pt>
                <c:pt idx="2">
                  <c:v>22.463768115941367</c:v>
                </c:pt>
                <c:pt idx="3">
                  <c:v>27.626811594202373</c:v>
                </c:pt>
                <c:pt idx="4">
                  <c:v>33.33333333333298</c:v>
                </c:pt>
                <c:pt idx="5">
                  <c:v>33.242753623188968</c:v>
                </c:pt>
                <c:pt idx="6">
                  <c:v>28.442028985507537</c:v>
                </c:pt>
                <c:pt idx="7">
                  <c:v>31.884057971014201</c:v>
                </c:pt>
                <c:pt idx="8">
                  <c:v>32.699275362318865</c:v>
                </c:pt>
                <c:pt idx="9">
                  <c:v>10.778985507246599</c:v>
                </c:pt>
                <c:pt idx="10">
                  <c:v>9.5108695652173498</c:v>
                </c:pt>
                <c:pt idx="11">
                  <c:v>8.9673913043477445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48C-4067-A1C4-B07C61A37C1C}"/>
            </c:ext>
          </c:extLst>
        </c:ser>
        <c:ser>
          <c:idx val="1"/>
          <c:order val="1"/>
          <c:tx>
            <c:strRef>
              <c:f>VN!$L$12</c:f>
              <c:strCache>
                <c:ptCount val="1"/>
                <c:pt idx="0">
                  <c:v>PM10
VN-1
FS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VN!$B$14:$D$25</c:f>
              <c:multiLvlStrCache>
                <c:ptCount val="12"/>
                <c:lvl>
                  <c:pt idx="0">
                    <c:v>22-23.05.2021</c:v>
                  </c:pt>
                  <c:pt idx="1">
                    <c:v>23-24.05.2021</c:v>
                  </c:pt>
                  <c:pt idx="2">
                    <c:v>24-25.05.2021</c:v>
                  </c:pt>
                  <c:pt idx="3">
                    <c:v>10-11.08.2021</c:v>
                  </c:pt>
                  <c:pt idx="4">
                    <c:v>11-12.08.2021</c:v>
                  </c:pt>
                  <c:pt idx="5">
                    <c:v>12-13.08.2021</c:v>
                  </c:pt>
                  <c:pt idx="6">
                    <c:v>01-02.10.2021</c:v>
                  </c:pt>
                  <c:pt idx="7">
                    <c:v>02-03.10.2021</c:v>
                  </c:pt>
                  <c:pt idx="8">
                    <c:v>03-04.10.2021</c:v>
                  </c:pt>
                  <c:pt idx="9">
                    <c:v>10-11.12.2021</c:v>
                  </c:pt>
                  <c:pt idx="10">
                    <c:v>11-12.12.2021</c:v>
                  </c:pt>
                  <c:pt idx="11">
                    <c:v>12-13.12.2021</c:v>
                  </c:pt>
                </c:lvl>
                <c:lvl>
                  <c:pt idx="0">
                    <c:v>Mai</c:v>
                  </c:pt>
                  <c:pt idx="3">
                    <c:v>August</c:v>
                  </c:pt>
                  <c:pt idx="6">
                    <c:v>Octombrie</c:v>
                  </c:pt>
                  <c:pt idx="9">
                    <c:v>Decembrie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VN!$L$14:$L$25</c:f>
              <c:numCache>
                <c:formatCode>#,##0.00</c:formatCode>
                <c:ptCount val="12"/>
                <c:pt idx="0" formatCode="General">
                  <c:v>8.7200000000000006</c:v>
                </c:pt>
                <c:pt idx="1">
                  <c:v>11.69</c:v>
                </c:pt>
                <c:pt idx="2">
                  <c:v>10.94</c:v>
                </c:pt>
                <c:pt idx="3" formatCode="General">
                  <c:v>18.39</c:v>
                </c:pt>
                <c:pt idx="4" formatCode="General">
                  <c:v>16.09</c:v>
                </c:pt>
                <c:pt idx="5" formatCode="General">
                  <c:v>16.829999999999998</c:v>
                </c:pt>
                <c:pt idx="6" formatCode="General">
                  <c:v>22.32</c:v>
                </c:pt>
                <c:pt idx="8" formatCode="General">
                  <c:v>33</c:v>
                </c:pt>
                <c:pt idx="10" formatCode="General">
                  <c:v>13.86</c:v>
                </c:pt>
                <c:pt idx="11" formatCode="General">
                  <c:v>11.51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748C-4067-A1C4-B07C61A37C1C}"/>
            </c:ext>
          </c:extLst>
        </c:ser>
        <c:ser>
          <c:idx val="2"/>
          <c:order val="2"/>
          <c:tx>
            <c:strRef>
              <c:f>VN!$M$12</c:f>
              <c:strCache>
                <c:ptCount val="1"/>
                <c:pt idx="0">
                  <c:v>Crestere FU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VN!$B$14:$D$25</c:f>
              <c:multiLvlStrCache>
                <c:ptCount val="12"/>
                <c:lvl>
                  <c:pt idx="0">
                    <c:v>22-23.05.2021</c:v>
                  </c:pt>
                  <c:pt idx="1">
                    <c:v>23-24.05.2021</c:v>
                  </c:pt>
                  <c:pt idx="2">
                    <c:v>24-25.05.2021</c:v>
                  </c:pt>
                  <c:pt idx="3">
                    <c:v>10-11.08.2021</c:v>
                  </c:pt>
                  <c:pt idx="4">
                    <c:v>11-12.08.2021</c:v>
                  </c:pt>
                  <c:pt idx="5">
                    <c:v>12-13.08.2021</c:v>
                  </c:pt>
                  <c:pt idx="6">
                    <c:v>01-02.10.2021</c:v>
                  </c:pt>
                  <c:pt idx="7">
                    <c:v>02-03.10.2021</c:v>
                  </c:pt>
                  <c:pt idx="8">
                    <c:v>03-04.10.2021</c:v>
                  </c:pt>
                  <c:pt idx="9">
                    <c:v>10-11.12.2021</c:v>
                  </c:pt>
                  <c:pt idx="10">
                    <c:v>11-12.12.2021</c:v>
                  </c:pt>
                  <c:pt idx="11">
                    <c:v>12-13.12.2021</c:v>
                  </c:pt>
                </c:lvl>
                <c:lvl>
                  <c:pt idx="0">
                    <c:v>Mai</c:v>
                  </c:pt>
                  <c:pt idx="3">
                    <c:v>August</c:v>
                  </c:pt>
                  <c:pt idx="6">
                    <c:v>Octombrie</c:v>
                  </c:pt>
                  <c:pt idx="9">
                    <c:v>Decembrie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VN!$M$14:$M$25</c:f>
              <c:numCache>
                <c:formatCode>0.00</c:formatCode>
                <c:ptCount val="12"/>
                <c:pt idx="0">
                  <c:v>19.812608695652045</c:v>
                </c:pt>
                <c:pt idx="1">
                  <c:v>16.389710144927463</c:v>
                </c:pt>
                <c:pt idx="2">
                  <c:v>11.523768115941367</c:v>
                </c:pt>
                <c:pt idx="3">
                  <c:v>9.2368115942023721</c:v>
                </c:pt>
                <c:pt idx="4">
                  <c:v>17.243333333332981</c:v>
                </c:pt>
                <c:pt idx="5">
                  <c:v>16.412753623188969</c:v>
                </c:pt>
                <c:pt idx="6">
                  <c:v>6.1220289855075372</c:v>
                </c:pt>
                <c:pt idx="8">
                  <c:v>-0.30072463768113522</c:v>
                </c:pt>
                <c:pt idx="10">
                  <c:v>-4.3491304347826496</c:v>
                </c:pt>
                <c:pt idx="11">
                  <c:v>-2.5426086956522553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48C-4067-A1C4-B07C61A37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534976"/>
        <c:axId val="106535368"/>
      </c:barChart>
      <c:catAx>
        <c:axId val="10653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535368"/>
        <c:crosses val="autoZero"/>
        <c:auto val="0"/>
        <c:lblAlgn val="ctr"/>
        <c:lblOffset val="100"/>
        <c:noMultiLvlLbl val="0"/>
      </c:catAx>
      <c:valAx>
        <c:axId val="106535368"/>
        <c:scaling>
          <c:orientation val="minMax"/>
          <c:max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4.485472420970210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53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2536906429118002"/>
          <c:y val="3.3006055573633758E-2"/>
          <c:w val="0.45932712992506824"/>
          <c:h val="0.192250680617411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06887793719402E-2"/>
          <c:y val="4.6118721461187236E-2"/>
          <c:w val="0.88093746320623001"/>
          <c:h val="0.80964693202322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VN!$P$12</c:f>
              <c:strCache>
                <c:ptCount val="1"/>
                <c:pt idx="0">
                  <c:v>PM10
POIM 
FU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04-4373-8B28-8D3D996306E7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04-4373-8B28-8D3D996306E7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04-4373-8B28-8D3D996306E7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04-4373-8B28-8D3D996306E7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504-4373-8B28-8D3D996306E7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504-4373-8B28-8D3D996306E7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504-4373-8B28-8D3D996306E7}"/>
              </c:ext>
            </c:extLst>
          </c:dPt>
          <c:cat>
            <c:multiLvlStrRef>
              <c:f>VN!$B$14:$D$25</c:f>
              <c:multiLvlStrCache>
                <c:ptCount val="12"/>
                <c:lvl>
                  <c:pt idx="0">
                    <c:v>22-23.05.2021</c:v>
                  </c:pt>
                  <c:pt idx="1">
                    <c:v>23-24.05.2021</c:v>
                  </c:pt>
                  <c:pt idx="2">
                    <c:v>24-25.05.2021</c:v>
                  </c:pt>
                  <c:pt idx="3">
                    <c:v>10-11.08.2021</c:v>
                  </c:pt>
                  <c:pt idx="4">
                    <c:v>11-12.08.2021</c:v>
                  </c:pt>
                  <c:pt idx="5">
                    <c:v>12-13.08.2021</c:v>
                  </c:pt>
                  <c:pt idx="6">
                    <c:v>01-02.10.2021</c:v>
                  </c:pt>
                  <c:pt idx="7">
                    <c:v>02-03.10.2021</c:v>
                  </c:pt>
                  <c:pt idx="8">
                    <c:v>03-04.10.2021</c:v>
                  </c:pt>
                  <c:pt idx="9">
                    <c:v>10-11.12.2021</c:v>
                  </c:pt>
                  <c:pt idx="10">
                    <c:v>11-12.12.2021</c:v>
                  </c:pt>
                  <c:pt idx="11">
                    <c:v>12-13.12.2021</c:v>
                  </c:pt>
                </c:lvl>
                <c:lvl>
                  <c:pt idx="0">
                    <c:v>Mai</c:v>
                  </c:pt>
                  <c:pt idx="3">
                    <c:v>August</c:v>
                  </c:pt>
                  <c:pt idx="6">
                    <c:v>Octombrie</c:v>
                  </c:pt>
                  <c:pt idx="9">
                    <c:v>Decembrie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VN!$P$14:$P$25</c:f>
              <c:numCache>
                <c:formatCode>0.00</c:formatCode>
                <c:ptCount val="12"/>
                <c:pt idx="0">
                  <c:v>6.32</c:v>
                </c:pt>
                <c:pt idx="1">
                  <c:v>6.56</c:v>
                </c:pt>
                <c:pt idx="2">
                  <c:v>5.16</c:v>
                </c:pt>
                <c:pt idx="3">
                  <c:v>31.884057971014702</c:v>
                </c:pt>
                <c:pt idx="4">
                  <c:v>33.967391304348112</c:v>
                </c:pt>
                <c:pt idx="5">
                  <c:v>17.210144927536348</c:v>
                </c:pt>
                <c:pt idx="6">
                  <c:v>45.652173913043377</c:v>
                </c:pt>
                <c:pt idx="7">
                  <c:v>47.644927536231265</c:v>
                </c:pt>
                <c:pt idx="8">
                  <c:v>40.942028985506965</c:v>
                </c:pt>
                <c:pt idx="9">
                  <c:v>11.141304347826168</c:v>
                </c:pt>
                <c:pt idx="10">
                  <c:v>8.3333333333331208</c:v>
                </c:pt>
                <c:pt idx="11">
                  <c:v>11.322463768115702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04-4373-8B28-8D3D996306E7}"/>
            </c:ext>
          </c:extLst>
        </c:ser>
        <c:ser>
          <c:idx val="1"/>
          <c:order val="1"/>
          <c:tx>
            <c:strRef>
              <c:f>VN!$Q$12</c:f>
              <c:strCache>
                <c:ptCount val="1"/>
                <c:pt idx="0">
                  <c:v>PM10
VN-1
FS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VN!$B$14:$D$25</c:f>
              <c:multiLvlStrCache>
                <c:ptCount val="12"/>
                <c:lvl>
                  <c:pt idx="0">
                    <c:v>22-23.05.2021</c:v>
                  </c:pt>
                  <c:pt idx="1">
                    <c:v>23-24.05.2021</c:v>
                  </c:pt>
                  <c:pt idx="2">
                    <c:v>24-25.05.2021</c:v>
                  </c:pt>
                  <c:pt idx="3">
                    <c:v>10-11.08.2021</c:v>
                  </c:pt>
                  <c:pt idx="4">
                    <c:v>11-12.08.2021</c:v>
                  </c:pt>
                  <c:pt idx="5">
                    <c:v>12-13.08.2021</c:v>
                  </c:pt>
                  <c:pt idx="6">
                    <c:v>01-02.10.2021</c:v>
                  </c:pt>
                  <c:pt idx="7">
                    <c:v>02-03.10.2021</c:v>
                  </c:pt>
                  <c:pt idx="8">
                    <c:v>03-04.10.2021</c:v>
                  </c:pt>
                  <c:pt idx="9">
                    <c:v>10-11.12.2021</c:v>
                  </c:pt>
                  <c:pt idx="10">
                    <c:v>11-12.12.2021</c:v>
                  </c:pt>
                  <c:pt idx="11">
                    <c:v>12-13.12.2021</c:v>
                  </c:pt>
                </c:lvl>
                <c:lvl>
                  <c:pt idx="0">
                    <c:v>Mai</c:v>
                  </c:pt>
                  <c:pt idx="3">
                    <c:v>August</c:v>
                  </c:pt>
                  <c:pt idx="6">
                    <c:v>Octombrie</c:v>
                  </c:pt>
                  <c:pt idx="9">
                    <c:v>Decembrie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VN!$Q$14:$Q$25</c:f>
              <c:numCache>
                <c:formatCode>#,##0.00</c:formatCode>
                <c:ptCount val="12"/>
                <c:pt idx="0">
                  <c:v>23.731884057971619</c:v>
                </c:pt>
                <c:pt idx="1">
                  <c:v>18.750000000000146</c:v>
                </c:pt>
                <c:pt idx="2">
                  <c:v>12.681159420289465</c:v>
                </c:pt>
                <c:pt idx="3" formatCode="General">
                  <c:v>21.07</c:v>
                </c:pt>
                <c:pt idx="4" formatCode="General">
                  <c:v>16.739999999999998</c:v>
                </c:pt>
                <c:pt idx="5" formatCode="General">
                  <c:v>14.89</c:v>
                </c:pt>
                <c:pt idx="6" formatCode="General">
                  <c:v>28.76</c:v>
                </c:pt>
                <c:pt idx="7" formatCode="General">
                  <c:v>22.13</c:v>
                </c:pt>
                <c:pt idx="8" formatCode="General">
                  <c:v>33.130000000000003</c:v>
                </c:pt>
                <c:pt idx="9" formatCode="General">
                  <c:v>15.51</c:v>
                </c:pt>
                <c:pt idx="10" formatCode="General">
                  <c:v>7.65</c:v>
                </c:pt>
                <c:pt idx="11" formatCode="General">
                  <c:v>5.95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E504-4373-8B28-8D3D996306E7}"/>
            </c:ext>
          </c:extLst>
        </c:ser>
        <c:ser>
          <c:idx val="2"/>
          <c:order val="2"/>
          <c:tx>
            <c:strRef>
              <c:f>VN!$R$12</c:f>
              <c:strCache>
                <c:ptCount val="1"/>
                <c:pt idx="0">
                  <c:v>Crestere FU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VN!$B$14:$D$25</c:f>
              <c:multiLvlStrCache>
                <c:ptCount val="12"/>
                <c:lvl>
                  <c:pt idx="0">
                    <c:v>22-23.05.2021</c:v>
                  </c:pt>
                  <c:pt idx="1">
                    <c:v>23-24.05.2021</c:v>
                  </c:pt>
                  <c:pt idx="2">
                    <c:v>24-25.05.2021</c:v>
                  </c:pt>
                  <c:pt idx="3">
                    <c:v>10-11.08.2021</c:v>
                  </c:pt>
                  <c:pt idx="4">
                    <c:v>11-12.08.2021</c:v>
                  </c:pt>
                  <c:pt idx="5">
                    <c:v>12-13.08.2021</c:v>
                  </c:pt>
                  <c:pt idx="6">
                    <c:v>01-02.10.2021</c:v>
                  </c:pt>
                  <c:pt idx="7">
                    <c:v>02-03.10.2021</c:v>
                  </c:pt>
                  <c:pt idx="8">
                    <c:v>03-04.10.2021</c:v>
                  </c:pt>
                  <c:pt idx="9">
                    <c:v>10-11.12.2021</c:v>
                  </c:pt>
                  <c:pt idx="10">
                    <c:v>11-12.12.2021</c:v>
                  </c:pt>
                  <c:pt idx="11">
                    <c:v>12-13.12.2021</c:v>
                  </c:pt>
                </c:lvl>
                <c:lvl>
                  <c:pt idx="0">
                    <c:v>Mai</c:v>
                  </c:pt>
                  <c:pt idx="3">
                    <c:v>August</c:v>
                  </c:pt>
                  <c:pt idx="6">
                    <c:v>Octombrie</c:v>
                  </c:pt>
                  <c:pt idx="9">
                    <c:v>Decembrie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VN!$R$14:$R$25</c:f>
              <c:numCache>
                <c:formatCode>0.00</c:formatCode>
                <c:ptCount val="12"/>
                <c:pt idx="0">
                  <c:v>-17.411884057971619</c:v>
                </c:pt>
                <c:pt idx="1">
                  <c:v>-12.190000000000147</c:v>
                </c:pt>
                <c:pt idx="2">
                  <c:v>-7.5211594202894645</c:v>
                </c:pt>
                <c:pt idx="3">
                  <c:v>10.814057971014702</c:v>
                </c:pt>
                <c:pt idx="4">
                  <c:v>17.227391304348114</c:v>
                </c:pt>
                <c:pt idx="5">
                  <c:v>2.3201449275363473</c:v>
                </c:pt>
                <c:pt idx="6">
                  <c:v>16.892173913043376</c:v>
                </c:pt>
                <c:pt idx="7">
                  <c:v>25.514927536231266</c:v>
                </c:pt>
                <c:pt idx="8">
                  <c:v>7.8120289855069629</c:v>
                </c:pt>
                <c:pt idx="9">
                  <c:v>-4.368695652173832</c:v>
                </c:pt>
                <c:pt idx="10">
                  <c:v>0.68333333333312041</c:v>
                </c:pt>
                <c:pt idx="11">
                  <c:v>5.3724637681157015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E504-4373-8B28-8D3D996306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536152"/>
        <c:axId val="106536544"/>
      </c:barChart>
      <c:catAx>
        <c:axId val="106536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536544"/>
        <c:crosses val="autoZero"/>
        <c:auto val="0"/>
        <c:lblAlgn val="ctr"/>
        <c:lblOffset val="100"/>
        <c:noMultiLvlLbl val="0"/>
      </c:catAx>
      <c:valAx>
        <c:axId val="106536544"/>
        <c:scaling>
          <c:orientation val="minMax"/>
          <c:max val="50"/>
          <c:min val="-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4.485472420970210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536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4490217680599902"/>
          <c:y val="3.4275807858285601E-2"/>
          <c:w val="0.24247354064159429"/>
          <c:h val="0.143430274182945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PM</a:t>
            </a:r>
            <a:r>
              <a:rPr lang="ro-RO" baseline="-25000" dirty="0"/>
              <a:t>10</a:t>
            </a:r>
            <a:r>
              <a:rPr lang="ro-RO" dirty="0"/>
              <a:t> - </a:t>
            </a:r>
            <a:r>
              <a:rPr lang="en-US" dirty="0" err="1"/>
              <a:t>Loca</a:t>
            </a:r>
            <a:r>
              <a:rPr lang="ro-RO" dirty="0"/>
              <a:t>ția </a:t>
            </a:r>
            <a:r>
              <a:rPr lang="en-US" dirty="0"/>
              <a:t>VN</a:t>
            </a:r>
            <a:r>
              <a:rPr lang="ro-RO" dirty="0"/>
              <a:t>2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DE-4C01-BBA1-5757C7E4089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DE-4C01-BBA1-5757C7E4089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7DE-4C01-BBA1-5757C7E4089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7DE-4C01-BBA1-5757C7E4089E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PM_RNMCA'!$H$7,'centralizare rezultate PM_RNMCA'!$N$7,'centralizare rezultate PM_RNMCA'!$T$7,'centralizare rezultate PM_RNMCA'!$Z$7)</c:f>
              <c:numCache>
                <c:formatCode>0.00</c:formatCode>
                <c:ptCount val="4"/>
                <c:pt idx="0">
                  <c:v>28.532608695652048</c:v>
                </c:pt>
                <c:pt idx="1">
                  <c:v>27.626811594202373</c:v>
                </c:pt>
                <c:pt idx="2" formatCode="General">
                  <c:v>28.442028985507537</c:v>
                </c:pt>
                <c:pt idx="3">
                  <c:v>10.778985507246599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7DE-4C01-BBA1-5757C7E4089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7DE-4C01-BBA1-5757C7E4089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7DE-4C01-BBA1-5757C7E4089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57DE-4C01-BBA1-5757C7E4089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57DE-4C01-BBA1-5757C7E4089E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PM_RNMCA'!$H$8,'centralizare rezultate PM_RNMCA'!$N$8,'centralizare rezultate PM_RNMCA'!$T$8,'centralizare rezultate PM_RNMCA'!$Z$8)</c:f>
              <c:numCache>
                <c:formatCode>0.00</c:formatCode>
                <c:ptCount val="4"/>
                <c:pt idx="0">
                  <c:v>28.079710144927461</c:v>
                </c:pt>
                <c:pt idx="1">
                  <c:v>33.33333333333298</c:v>
                </c:pt>
                <c:pt idx="2" formatCode="General">
                  <c:v>31.884057971014201</c:v>
                </c:pt>
                <c:pt idx="3">
                  <c:v>9.5108695652173498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7DE-4C01-BBA1-5757C7E4089E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7DE-4C01-BBA1-5757C7E4089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7DE-4C01-BBA1-5757C7E4089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7DE-4C01-BBA1-5757C7E4089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7DE-4C01-BBA1-5757C7E4089E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PM_RNMCA'!$H$9,'centralizare rezultate PM_RNMCA'!$N$9,'centralizare rezultate PM_RNMCA'!$T$9,'centralizare rezultate PM_RNMCA'!$Z$9)</c:f>
              <c:numCache>
                <c:formatCode>General</c:formatCode>
                <c:ptCount val="4"/>
                <c:pt idx="0" formatCode="0.00">
                  <c:v>22.463768115941367</c:v>
                </c:pt>
                <c:pt idx="1">
                  <c:v>33.242753623188968</c:v>
                </c:pt>
                <c:pt idx="2">
                  <c:v>32.699275362318865</c:v>
                </c:pt>
                <c:pt idx="3" formatCode="0.00">
                  <c:v>8.9673913043477445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57DE-4C01-BBA1-5757C7E40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9908696"/>
        <c:axId val="158447232"/>
      </c:barChart>
      <c:catAx>
        <c:axId val="529908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8447232"/>
        <c:crosses val="autoZero"/>
        <c:auto val="1"/>
        <c:lblAlgn val="ctr"/>
        <c:lblOffset val="100"/>
        <c:noMultiLvlLbl val="0"/>
      </c:catAx>
      <c:valAx>
        <c:axId val="15844723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908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38100" cap="flat" cmpd="sng" algn="ctr">
      <a:solidFill>
        <a:srgbClr val="FFC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PM</a:t>
            </a:r>
            <a:r>
              <a:rPr lang="ro-RO" baseline="-25000" dirty="0"/>
              <a:t>10</a:t>
            </a:r>
            <a:r>
              <a:rPr lang="ro-RO" dirty="0"/>
              <a:t> - </a:t>
            </a:r>
            <a:r>
              <a:rPr lang="en-US" dirty="0" err="1"/>
              <a:t>Loca</a:t>
            </a:r>
            <a:r>
              <a:rPr lang="ro-RO" dirty="0"/>
              <a:t>ția </a:t>
            </a:r>
            <a:r>
              <a:rPr lang="en-US" dirty="0"/>
              <a:t>VN3</a:t>
            </a:r>
          </a:p>
        </c:rich>
      </c:tx>
      <c:layout>
        <c:manualLayout>
          <c:xMode val="edge"/>
          <c:yMode val="edge"/>
          <c:x val="0.19210254413291797"/>
          <c:y val="3.6494252873563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F4-4732-8D46-505FE5AAC60D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F4-4732-8D46-505FE5AAC60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2F4-4732-8D46-505FE5AAC60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2F4-4732-8D46-505FE5AAC60D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PM_RNMCA'!$H$10,'centralizare rezultate PM_RNMCA'!$N$10,'centralizare rezultate PM_RNMCA'!$T$10,'centralizare rezultate PM_RNMCA'!$Z$10)</c:f>
              <c:numCache>
                <c:formatCode>0.00</c:formatCode>
                <c:ptCount val="4"/>
                <c:pt idx="0">
                  <c:v>23.731884057971619</c:v>
                </c:pt>
                <c:pt idx="1">
                  <c:v>31.884057971014702</c:v>
                </c:pt>
                <c:pt idx="2" formatCode="General">
                  <c:v>45.652173913043377</c:v>
                </c:pt>
                <c:pt idx="3">
                  <c:v>11.141304347826168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2F4-4732-8D46-505FE5AAC60D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82F4-4732-8D46-505FE5AAC60D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82F4-4732-8D46-505FE5AAC60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2F4-4732-8D46-505FE5AAC60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82F4-4732-8D46-505FE5AAC60D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PM_RNMCA'!$H$11,'centralizare rezultate PM_RNMCA'!$N$11,'centralizare rezultate PM_RNMCA'!$T$11,'centralizare rezultate PM_RNMCA'!$Z$11)</c:f>
              <c:numCache>
                <c:formatCode>General</c:formatCode>
                <c:ptCount val="4"/>
                <c:pt idx="0" formatCode="0.00">
                  <c:v>18.750000000000146</c:v>
                </c:pt>
                <c:pt idx="1">
                  <c:v>33.967391304348112</c:v>
                </c:pt>
                <c:pt idx="2">
                  <c:v>47.644927536231265</c:v>
                </c:pt>
                <c:pt idx="3" formatCode="0.00">
                  <c:v>8.3333333333331208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82F4-4732-8D46-505FE5AAC60D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2F4-4732-8D46-505FE5AAC60D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2F4-4732-8D46-505FE5AAC60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2F4-4732-8D46-505FE5AAC60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2F4-4732-8D46-505FE5AAC60D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PM_RNMCA'!$H$12,'centralizare rezultate PM_RNMCA'!$N$12,'centralizare rezultate PM_RNMCA'!$T$12,'centralizare rezultate PM_RNMCA'!$Z$12)</c:f>
              <c:numCache>
                <c:formatCode>0.00</c:formatCode>
                <c:ptCount val="4"/>
                <c:pt idx="0">
                  <c:v>12.681159420289465</c:v>
                </c:pt>
                <c:pt idx="1">
                  <c:v>17.210144927536348</c:v>
                </c:pt>
                <c:pt idx="2" formatCode="General">
                  <c:v>40.942028985506965</c:v>
                </c:pt>
                <c:pt idx="3">
                  <c:v>11.322463768115702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82F4-4732-8D46-505FE5AAC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448016"/>
        <c:axId val="158448408"/>
      </c:barChart>
      <c:catAx>
        <c:axId val="158448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8448408"/>
        <c:crosses val="autoZero"/>
        <c:auto val="1"/>
        <c:lblAlgn val="ctr"/>
        <c:lblOffset val="100"/>
        <c:noMultiLvlLbl val="0"/>
      </c:catAx>
      <c:valAx>
        <c:axId val="15844840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4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38100" cap="flat" cmpd="sng" algn="ctr">
      <a:solidFill>
        <a:srgbClr val="C00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PM</a:t>
            </a:r>
            <a:r>
              <a:rPr lang="en-US" baseline="-25000" dirty="0"/>
              <a:t>10</a:t>
            </a:r>
            <a:r>
              <a:rPr lang="en-US" dirty="0"/>
              <a:t> - </a:t>
            </a:r>
            <a:r>
              <a:rPr lang="en-US" dirty="0" err="1"/>
              <a:t>Mediile</a:t>
            </a:r>
            <a:r>
              <a:rPr lang="en-US" dirty="0"/>
              <a:t> </a:t>
            </a:r>
            <a:r>
              <a:rPr lang="en-US" dirty="0" err="1" smtClean="0"/>
              <a:t>concentra</a:t>
            </a:r>
            <a:r>
              <a:rPr lang="ro-RO" dirty="0" smtClean="0"/>
              <a:t>ț</a:t>
            </a:r>
            <a:r>
              <a:rPr lang="en-US" dirty="0" err="1" smtClean="0"/>
              <a:t>iilor</a:t>
            </a:r>
            <a:r>
              <a:rPr lang="ro-RO" dirty="0" smtClean="0"/>
              <a:t> </a:t>
            </a:r>
            <a:r>
              <a:rPr lang="ro-RO" dirty="0"/>
              <a:t>(toate campaniile)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valorile</a:t>
            </a:r>
            <a:r>
              <a:rPr lang="en-US" dirty="0"/>
              <a:t> </a:t>
            </a:r>
            <a:r>
              <a:rPr lang="en-US" dirty="0" err="1"/>
              <a:t>maxime</a:t>
            </a:r>
            <a:r>
              <a:rPr lang="ro-RO" dirty="0"/>
              <a:t> pentru cele 3 locații (din toate campaniile)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PM_RNMCA'!$AL$2</c:f>
              <c:strCache>
                <c:ptCount val="1"/>
                <c:pt idx="0">
                  <c:v>media PM10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PM_RNMCA'!$AC$4:$AC$6</c:f>
              <c:strCache>
                <c:ptCount val="3"/>
                <c:pt idx="0">
                  <c:v>VN1</c:v>
                </c:pt>
                <c:pt idx="1">
                  <c:v>VN2</c:v>
                </c:pt>
                <c:pt idx="2">
                  <c:v>VN3</c:v>
                </c:pt>
              </c:strCache>
            </c:strRef>
          </c:cat>
          <c:val>
            <c:numRef>
              <c:f>'centralizare rezultate PM_RNMCA'!$AL$4:$AL$6</c:f>
              <c:numCache>
                <c:formatCode>0.00</c:formatCode>
                <c:ptCount val="3"/>
                <c:pt idx="0">
                  <c:v>24.267814009661762</c:v>
                </c:pt>
                <c:pt idx="1">
                  <c:v>24.630132850241463</c:v>
                </c:pt>
                <c:pt idx="2">
                  <c:v>25.271739130434753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CB-474D-B3FC-AFC9284AF633}"/>
            </c:ext>
          </c:extLst>
        </c:ser>
        <c:ser>
          <c:idx val="1"/>
          <c:order val="1"/>
          <c:tx>
            <c:strRef>
              <c:f>'centralizare rezultate PM_RNMCA'!$AM$2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PM_RNMCA'!$AC$4:$AC$6</c:f>
              <c:strCache>
                <c:ptCount val="3"/>
                <c:pt idx="0">
                  <c:v>VN1</c:v>
                </c:pt>
                <c:pt idx="1">
                  <c:v>VN2</c:v>
                </c:pt>
                <c:pt idx="2">
                  <c:v>VN3</c:v>
                </c:pt>
              </c:strCache>
            </c:strRef>
          </c:cat>
          <c:val>
            <c:numRef>
              <c:f>'centralizare rezultate PM_RNMCA'!$AM$4:$AM$6</c:f>
              <c:numCache>
                <c:formatCode>0.00</c:formatCode>
                <c:ptCount val="3"/>
                <c:pt idx="0">
                  <c:v>30.79710144927499</c:v>
                </c:pt>
                <c:pt idx="1">
                  <c:v>33.33333333333298</c:v>
                </c:pt>
                <c:pt idx="2">
                  <c:v>47.644927536231265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4CB-474D-B3FC-AFC9284AF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449192"/>
        <c:axId val="158449584"/>
      </c:barChart>
      <c:catAx>
        <c:axId val="158449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49584"/>
        <c:crosses val="autoZero"/>
        <c:auto val="1"/>
        <c:lblAlgn val="ctr"/>
        <c:lblOffset val="100"/>
        <c:noMultiLvlLbl val="0"/>
      </c:catAx>
      <c:valAx>
        <c:axId val="15844958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49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CORELAȚIE DETERMINĂRI GRAVIMETRICE VN-1 </a:t>
            </a:r>
            <a:r>
              <a:rPr lang="ro-RO" dirty="0" smtClean="0"/>
              <a:t>RNMC</a:t>
            </a:r>
            <a:r>
              <a:rPr lang="en-US" dirty="0" smtClean="0"/>
              <a:t>A</a:t>
            </a:r>
            <a:r>
              <a:rPr lang="ro-RO" dirty="0" smtClean="0"/>
              <a:t> </a:t>
            </a:r>
            <a:r>
              <a:rPr lang="ro-RO" dirty="0"/>
              <a:t>(</a:t>
            </a:r>
            <a:r>
              <a:rPr lang="ro-RO" dirty="0" smtClean="0"/>
              <a:t>FS) </a:t>
            </a:r>
            <a:r>
              <a:rPr lang="ro-RO" dirty="0"/>
              <a:t>ȘI </a:t>
            </a:r>
            <a:r>
              <a:rPr lang="ro-RO" dirty="0" smtClean="0"/>
              <a:t>VN POIM </a:t>
            </a:r>
            <a:r>
              <a:rPr lang="ro-RO" dirty="0"/>
              <a:t>(FU</a:t>
            </a:r>
            <a:r>
              <a:rPr lang="ro-RO" dirty="0" smtClean="0"/>
              <a:t>)</a:t>
            </a:r>
          </a:p>
          <a:p>
            <a:pPr>
              <a:defRPr/>
            </a:pPr>
            <a:r>
              <a:rPr lang="ro-RO" dirty="0" smtClean="0"/>
              <a:t>PM</a:t>
            </a:r>
            <a:r>
              <a:rPr lang="ro-RO" baseline="-25000" dirty="0" smtClean="0"/>
              <a:t>10</a:t>
            </a:r>
            <a:endParaRPr lang="en-US" baseline="-25000" dirty="0"/>
          </a:p>
        </c:rich>
      </c:tx>
      <c:layout>
        <c:manualLayout>
          <c:xMode val="edge"/>
          <c:yMode val="edge"/>
          <c:x val="0.28793437483629636"/>
          <c:y val="2.8832278318151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230247938322669E-2"/>
          <c:y val="0.1220508465853533"/>
          <c:w val="0.96407688992199858"/>
          <c:h val="0.77850084915856121"/>
        </c:manualLayout>
      </c:layout>
      <c:lineChart>
        <c:grouping val="standard"/>
        <c:varyColors val="0"/>
        <c:ser>
          <c:idx val="0"/>
          <c:order val="0"/>
          <c:tx>
            <c:strRef>
              <c:f>'Raport valori date Focsani'!$B$1</c:f>
              <c:strCache>
                <c:ptCount val="1"/>
                <c:pt idx="0">
                  <c:v>VN-1</c:v>
                </c:pt>
              </c:strCache>
            </c:strRef>
          </c:tx>
          <c:spPr>
            <a:ln w="158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'Raport valori date Focsani'!$B$2:$B$366</c:f>
              <c:numCache>
                <c:formatCode>General</c:formatCode>
                <c:ptCount val="365"/>
                <c:pt idx="4" formatCode="#,##0.00">
                  <c:v>19.43</c:v>
                </c:pt>
                <c:pt idx="5" formatCode="#,##0.00">
                  <c:v>9.26</c:v>
                </c:pt>
                <c:pt idx="6" formatCode="#,##0.00">
                  <c:v>7.65</c:v>
                </c:pt>
                <c:pt idx="7" formatCode="#,##0.00">
                  <c:v>8.6</c:v>
                </c:pt>
                <c:pt idx="8" formatCode="#,##0.00">
                  <c:v>8.17</c:v>
                </c:pt>
                <c:pt idx="9" formatCode="#,##0.00">
                  <c:v>11.8</c:v>
                </c:pt>
                <c:pt idx="10" formatCode="#,##0.00">
                  <c:v>9.66</c:v>
                </c:pt>
                <c:pt idx="11" formatCode="#,##0.00">
                  <c:v>9.19</c:v>
                </c:pt>
                <c:pt idx="12" formatCode="#,##0.00">
                  <c:v>12.32</c:v>
                </c:pt>
                <c:pt idx="13" formatCode="#,##0.00">
                  <c:v>22.52</c:v>
                </c:pt>
                <c:pt idx="14" formatCode="#,##0.00">
                  <c:v>5.12</c:v>
                </c:pt>
                <c:pt idx="15" formatCode="#,##0.00">
                  <c:v>5.04</c:v>
                </c:pt>
                <c:pt idx="16" formatCode="#,##0.00">
                  <c:v>25</c:v>
                </c:pt>
                <c:pt idx="17" formatCode="#,##0.00">
                  <c:v>14.68</c:v>
                </c:pt>
                <c:pt idx="20" formatCode="#,##0.00">
                  <c:v>58.8</c:v>
                </c:pt>
                <c:pt idx="21" formatCode="#,##0.00">
                  <c:v>53.63</c:v>
                </c:pt>
                <c:pt idx="22" formatCode="#,##0.00">
                  <c:v>32.5</c:v>
                </c:pt>
                <c:pt idx="23" formatCode="#,##0.00">
                  <c:v>20.46</c:v>
                </c:pt>
                <c:pt idx="24" formatCode="#,##0.00">
                  <c:v>9.33</c:v>
                </c:pt>
                <c:pt idx="25" formatCode="#,##0.00">
                  <c:v>7.02</c:v>
                </c:pt>
                <c:pt idx="26" formatCode="#,##0.00">
                  <c:v>1.0900000000000001</c:v>
                </c:pt>
                <c:pt idx="27" formatCode="#,##0.00">
                  <c:v>9.01</c:v>
                </c:pt>
                <c:pt idx="28" formatCode="#,##0.00">
                  <c:v>34.619999999999997</c:v>
                </c:pt>
                <c:pt idx="29" formatCode="#,##0.00">
                  <c:v>35.18</c:v>
                </c:pt>
                <c:pt idx="30" formatCode="#,##0.00">
                  <c:v>10.97</c:v>
                </c:pt>
                <c:pt idx="31" formatCode="#,##0.00">
                  <c:v>9.31</c:v>
                </c:pt>
                <c:pt idx="32" formatCode="#,##0.00">
                  <c:v>20.47</c:v>
                </c:pt>
                <c:pt idx="33" formatCode="#,##0.00">
                  <c:v>17.91</c:v>
                </c:pt>
                <c:pt idx="34" formatCode="#,##0.00">
                  <c:v>13.06</c:v>
                </c:pt>
                <c:pt idx="35" formatCode="#,##0.00">
                  <c:v>10.41</c:v>
                </c:pt>
                <c:pt idx="36" formatCode="#,##0.00">
                  <c:v>7.48</c:v>
                </c:pt>
                <c:pt idx="37" formatCode="#,##0.00">
                  <c:v>5.0999999999999996</c:v>
                </c:pt>
                <c:pt idx="38" formatCode="#,##0.00">
                  <c:v>6.13</c:v>
                </c:pt>
                <c:pt idx="39" formatCode="#,##0.00">
                  <c:v>9.19</c:v>
                </c:pt>
                <c:pt idx="40" formatCode="#,##0.00">
                  <c:v>18.97</c:v>
                </c:pt>
                <c:pt idx="41" formatCode="#,##0.00">
                  <c:v>31.45</c:v>
                </c:pt>
                <c:pt idx="42" formatCode="#,##0.00">
                  <c:v>12.99</c:v>
                </c:pt>
                <c:pt idx="43" formatCode="#,##0.00">
                  <c:v>6.88</c:v>
                </c:pt>
                <c:pt idx="44" formatCode="#,##0.00">
                  <c:v>4.8499999999999996</c:v>
                </c:pt>
                <c:pt idx="45" formatCode="#,##0.00">
                  <c:v>11.13</c:v>
                </c:pt>
                <c:pt idx="46" formatCode="#,##0.00">
                  <c:v>6.86</c:v>
                </c:pt>
                <c:pt idx="47" formatCode="#,##0.00">
                  <c:v>23.11</c:v>
                </c:pt>
                <c:pt idx="48" formatCode="#,##0.00">
                  <c:v>20.89</c:v>
                </c:pt>
                <c:pt idx="49" formatCode="#,##0.00">
                  <c:v>10.67</c:v>
                </c:pt>
                <c:pt idx="50" formatCode="#,##0.00">
                  <c:v>24.4</c:v>
                </c:pt>
                <c:pt idx="51" formatCode="#,##0.00">
                  <c:v>32.21</c:v>
                </c:pt>
                <c:pt idx="52" formatCode="#,##0.00">
                  <c:v>28.73</c:v>
                </c:pt>
                <c:pt idx="53" formatCode="#,##0.00">
                  <c:v>36.15</c:v>
                </c:pt>
                <c:pt idx="54" formatCode="#,##0.00">
                  <c:v>25.54</c:v>
                </c:pt>
                <c:pt idx="55" formatCode="#,##0.00">
                  <c:v>29.36</c:v>
                </c:pt>
                <c:pt idx="56" formatCode="#,##0.00">
                  <c:v>34.32</c:v>
                </c:pt>
                <c:pt idx="57" formatCode="#,##0.00">
                  <c:v>8.3800000000000008</c:v>
                </c:pt>
                <c:pt idx="58" formatCode="#,##0.00">
                  <c:v>5.57</c:v>
                </c:pt>
                <c:pt idx="59" formatCode="#,##0.00">
                  <c:v>7.28</c:v>
                </c:pt>
                <c:pt idx="60" formatCode="#,##0.00">
                  <c:v>12.93</c:v>
                </c:pt>
                <c:pt idx="61" formatCode="#,##0.00">
                  <c:v>17.79</c:v>
                </c:pt>
                <c:pt idx="62" formatCode="#,##0.00">
                  <c:v>46.07</c:v>
                </c:pt>
                <c:pt idx="63" formatCode="#,##0.00">
                  <c:v>28.86</c:v>
                </c:pt>
                <c:pt idx="64" formatCode="#,##0.00">
                  <c:v>5.16</c:v>
                </c:pt>
                <c:pt idx="65" formatCode="#,##0.00">
                  <c:v>16.489999999999998</c:v>
                </c:pt>
                <c:pt idx="66" formatCode="#,##0.00">
                  <c:v>22.7</c:v>
                </c:pt>
                <c:pt idx="67" formatCode="#,##0.00">
                  <c:v>14.33</c:v>
                </c:pt>
                <c:pt idx="68" formatCode="#,##0.00">
                  <c:v>11.77</c:v>
                </c:pt>
                <c:pt idx="69" formatCode="#,##0.00">
                  <c:v>9.34</c:v>
                </c:pt>
                <c:pt idx="70" formatCode="#,##0.00">
                  <c:v>16.22</c:v>
                </c:pt>
                <c:pt idx="71" formatCode="#,##0.00">
                  <c:v>26.12</c:v>
                </c:pt>
                <c:pt idx="72" formatCode="#,##0.00">
                  <c:v>25.18</c:v>
                </c:pt>
                <c:pt idx="73" formatCode="#,##0.00">
                  <c:v>22.47</c:v>
                </c:pt>
                <c:pt idx="74" formatCode="#,##0.00">
                  <c:v>2.2000000000000002</c:v>
                </c:pt>
                <c:pt idx="77" formatCode="#,##0.00">
                  <c:v>4.67</c:v>
                </c:pt>
                <c:pt idx="78" formatCode="#,##0.00">
                  <c:v>11.7</c:v>
                </c:pt>
                <c:pt idx="79" formatCode="#,##0.00">
                  <c:v>10.63</c:v>
                </c:pt>
                <c:pt idx="80" formatCode="#,##0.00">
                  <c:v>8.89</c:v>
                </c:pt>
                <c:pt idx="81" formatCode="#,##0.00">
                  <c:v>3.99</c:v>
                </c:pt>
                <c:pt idx="82" formatCode="#,##0.00">
                  <c:v>2.5</c:v>
                </c:pt>
                <c:pt idx="83" formatCode="#,##0.00">
                  <c:v>6.13</c:v>
                </c:pt>
                <c:pt idx="84" formatCode="#,##0.00">
                  <c:v>17.98</c:v>
                </c:pt>
                <c:pt idx="85" formatCode="#,##0.00">
                  <c:v>23.49</c:v>
                </c:pt>
                <c:pt idx="86" formatCode="#,##0.00">
                  <c:v>16.32</c:v>
                </c:pt>
                <c:pt idx="87" formatCode="#,##0.00">
                  <c:v>7.62</c:v>
                </c:pt>
                <c:pt idx="88" formatCode="#,##0.00">
                  <c:v>17.899999999999999</c:v>
                </c:pt>
                <c:pt idx="89" formatCode="#,##0.00">
                  <c:v>27.6</c:v>
                </c:pt>
                <c:pt idx="90" formatCode="#,##0.00">
                  <c:v>24.85</c:v>
                </c:pt>
                <c:pt idx="91" formatCode="#,##0.00">
                  <c:v>20.54</c:v>
                </c:pt>
                <c:pt idx="92" formatCode="#,##0.00">
                  <c:v>7.19</c:v>
                </c:pt>
                <c:pt idx="93" formatCode="#,##0.00">
                  <c:v>5.0599999999999996</c:v>
                </c:pt>
                <c:pt idx="94" formatCode="#,##0.00">
                  <c:v>6.39</c:v>
                </c:pt>
                <c:pt idx="95" formatCode="#,##0.00">
                  <c:v>8.18</c:v>
                </c:pt>
                <c:pt idx="96" formatCode="#,##0.00">
                  <c:v>9.58</c:v>
                </c:pt>
                <c:pt idx="97" formatCode="#,##0.00">
                  <c:v>10.8</c:v>
                </c:pt>
                <c:pt idx="98" formatCode="#,##0.00">
                  <c:v>12.03</c:v>
                </c:pt>
                <c:pt idx="99" formatCode="#,##0.00">
                  <c:v>12.07</c:v>
                </c:pt>
                <c:pt idx="100" formatCode="#,##0.00">
                  <c:v>13.23</c:v>
                </c:pt>
                <c:pt idx="101" formatCode="#,##0.00">
                  <c:v>20.8</c:v>
                </c:pt>
                <c:pt idx="102" formatCode="#,##0.00">
                  <c:v>24.38</c:v>
                </c:pt>
                <c:pt idx="105" formatCode="#,##0.00">
                  <c:v>5.74</c:v>
                </c:pt>
                <c:pt idx="106" formatCode="#,##0.00">
                  <c:v>15.64</c:v>
                </c:pt>
                <c:pt idx="107" formatCode="#,##0.00">
                  <c:v>8.2899999999999991</c:v>
                </c:pt>
                <c:pt idx="108" formatCode="#,##0.00">
                  <c:v>8.73</c:v>
                </c:pt>
                <c:pt idx="109" formatCode="#,##0.00">
                  <c:v>6.92</c:v>
                </c:pt>
                <c:pt idx="110" formatCode="#,##0.00">
                  <c:v>10.26</c:v>
                </c:pt>
                <c:pt idx="111" formatCode="#,##0.00">
                  <c:v>10.47</c:v>
                </c:pt>
                <c:pt idx="112" formatCode="#,##0.00">
                  <c:v>11.07</c:v>
                </c:pt>
                <c:pt idx="113" formatCode="#,##0.00">
                  <c:v>7.74</c:v>
                </c:pt>
                <c:pt idx="114" formatCode="#,##0.00">
                  <c:v>7.33</c:v>
                </c:pt>
                <c:pt idx="115" formatCode="#,##0.00">
                  <c:v>10.74</c:v>
                </c:pt>
                <c:pt idx="116" formatCode="#,##0.00">
                  <c:v>7.37</c:v>
                </c:pt>
                <c:pt idx="117" formatCode="#,##0.00">
                  <c:v>8.8000000000000007</c:v>
                </c:pt>
                <c:pt idx="118" formatCode="#,##0.00">
                  <c:v>8.9499999999999993</c:v>
                </c:pt>
                <c:pt idx="119" formatCode="#,##0.00">
                  <c:v>16.48</c:v>
                </c:pt>
                <c:pt idx="120" formatCode="#,##0.00">
                  <c:v>17.91</c:v>
                </c:pt>
                <c:pt idx="121" formatCode="#,##0.00">
                  <c:v>31.41</c:v>
                </c:pt>
                <c:pt idx="122" formatCode="#,##0.00">
                  <c:v>11.87</c:v>
                </c:pt>
                <c:pt idx="123" formatCode="#,##0.00">
                  <c:v>8.4700000000000006</c:v>
                </c:pt>
                <c:pt idx="124" formatCode="#,##0.00">
                  <c:v>9.99</c:v>
                </c:pt>
                <c:pt idx="125" formatCode="#,##0.00">
                  <c:v>13</c:v>
                </c:pt>
                <c:pt idx="126" formatCode="#,##0.00">
                  <c:v>14.24</c:v>
                </c:pt>
                <c:pt idx="127" formatCode="#,##0.00">
                  <c:v>11.17</c:v>
                </c:pt>
                <c:pt idx="128" formatCode="#,##0.00">
                  <c:v>7.45</c:v>
                </c:pt>
                <c:pt idx="129" formatCode="#,##0.00">
                  <c:v>8.9600000000000009</c:v>
                </c:pt>
                <c:pt idx="130" formatCode="#,##0.00">
                  <c:v>13.45</c:v>
                </c:pt>
                <c:pt idx="131" formatCode="#,##0.00">
                  <c:v>19.079999999999998</c:v>
                </c:pt>
                <c:pt idx="132" formatCode="#,##0.00">
                  <c:v>12.44</c:v>
                </c:pt>
                <c:pt idx="133" formatCode="#,##0.00">
                  <c:v>11.55</c:v>
                </c:pt>
                <c:pt idx="134" formatCode="#,##0.00">
                  <c:v>11.14</c:v>
                </c:pt>
                <c:pt idx="135" formatCode="#,##0.00">
                  <c:v>16.420000000000002</c:v>
                </c:pt>
                <c:pt idx="136" formatCode="#,##0.00">
                  <c:v>13.56</c:v>
                </c:pt>
                <c:pt idx="137" formatCode="#,##0.00">
                  <c:v>9.2899999999999991</c:v>
                </c:pt>
                <c:pt idx="138" formatCode="#,##0.00">
                  <c:v>7.94</c:v>
                </c:pt>
                <c:pt idx="139" formatCode="#,##0.00">
                  <c:v>5.84</c:v>
                </c:pt>
                <c:pt idx="140" formatCode="#,##0.00">
                  <c:v>8.02</c:v>
                </c:pt>
                <c:pt idx="141" formatCode="#,##0.00">
                  <c:v>7.24</c:v>
                </c:pt>
                <c:pt idx="142" formatCode="#,##0.00">
                  <c:v>8.7100000000000009</c:v>
                </c:pt>
                <c:pt idx="143" formatCode="#,##0.00">
                  <c:v>10.32</c:v>
                </c:pt>
                <c:pt idx="144" formatCode="#,##0.00">
                  <c:v>8.7200000000000006</c:v>
                </c:pt>
                <c:pt idx="145" formatCode="#,##0.00">
                  <c:v>11.69</c:v>
                </c:pt>
                <c:pt idx="146" formatCode="#,##0.00">
                  <c:v>10.94</c:v>
                </c:pt>
                <c:pt idx="147" formatCode="#,##0.00">
                  <c:v>6.32</c:v>
                </c:pt>
                <c:pt idx="148" formatCode="#,##0.00">
                  <c:v>6.56</c:v>
                </c:pt>
                <c:pt idx="149" formatCode="#,##0.00">
                  <c:v>5.16</c:v>
                </c:pt>
                <c:pt idx="150" formatCode="#,##0.00">
                  <c:v>2.83</c:v>
                </c:pt>
                <c:pt idx="151" formatCode="#,##0.00">
                  <c:v>3.18</c:v>
                </c:pt>
                <c:pt idx="152" formatCode="#,##0.00">
                  <c:v>8.83</c:v>
                </c:pt>
                <c:pt idx="153" formatCode="#,##0.00">
                  <c:v>11.55</c:v>
                </c:pt>
                <c:pt idx="154" formatCode="#,##0.00">
                  <c:v>12.97</c:v>
                </c:pt>
                <c:pt idx="155" formatCode="#,##0.00">
                  <c:v>15.35</c:v>
                </c:pt>
                <c:pt idx="156" formatCode="#,##0.00">
                  <c:v>9.7899999999999991</c:v>
                </c:pt>
                <c:pt idx="157" formatCode="#,##0.00">
                  <c:v>16.48</c:v>
                </c:pt>
                <c:pt idx="158" formatCode="#,##0.00">
                  <c:v>15.34</c:v>
                </c:pt>
                <c:pt idx="159" formatCode="#,##0.00">
                  <c:v>14.59</c:v>
                </c:pt>
                <c:pt idx="160" formatCode="#,##0.00">
                  <c:v>13.6</c:v>
                </c:pt>
                <c:pt idx="161" formatCode="#,##0.00">
                  <c:v>17.18</c:v>
                </c:pt>
                <c:pt idx="162" formatCode="#,##0.00">
                  <c:v>11.54</c:v>
                </c:pt>
                <c:pt idx="163" formatCode="#,##0.00">
                  <c:v>7.61</c:v>
                </c:pt>
                <c:pt idx="164" formatCode="#,##0.00">
                  <c:v>7.84</c:v>
                </c:pt>
                <c:pt idx="165" formatCode="#,##0.00">
                  <c:v>7.86</c:v>
                </c:pt>
                <c:pt idx="166" formatCode="#,##0.00">
                  <c:v>10.61</c:v>
                </c:pt>
                <c:pt idx="167" formatCode="#,##0.00">
                  <c:v>10.44</c:v>
                </c:pt>
                <c:pt idx="168" formatCode="#,##0.00">
                  <c:v>9.6199999999999992</c:v>
                </c:pt>
                <c:pt idx="169" formatCode="#,##0.00">
                  <c:v>6.87</c:v>
                </c:pt>
                <c:pt idx="170" formatCode="#,##0.00">
                  <c:v>8.84</c:v>
                </c:pt>
                <c:pt idx="171" formatCode="#,##0.00">
                  <c:v>17.190000000000001</c:v>
                </c:pt>
                <c:pt idx="172" formatCode="#,##0.00">
                  <c:v>20.65</c:v>
                </c:pt>
                <c:pt idx="173" formatCode="#,##0.00">
                  <c:v>16.36</c:v>
                </c:pt>
                <c:pt idx="174" formatCode="#,##0.00">
                  <c:v>18.64</c:v>
                </c:pt>
                <c:pt idx="175" formatCode="#,##0.00">
                  <c:v>23.3</c:v>
                </c:pt>
                <c:pt idx="176" formatCode="#,##0.00">
                  <c:v>23.93</c:v>
                </c:pt>
                <c:pt idx="177" formatCode="#,##0.00">
                  <c:v>15.01</c:v>
                </c:pt>
                <c:pt idx="178" formatCode="#,##0.00">
                  <c:v>18.7</c:v>
                </c:pt>
                <c:pt idx="179" formatCode="#,##0.00">
                  <c:v>18.82</c:v>
                </c:pt>
                <c:pt idx="180" formatCode="#,##0.00">
                  <c:v>28.74</c:v>
                </c:pt>
                <c:pt idx="181" formatCode="#,##0.00">
                  <c:v>20.37</c:v>
                </c:pt>
                <c:pt idx="182" formatCode="#,##0.00">
                  <c:v>10.36</c:v>
                </c:pt>
                <c:pt idx="183" formatCode="#,##0.00">
                  <c:v>10.93</c:v>
                </c:pt>
                <c:pt idx="184" formatCode="#,##0.00">
                  <c:v>6.46</c:v>
                </c:pt>
                <c:pt idx="185" formatCode="#,##0.00">
                  <c:v>8.59</c:v>
                </c:pt>
                <c:pt idx="186" formatCode="#,##0.00">
                  <c:v>14.81</c:v>
                </c:pt>
                <c:pt idx="187" formatCode="#,##0.00">
                  <c:v>14.62</c:v>
                </c:pt>
                <c:pt idx="188" formatCode="#,##0.00">
                  <c:v>17.239999999999998</c:v>
                </c:pt>
                <c:pt idx="189" formatCode="#,##0.00">
                  <c:v>23</c:v>
                </c:pt>
                <c:pt idx="190" formatCode="#,##0.00">
                  <c:v>19.670000000000002</c:v>
                </c:pt>
                <c:pt idx="191" formatCode="#,##0.00">
                  <c:v>19.52</c:v>
                </c:pt>
                <c:pt idx="192" formatCode="#,##0.00">
                  <c:v>20.059999999999999</c:v>
                </c:pt>
                <c:pt idx="193" formatCode="#,##0.00">
                  <c:v>21.34</c:v>
                </c:pt>
                <c:pt idx="194" formatCode="#,##0.00">
                  <c:v>25.09</c:v>
                </c:pt>
                <c:pt idx="196" formatCode="#,##0.00">
                  <c:v>34.4</c:v>
                </c:pt>
                <c:pt idx="197" formatCode="#,##0.00">
                  <c:v>32.39</c:v>
                </c:pt>
                <c:pt idx="198" formatCode="#,##0.00">
                  <c:v>29.78</c:v>
                </c:pt>
                <c:pt idx="199" formatCode="#,##0.00">
                  <c:v>32.82</c:v>
                </c:pt>
                <c:pt idx="200" formatCode="#,##0.00">
                  <c:v>17.2</c:v>
                </c:pt>
                <c:pt idx="201" formatCode="#,##0.00">
                  <c:v>9.43</c:v>
                </c:pt>
                <c:pt idx="202" formatCode="#,##0.00">
                  <c:v>15.52</c:v>
                </c:pt>
                <c:pt idx="203" formatCode="#,##0.00">
                  <c:v>15.86</c:v>
                </c:pt>
                <c:pt idx="204" formatCode="#,##0.00">
                  <c:v>14.83</c:v>
                </c:pt>
                <c:pt idx="205" formatCode="#,##0.00">
                  <c:v>16.82</c:v>
                </c:pt>
                <c:pt idx="206" formatCode="#,##0.00">
                  <c:v>28.43</c:v>
                </c:pt>
                <c:pt idx="207" formatCode="#,##0.00">
                  <c:v>29.71</c:v>
                </c:pt>
                <c:pt idx="208" formatCode="#,##0.00">
                  <c:v>37.83</c:v>
                </c:pt>
                <c:pt idx="209" formatCode="#,##0.00">
                  <c:v>25.4</c:v>
                </c:pt>
                <c:pt idx="210" formatCode="#,##0.00">
                  <c:v>21.16</c:v>
                </c:pt>
                <c:pt idx="211" formatCode="#,##0.00">
                  <c:v>29.63</c:v>
                </c:pt>
                <c:pt idx="212" formatCode="#,##0.00">
                  <c:v>17.75</c:v>
                </c:pt>
                <c:pt idx="213" formatCode="#,##0.00">
                  <c:v>33.270000000000003</c:v>
                </c:pt>
                <c:pt idx="215" formatCode="#,##0.00">
                  <c:v>18.690000000000001</c:v>
                </c:pt>
                <c:pt idx="216" formatCode="#,##0.00">
                  <c:v>14.55</c:v>
                </c:pt>
                <c:pt idx="217" formatCode="#,##0.00">
                  <c:v>8.93</c:v>
                </c:pt>
                <c:pt idx="218" formatCode="#,##0.00">
                  <c:v>2.74</c:v>
                </c:pt>
                <c:pt idx="219" formatCode="#,##0.00">
                  <c:v>9.18</c:v>
                </c:pt>
                <c:pt idx="220" formatCode="#,##0.00">
                  <c:v>16.920000000000002</c:v>
                </c:pt>
                <c:pt idx="221" formatCode="#,##0.00">
                  <c:v>18.04</c:v>
                </c:pt>
                <c:pt idx="222" formatCode="#,##0.00">
                  <c:v>16.059999999999999</c:v>
                </c:pt>
                <c:pt idx="223" formatCode="#,##0.00">
                  <c:v>17.14</c:v>
                </c:pt>
                <c:pt idx="224" formatCode="#,##0.00">
                  <c:v>18.39</c:v>
                </c:pt>
                <c:pt idx="225" formatCode="#,##0.00">
                  <c:v>16.09</c:v>
                </c:pt>
                <c:pt idx="226" formatCode="#,##0.00">
                  <c:v>16.829999999999998</c:v>
                </c:pt>
                <c:pt idx="227" formatCode="#,##0.00">
                  <c:v>21.07</c:v>
                </c:pt>
                <c:pt idx="228" formatCode="#,##0.00">
                  <c:v>16.739999999999998</c:v>
                </c:pt>
                <c:pt idx="229" formatCode="#,##0.00">
                  <c:v>14.89</c:v>
                </c:pt>
                <c:pt idx="230" formatCode="#,##0.00">
                  <c:v>12.2</c:v>
                </c:pt>
                <c:pt idx="231" formatCode="#,##0.00">
                  <c:v>15.69</c:v>
                </c:pt>
                <c:pt idx="232" formatCode="#,##0.00">
                  <c:v>15.71</c:v>
                </c:pt>
                <c:pt idx="233" formatCode="#,##0.00">
                  <c:v>16.14</c:v>
                </c:pt>
                <c:pt idx="234" formatCode="#,##0.00">
                  <c:v>20.37</c:v>
                </c:pt>
                <c:pt idx="235" formatCode="#,##0.00">
                  <c:v>17.18</c:v>
                </c:pt>
                <c:pt idx="236" formatCode="#,##0.00">
                  <c:v>19.43</c:v>
                </c:pt>
                <c:pt idx="237" formatCode="#,##0.00">
                  <c:v>8.6199999999999992</c:v>
                </c:pt>
                <c:pt idx="238" formatCode="#,##0.00">
                  <c:v>13.97</c:v>
                </c:pt>
                <c:pt idx="239" formatCode="#,##0.00">
                  <c:v>10.76</c:v>
                </c:pt>
                <c:pt idx="240" formatCode="#,##0.00">
                  <c:v>8.17</c:v>
                </c:pt>
                <c:pt idx="241" formatCode="#,##0.00">
                  <c:v>4.67</c:v>
                </c:pt>
                <c:pt idx="242" formatCode="#,##0.00">
                  <c:v>9.68</c:v>
                </c:pt>
                <c:pt idx="243" formatCode="#,##0.00">
                  <c:v>7.5</c:v>
                </c:pt>
                <c:pt idx="244" formatCode="#,##0.00">
                  <c:v>10.99</c:v>
                </c:pt>
                <c:pt idx="245" formatCode="#,##0.00">
                  <c:v>11.96</c:v>
                </c:pt>
                <c:pt idx="246" formatCode="#,##0.00">
                  <c:v>13.97</c:v>
                </c:pt>
                <c:pt idx="247" formatCode="#,##0.00">
                  <c:v>7.59</c:v>
                </c:pt>
                <c:pt idx="248" formatCode="#,##0.00">
                  <c:v>13.54</c:v>
                </c:pt>
                <c:pt idx="249" formatCode="#,##0.00">
                  <c:v>17.04</c:v>
                </c:pt>
                <c:pt idx="250" formatCode="#,##0.00">
                  <c:v>20.67</c:v>
                </c:pt>
                <c:pt idx="251" formatCode="#,##0.00">
                  <c:v>21.23</c:v>
                </c:pt>
                <c:pt idx="252" formatCode="#,##0.00">
                  <c:v>26.81</c:v>
                </c:pt>
                <c:pt idx="253" formatCode="#,##0.00">
                  <c:v>23.48</c:v>
                </c:pt>
                <c:pt idx="254" formatCode="#,##0.00">
                  <c:v>22.39</c:v>
                </c:pt>
                <c:pt idx="255" formatCode="#,##0.00">
                  <c:v>25.12</c:v>
                </c:pt>
                <c:pt idx="260" formatCode="#,##0.00">
                  <c:v>14.76</c:v>
                </c:pt>
                <c:pt idx="261" formatCode="#,##0.00">
                  <c:v>10.62</c:v>
                </c:pt>
                <c:pt idx="262" formatCode="#,##0.00">
                  <c:v>11.54</c:v>
                </c:pt>
                <c:pt idx="263" formatCode="#,##0.00">
                  <c:v>5.64</c:v>
                </c:pt>
                <c:pt idx="264" formatCode="#,##0.00">
                  <c:v>11.71</c:v>
                </c:pt>
                <c:pt idx="265" formatCode="#,##0.00">
                  <c:v>7.99</c:v>
                </c:pt>
                <c:pt idx="266" formatCode="#,##0.00">
                  <c:v>15.28</c:v>
                </c:pt>
                <c:pt idx="267" formatCode="#,##0.00">
                  <c:v>10.45</c:v>
                </c:pt>
                <c:pt idx="268" formatCode="#,##0.00">
                  <c:v>10.87</c:v>
                </c:pt>
                <c:pt idx="269" formatCode="#,##0.00">
                  <c:v>21.19</c:v>
                </c:pt>
                <c:pt idx="270" formatCode="#,##0.00">
                  <c:v>15.12</c:v>
                </c:pt>
                <c:pt idx="271" formatCode="#,##0.00">
                  <c:v>25.98</c:v>
                </c:pt>
                <c:pt idx="272" formatCode="#,##0.00">
                  <c:v>28.1</c:v>
                </c:pt>
                <c:pt idx="273" formatCode="#,##0.00">
                  <c:v>23.45</c:v>
                </c:pt>
                <c:pt idx="274" formatCode="#,##0.00">
                  <c:v>22.88</c:v>
                </c:pt>
                <c:pt idx="275" formatCode="#,##0.00">
                  <c:v>21.13</c:v>
                </c:pt>
                <c:pt idx="276" formatCode="#,##0.00">
                  <c:v>22.32</c:v>
                </c:pt>
                <c:pt idx="278" formatCode="#,##0.00">
                  <c:v>33</c:v>
                </c:pt>
                <c:pt idx="279" formatCode="#,##0.00">
                  <c:v>28.76</c:v>
                </c:pt>
                <c:pt idx="280" formatCode="#,##0.00">
                  <c:v>22.13</c:v>
                </c:pt>
                <c:pt idx="281" formatCode="#,##0.00">
                  <c:v>33.130000000000003</c:v>
                </c:pt>
                <c:pt idx="282" formatCode="#,##0.00">
                  <c:v>28.92</c:v>
                </c:pt>
                <c:pt idx="283" formatCode="#,##0.00">
                  <c:v>35.31</c:v>
                </c:pt>
                <c:pt idx="284" formatCode="#,##0.00">
                  <c:v>38.24</c:v>
                </c:pt>
                <c:pt idx="285" formatCode="#,##0.00">
                  <c:v>22.12</c:v>
                </c:pt>
                <c:pt idx="286" formatCode="#,##0.00">
                  <c:v>23.21</c:v>
                </c:pt>
                <c:pt idx="287" formatCode="#,##0.00">
                  <c:v>19.34</c:v>
                </c:pt>
                <c:pt idx="288" formatCode="#,##0.00">
                  <c:v>16.66</c:v>
                </c:pt>
                <c:pt idx="289" formatCode="#,##0.00">
                  <c:v>19.940000000000001</c:v>
                </c:pt>
                <c:pt idx="290" formatCode="#,##0.00">
                  <c:v>23.37</c:v>
                </c:pt>
                <c:pt idx="291" formatCode="#,##0.00">
                  <c:v>23.44</c:v>
                </c:pt>
                <c:pt idx="292" formatCode="#,##0.00">
                  <c:v>22.05</c:v>
                </c:pt>
                <c:pt idx="293" formatCode="#,##0.00">
                  <c:v>27.37</c:v>
                </c:pt>
                <c:pt idx="294" formatCode="#,##0.00">
                  <c:v>29.79</c:v>
                </c:pt>
                <c:pt idx="295" formatCode="#,##0.00">
                  <c:v>13.39</c:v>
                </c:pt>
                <c:pt idx="296" formatCode="#,##0.00">
                  <c:v>16.510000000000002</c:v>
                </c:pt>
                <c:pt idx="297" formatCode="#,##0.00">
                  <c:v>25.91</c:v>
                </c:pt>
                <c:pt idx="298" formatCode="#,##0.00">
                  <c:v>27.75</c:v>
                </c:pt>
                <c:pt idx="300" formatCode="#,##0.00">
                  <c:v>25.65</c:v>
                </c:pt>
                <c:pt idx="301" formatCode="#,##0.00">
                  <c:v>36.28</c:v>
                </c:pt>
                <c:pt idx="302" formatCode="#,##0.00">
                  <c:v>39.54</c:v>
                </c:pt>
                <c:pt idx="303" formatCode="#,##0.00">
                  <c:v>31.07</c:v>
                </c:pt>
                <c:pt idx="304" formatCode="#,##0.00">
                  <c:v>41.95</c:v>
                </c:pt>
                <c:pt idx="305" formatCode="#,##0.00">
                  <c:v>22.7</c:v>
                </c:pt>
                <c:pt idx="306" formatCode="#,##0.00">
                  <c:v>40.39</c:v>
                </c:pt>
                <c:pt idx="307" formatCode="#,##0.00">
                  <c:v>37.22</c:v>
                </c:pt>
                <c:pt idx="308" formatCode="#,##0.00">
                  <c:v>39.15</c:v>
                </c:pt>
                <c:pt idx="309" formatCode="#,##0.00">
                  <c:v>26.27</c:v>
                </c:pt>
                <c:pt idx="310" formatCode="#,##0.00">
                  <c:v>28.96</c:v>
                </c:pt>
                <c:pt idx="311" formatCode="#,##0.00">
                  <c:v>25.87</c:v>
                </c:pt>
                <c:pt idx="312" formatCode="#,##0.00">
                  <c:v>6.51</c:v>
                </c:pt>
                <c:pt idx="313" formatCode="#,##0.00">
                  <c:v>8.8699999999999992</c:v>
                </c:pt>
                <c:pt idx="314" formatCode="#,##0.00">
                  <c:v>8.0500000000000007</c:v>
                </c:pt>
                <c:pt idx="315" formatCode="#,##0.00">
                  <c:v>41.96</c:v>
                </c:pt>
                <c:pt idx="316" formatCode="#,##0.00">
                  <c:v>36.71</c:v>
                </c:pt>
                <c:pt idx="317" formatCode="#,##0.00">
                  <c:v>18.21</c:v>
                </c:pt>
                <c:pt idx="318" formatCode="#,##0.00">
                  <c:v>31.21</c:v>
                </c:pt>
                <c:pt idx="319" formatCode="#,##0.00">
                  <c:v>31.6</c:v>
                </c:pt>
                <c:pt idx="320" formatCode="#,##0.00">
                  <c:v>16.48</c:v>
                </c:pt>
                <c:pt idx="321" formatCode="#,##0.00">
                  <c:v>30.78</c:v>
                </c:pt>
                <c:pt idx="322" formatCode="#,##0.00">
                  <c:v>31.54</c:v>
                </c:pt>
                <c:pt idx="323" formatCode="#,##0.00">
                  <c:v>5.79</c:v>
                </c:pt>
                <c:pt idx="324" formatCode="#,##0.00">
                  <c:v>19.440000000000001</c:v>
                </c:pt>
                <c:pt idx="325" formatCode="#,##0.00">
                  <c:v>31.64</c:v>
                </c:pt>
                <c:pt idx="326" formatCode="#,##0.00">
                  <c:v>29.1</c:v>
                </c:pt>
                <c:pt idx="327" formatCode="#,##0.00">
                  <c:v>21.38</c:v>
                </c:pt>
                <c:pt idx="328" formatCode="#,##0.00">
                  <c:v>12.56</c:v>
                </c:pt>
                <c:pt idx="329" formatCode="#,##0.00">
                  <c:v>15.57</c:v>
                </c:pt>
                <c:pt idx="330" formatCode="#,##0.00">
                  <c:v>11.66</c:v>
                </c:pt>
                <c:pt idx="331" formatCode="#,##0.00">
                  <c:v>20.149999999999999</c:v>
                </c:pt>
                <c:pt idx="332" formatCode="#,##0.00">
                  <c:v>18.059999999999999</c:v>
                </c:pt>
                <c:pt idx="333" formatCode="#,##0.00">
                  <c:v>14.99</c:v>
                </c:pt>
                <c:pt idx="334" formatCode="#,##0.00">
                  <c:v>6.59</c:v>
                </c:pt>
                <c:pt idx="336" formatCode="#,##0.00">
                  <c:v>18.05</c:v>
                </c:pt>
                <c:pt idx="337" formatCode="#,##0.00">
                  <c:v>21.6</c:v>
                </c:pt>
                <c:pt idx="338" formatCode="#,##0.00">
                  <c:v>27.33</c:v>
                </c:pt>
                <c:pt idx="339" formatCode="#,##0.00">
                  <c:v>21.98</c:v>
                </c:pt>
                <c:pt idx="340" formatCode="#,##0.00">
                  <c:v>10.45</c:v>
                </c:pt>
                <c:pt idx="341" formatCode="#,##0.00">
                  <c:v>10.19</c:v>
                </c:pt>
                <c:pt idx="342" formatCode="#,##0.00">
                  <c:v>21.99</c:v>
                </c:pt>
                <c:pt idx="343" formatCode="#,##0.00">
                  <c:v>25.23</c:v>
                </c:pt>
                <c:pt idx="344" formatCode="#,##0.00">
                  <c:v>12.17</c:v>
                </c:pt>
                <c:pt idx="345" formatCode="#,##0.00">
                  <c:v>6.88</c:v>
                </c:pt>
                <c:pt idx="347" formatCode="#,##0.00">
                  <c:v>13.86</c:v>
                </c:pt>
                <c:pt idx="348" formatCode="#,##0.00">
                  <c:v>11.51</c:v>
                </c:pt>
                <c:pt idx="349" formatCode="#,##0.00">
                  <c:v>15.51</c:v>
                </c:pt>
                <c:pt idx="350" formatCode="#,##0.00">
                  <c:v>7.65</c:v>
                </c:pt>
                <c:pt idx="351" formatCode="#,##0.00">
                  <c:v>5.95</c:v>
                </c:pt>
                <c:pt idx="352" formatCode="#,##0.00">
                  <c:v>15.57</c:v>
                </c:pt>
                <c:pt idx="353" formatCode="#,##0.00">
                  <c:v>11.89</c:v>
                </c:pt>
                <c:pt idx="354" formatCode="#,##0.00">
                  <c:v>11.74</c:v>
                </c:pt>
                <c:pt idx="355" formatCode="#,##0.00">
                  <c:v>30.93</c:v>
                </c:pt>
                <c:pt idx="356" formatCode="#,##0.00">
                  <c:v>18.89</c:v>
                </c:pt>
                <c:pt idx="357" formatCode="#,##0.00">
                  <c:v>48.3</c:v>
                </c:pt>
                <c:pt idx="358" formatCode="#,##0.00">
                  <c:v>45.03</c:v>
                </c:pt>
                <c:pt idx="359" formatCode="#,##0.00">
                  <c:v>11.45</c:v>
                </c:pt>
                <c:pt idx="360" formatCode="#,##0.00">
                  <c:v>5.69</c:v>
                </c:pt>
                <c:pt idx="361" formatCode="#,##0.00">
                  <c:v>17.989999999999998</c:v>
                </c:pt>
                <c:pt idx="362" formatCode="#,##0.00">
                  <c:v>29.18</c:v>
                </c:pt>
                <c:pt idx="363" formatCode="#,##0.00">
                  <c:v>33.72</c:v>
                </c:pt>
                <c:pt idx="364" formatCode="#,##0.00">
                  <c:v>29.65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65A-46FA-BE3D-9D03C2320092}"/>
            </c:ext>
          </c:extLst>
        </c:ser>
        <c:ser>
          <c:idx val="1"/>
          <c:order val="1"/>
          <c:tx>
            <c:strRef>
              <c:f>'Raport valori date Focsani'!$C$1</c:f>
              <c:strCache>
                <c:ptCount val="1"/>
                <c:pt idx="0">
                  <c:v>VN I (a,b, c), II (a,b, c), III (a,b, c), IV (a,b, c)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 Focsani'!$C$2:$C$366</c:f>
              <c:numCache>
                <c:formatCode>General</c:formatCode>
                <c:ptCount val="365"/>
                <c:pt idx="141">
                  <c:v>24.27536231884072</c:v>
                </c:pt>
                <c:pt idx="142">
                  <c:v>30.79710144927499</c:v>
                </c:pt>
                <c:pt idx="143">
                  <c:v>29.528985507245743</c:v>
                </c:pt>
                <c:pt idx="144">
                  <c:v>28.532608695652048</c:v>
                </c:pt>
                <c:pt idx="145">
                  <c:v>28.079710144927461</c:v>
                </c:pt>
                <c:pt idx="146">
                  <c:v>22.463768115941367</c:v>
                </c:pt>
                <c:pt idx="147">
                  <c:v>23.731884057971619</c:v>
                </c:pt>
                <c:pt idx="148">
                  <c:v>18.750000000000146</c:v>
                </c:pt>
                <c:pt idx="149">
                  <c:v>12.681159420289465</c:v>
                </c:pt>
                <c:pt idx="221" formatCode="0.00">
                  <c:v>26.539855072463663</c:v>
                </c:pt>
                <c:pt idx="222" formatCode="0.00">
                  <c:v>24.909420289855348</c:v>
                </c:pt>
                <c:pt idx="223" formatCode="0.00">
                  <c:v>27.717391304347892</c:v>
                </c:pt>
                <c:pt idx="224" formatCode="0.00">
                  <c:v>27.626811594202373</c:v>
                </c:pt>
                <c:pt idx="225" formatCode="0.00">
                  <c:v>33.33333333333298</c:v>
                </c:pt>
                <c:pt idx="226" formatCode="0.00">
                  <c:v>33.242753623188968</c:v>
                </c:pt>
                <c:pt idx="227" formatCode="0.00">
                  <c:v>31.884057971014702</c:v>
                </c:pt>
                <c:pt idx="228" formatCode="0.00">
                  <c:v>33.967391304348112</c:v>
                </c:pt>
                <c:pt idx="229" formatCode="0.00">
                  <c:v>17.210144927536348</c:v>
                </c:pt>
                <c:pt idx="273" formatCode="0.00">
                  <c:v>26.17753623188359</c:v>
                </c:pt>
                <c:pt idx="274" formatCode="0.00">
                  <c:v>25.090579710144379</c:v>
                </c:pt>
                <c:pt idx="275" formatCode="0.00">
                  <c:v>19.384057971014773</c:v>
                </c:pt>
                <c:pt idx="276" formatCode="0.00">
                  <c:v>28.442028985507537</c:v>
                </c:pt>
                <c:pt idx="277" formatCode="0.00">
                  <c:v>31.884057971014201</c:v>
                </c:pt>
                <c:pt idx="278" formatCode="0.00">
                  <c:v>32.699275362318865</c:v>
                </c:pt>
                <c:pt idx="279" formatCode="0.00">
                  <c:v>45.652173913043377</c:v>
                </c:pt>
                <c:pt idx="280" formatCode="0.00">
                  <c:v>47.644927536231265</c:v>
                </c:pt>
                <c:pt idx="281" formatCode="0.00">
                  <c:v>40.942028985506965</c:v>
                </c:pt>
                <c:pt idx="343" formatCode="0.00">
                  <c:v>25.815217391304525</c:v>
                </c:pt>
                <c:pt idx="344" formatCode="0.00">
                  <c:v>17.663043478260935</c:v>
                </c:pt>
                <c:pt idx="345" formatCode="0.00">
                  <c:v>13.315217391304593</c:v>
                </c:pt>
                <c:pt idx="346" formatCode="0.00">
                  <c:v>10.778985507246599</c:v>
                </c:pt>
                <c:pt idx="347" formatCode="0.00">
                  <c:v>9.5108695652173498</c:v>
                </c:pt>
                <c:pt idx="348" formatCode="0.00">
                  <c:v>8.9673913043477445</c:v>
                </c:pt>
                <c:pt idx="349" formatCode="0.00">
                  <c:v>11.141304347826168</c:v>
                </c:pt>
                <c:pt idx="350" formatCode="0.00">
                  <c:v>8.3333333333331208</c:v>
                </c:pt>
                <c:pt idx="351" formatCode="0.00">
                  <c:v>11.322463768115702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65A-46FA-BE3D-9D03C2320092}"/>
            </c:ext>
          </c:extLst>
        </c:ser>
        <c:ser>
          <c:idx val="2"/>
          <c:order val="2"/>
          <c:tx>
            <c:strRef>
              <c:f>'Raport valori date Focsani'!$E$1</c:f>
              <c:strCache>
                <c:ptCount val="1"/>
                <c:pt idx="0">
                  <c:v>VL zi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 Focsani'!$E$2:$E$366</c:f>
              <c:numCache>
                <c:formatCode>#,##0.00</c:formatCode>
                <c:ptCount val="365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50</c:v>
                </c:pt>
                <c:pt idx="151">
                  <c:v>50</c:v>
                </c:pt>
                <c:pt idx="152">
                  <c:v>50</c:v>
                </c:pt>
                <c:pt idx="153">
                  <c:v>50</c:v>
                </c:pt>
                <c:pt idx="154">
                  <c:v>50</c:v>
                </c:pt>
                <c:pt idx="155">
                  <c:v>50</c:v>
                </c:pt>
                <c:pt idx="156">
                  <c:v>50</c:v>
                </c:pt>
                <c:pt idx="157">
                  <c:v>50</c:v>
                </c:pt>
                <c:pt idx="158">
                  <c:v>50</c:v>
                </c:pt>
                <c:pt idx="159">
                  <c:v>50</c:v>
                </c:pt>
                <c:pt idx="160">
                  <c:v>50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50</c:v>
                </c:pt>
                <c:pt idx="165">
                  <c:v>50</c:v>
                </c:pt>
                <c:pt idx="166">
                  <c:v>50</c:v>
                </c:pt>
                <c:pt idx="167">
                  <c:v>50</c:v>
                </c:pt>
                <c:pt idx="168">
                  <c:v>50</c:v>
                </c:pt>
                <c:pt idx="169">
                  <c:v>50</c:v>
                </c:pt>
                <c:pt idx="170">
                  <c:v>50</c:v>
                </c:pt>
                <c:pt idx="171">
                  <c:v>50</c:v>
                </c:pt>
                <c:pt idx="172">
                  <c:v>50</c:v>
                </c:pt>
                <c:pt idx="173">
                  <c:v>50</c:v>
                </c:pt>
                <c:pt idx="174">
                  <c:v>50</c:v>
                </c:pt>
                <c:pt idx="175">
                  <c:v>50</c:v>
                </c:pt>
                <c:pt idx="176">
                  <c:v>50</c:v>
                </c:pt>
                <c:pt idx="177">
                  <c:v>50</c:v>
                </c:pt>
                <c:pt idx="178">
                  <c:v>50</c:v>
                </c:pt>
                <c:pt idx="179">
                  <c:v>50</c:v>
                </c:pt>
                <c:pt idx="180">
                  <c:v>50</c:v>
                </c:pt>
                <c:pt idx="181">
                  <c:v>50</c:v>
                </c:pt>
                <c:pt idx="182">
                  <c:v>50</c:v>
                </c:pt>
                <c:pt idx="183">
                  <c:v>50</c:v>
                </c:pt>
                <c:pt idx="184">
                  <c:v>50</c:v>
                </c:pt>
                <c:pt idx="185">
                  <c:v>50</c:v>
                </c:pt>
                <c:pt idx="186">
                  <c:v>50</c:v>
                </c:pt>
                <c:pt idx="187">
                  <c:v>50</c:v>
                </c:pt>
                <c:pt idx="188">
                  <c:v>50</c:v>
                </c:pt>
                <c:pt idx="189">
                  <c:v>50</c:v>
                </c:pt>
                <c:pt idx="190">
                  <c:v>50</c:v>
                </c:pt>
                <c:pt idx="191">
                  <c:v>50</c:v>
                </c:pt>
                <c:pt idx="192">
                  <c:v>50</c:v>
                </c:pt>
                <c:pt idx="193">
                  <c:v>50</c:v>
                </c:pt>
                <c:pt idx="194">
                  <c:v>50</c:v>
                </c:pt>
                <c:pt idx="195">
                  <c:v>50</c:v>
                </c:pt>
                <c:pt idx="196">
                  <c:v>50</c:v>
                </c:pt>
                <c:pt idx="197">
                  <c:v>50</c:v>
                </c:pt>
                <c:pt idx="198">
                  <c:v>50</c:v>
                </c:pt>
                <c:pt idx="199">
                  <c:v>50</c:v>
                </c:pt>
                <c:pt idx="200">
                  <c:v>50</c:v>
                </c:pt>
                <c:pt idx="201">
                  <c:v>50</c:v>
                </c:pt>
                <c:pt idx="202">
                  <c:v>50</c:v>
                </c:pt>
                <c:pt idx="203">
                  <c:v>50</c:v>
                </c:pt>
                <c:pt idx="204">
                  <c:v>50</c:v>
                </c:pt>
                <c:pt idx="205">
                  <c:v>50</c:v>
                </c:pt>
                <c:pt idx="206">
                  <c:v>50</c:v>
                </c:pt>
                <c:pt idx="207">
                  <c:v>50</c:v>
                </c:pt>
                <c:pt idx="208">
                  <c:v>50</c:v>
                </c:pt>
                <c:pt idx="209">
                  <c:v>50</c:v>
                </c:pt>
                <c:pt idx="210">
                  <c:v>50</c:v>
                </c:pt>
                <c:pt idx="211">
                  <c:v>50</c:v>
                </c:pt>
                <c:pt idx="212">
                  <c:v>50</c:v>
                </c:pt>
                <c:pt idx="213">
                  <c:v>50</c:v>
                </c:pt>
                <c:pt idx="214">
                  <c:v>50</c:v>
                </c:pt>
                <c:pt idx="215">
                  <c:v>50</c:v>
                </c:pt>
                <c:pt idx="216">
                  <c:v>50</c:v>
                </c:pt>
                <c:pt idx="217">
                  <c:v>50</c:v>
                </c:pt>
                <c:pt idx="218">
                  <c:v>50</c:v>
                </c:pt>
                <c:pt idx="219">
                  <c:v>50</c:v>
                </c:pt>
                <c:pt idx="220">
                  <c:v>50</c:v>
                </c:pt>
                <c:pt idx="221">
                  <c:v>50</c:v>
                </c:pt>
                <c:pt idx="222">
                  <c:v>50</c:v>
                </c:pt>
                <c:pt idx="223">
                  <c:v>50</c:v>
                </c:pt>
                <c:pt idx="224">
                  <c:v>50</c:v>
                </c:pt>
                <c:pt idx="225">
                  <c:v>50</c:v>
                </c:pt>
                <c:pt idx="226">
                  <c:v>50</c:v>
                </c:pt>
                <c:pt idx="227">
                  <c:v>50</c:v>
                </c:pt>
                <c:pt idx="228">
                  <c:v>50</c:v>
                </c:pt>
                <c:pt idx="229">
                  <c:v>50</c:v>
                </c:pt>
                <c:pt idx="230">
                  <c:v>50</c:v>
                </c:pt>
                <c:pt idx="231">
                  <c:v>50</c:v>
                </c:pt>
                <c:pt idx="232">
                  <c:v>50</c:v>
                </c:pt>
                <c:pt idx="233">
                  <c:v>50</c:v>
                </c:pt>
                <c:pt idx="234">
                  <c:v>50</c:v>
                </c:pt>
                <c:pt idx="235">
                  <c:v>50</c:v>
                </c:pt>
                <c:pt idx="236">
                  <c:v>50</c:v>
                </c:pt>
                <c:pt idx="237">
                  <c:v>50</c:v>
                </c:pt>
                <c:pt idx="238">
                  <c:v>50</c:v>
                </c:pt>
                <c:pt idx="239">
                  <c:v>50</c:v>
                </c:pt>
                <c:pt idx="240">
                  <c:v>50</c:v>
                </c:pt>
                <c:pt idx="241">
                  <c:v>50</c:v>
                </c:pt>
                <c:pt idx="242">
                  <c:v>50</c:v>
                </c:pt>
                <c:pt idx="243">
                  <c:v>50</c:v>
                </c:pt>
                <c:pt idx="244">
                  <c:v>50</c:v>
                </c:pt>
                <c:pt idx="245">
                  <c:v>50</c:v>
                </c:pt>
                <c:pt idx="246">
                  <c:v>50</c:v>
                </c:pt>
                <c:pt idx="247">
                  <c:v>50</c:v>
                </c:pt>
                <c:pt idx="248">
                  <c:v>50</c:v>
                </c:pt>
                <c:pt idx="249">
                  <c:v>50</c:v>
                </c:pt>
                <c:pt idx="250">
                  <c:v>50</c:v>
                </c:pt>
                <c:pt idx="251">
                  <c:v>50</c:v>
                </c:pt>
                <c:pt idx="252">
                  <c:v>50</c:v>
                </c:pt>
                <c:pt idx="253">
                  <c:v>50</c:v>
                </c:pt>
                <c:pt idx="254">
                  <c:v>50</c:v>
                </c:pt>
                <c:pt idx="255">
                  <c:v>50</c:v>
                </c:pt>
                <c:pt idx="256">
                  <c:v>50</c:v>
                </c:pt>
                <c:pt idx="257">
                  <c:v>50</c:v>
                </c:pt>
                <c:pt idx="258">
                  <c:v>50</c:v>
                </c:pt>
                <c:pt idx="259">
                  <c:v>50</c:v>
                </c:pt>
                <c:pt idx="260">
                  <c:v>50</c:v>
                </c:pt>
                <c:pt idx="261">
                  <c:v>50</c:v>
                </c:pt>
                <c:pt idx="262">
                  <c:v>50</c:v>
                </c:pt>
                <c:pt idx="263">
                  <c:v>50</c:v>
                </c:pt>
                <c:pt idx="264">
                  <c:v>50</c:v>
                </c:pt>
                <c:pt idx="265">
                  <c:v>50</c:v>
                </c:pt>
                <c:pt idx="266">
                  <c:v>50</c:v>
                </c:pt>
                <c:pt idx="267">
                  <c:v>50</c:v>
                </c:pt>
                <c:pt idx="268">
                  <c:v>50</c:v>
                </c:pt>
                <c:pt idx="269">
                  <c:v>50</c:v>
                </c:pt>
                <c:pt idx="270">
                  <c:v>50</c:v>
                </c:pt>
                <c:pt idx="271">
                  <c:v>50</c:v>
                </c:pt>
                <c:pt idx="272">
                  <c:v>50</c:v>
                </c:pt>
                <c:pt idx="273">
                  <c:v>50</c:v>
                </c:pt>
                <c:pt idx="274">
                  <c:v>50</c:v>
                </c:pt>
                <c:pt idx="275">
                  <c:v>50</c:v>
                </c:pt>
                <c:pt idx="276">
                  <c:v>50</c:v>
                </c:pt>
                <c:pt idx="277">
                  <c:v>50</c:v>
                </c:pt>
                <c:pt idx="278">
                  <c:v>50</c:v>
                </c:pt>
                <c:pt idx="279">
                  <c:v>50</c:v>
                </c:pt>
                <c:pt idx="280">
                  <c:v>50</c:v>
                </c:pt>
                <c:pt idx="281">
                  <c:v>50</c:v>
                </c:pt>
                <c:pt idx="282">
                  <c:v>50</c:v>
                </c:pt>
                <c:pt idx="283">
                  <c:v>50</c:v>
                </c:pt>
                <c:pt idx="284">
                  <c:v>50</c:v>
                </c:pt>
                <c:pt idx="285">
                  <c:v>50</c:v>
                </c:pt>
                <c:pt idx="286">
                  <c:v>50</c:v>
                </c:pt>
                <c:pt idx="287">
                  <c:v>50</c:v>
                </c:pt>
                <c:pt idx="288">
                  <c:v>50</c:v>
                </c:pt>
                <c:pt idx="289">
                  <c:v>50</c:v>
                </c:pt>
                <c:pt idx="290">
                  <c:v>50</c:v>
                </c:pt>
                <c:pt idx="291">
                  <c:v>50</c:v>
                </c:pt>
                <c:pt idx="292">
                  <c:v>50</c:v>
                </c:pt>
                <c:pt idx="293">
                  <c:v>50</c:v>
                </c:pt>
                <c:pt idx="294">
                  <c:v>50</c:v>
                </c:pt>
                <c:pt idx="295">
                  <c:v>50</c:v>
                </c:pt>
                <c:pt idx="296">
                  <c:v>50</c:v>
                </c:pt>
                <c:pt idx="297">
                  <c:v>50</c:v>
                </c:pt>
                <c:pt idx="298">
                  <c:v>50</c:v>
                </c:pt>
                <c:pt idx="299">
                  <c:v>50</c:v>
                </c:pt>
                <c:pt idx="300">
                  <c:v>50</c:v>
                </c:pt>
                <c:pt idx="301">
                  <c:v>50</c:v>
                </c:pt>
                <c:pt idx="302">
                  <c:v>50</c:v>
                </c:pt>
                <c:pt idx="303">
                  <c:v>50</c:v>
                </c:pt>
                <c:pt idx="304">
                  <c:v>50</c:v>
                </c:pt>
                <c:pt idx="305">
                  <c:v>50</c:v>
                </c:pt>
                <c:pt idx="306">
                  <c:v>50</c:v>
                </c:pt>
                <c:pt idx="307">
                  <c:v>50</c:v>
                </c:pt>
                <c:pt idx="308">
                  <c:v>50</c:v>
                </c:pt>
                <c:pt idx="309">
                  <c:v>50</c:v>
                </c:pt>
                <c:pt idx="310">
                  <c:v>50</c:v>
                </c:pt>
                <c:pt idx="311">
                  <c:v>50</c:v>
                </c:pt>
                <c:pt idx="312">
                  <c:v>50</c:v>
                </c:pt>
                <c:pt idx="313">
                  <c:v>50</c:v>
                </c:pt>
                <c:pt idx="314">
                  <c:v>50</c:v>
                </c:pt>
                <c:pt idx="315">
                  <c:v>50</c:v>
                </c:pt>
                <c:pt idx="316">
                  <c:v>50</c:v>
                </c:pt>
                <c:pt idx="317">
                  <c:v>50</c:v>
                </c:pt>
                <c:pt idx="318">
                  <c:v>50</c:v>
                </c:pt>
                <c:pt idx="319">
                  <c:v>50</c:v>
                </c:pt>
                <c:pt idx="320">
                  <c:v>50</c:v>
                </c:pt>
                <c:pt idx="321">
                  <c:v>50</c:v>
                </c:pt>
                <c:pt idx="322">
                  <c:v>50</c:v>
                </c:pt>
                <c:pt idx="323">
                  <c:v>50</c:v>
                </c:pt>
                <c:pt idx="324">
                  <c:v>50</c:v>
                </c:pt>
                <c:pt idx="325">
                  <c:v>50</c:v>
                </c:pt>
                <c:pt idx="326">
                  <c:v>50</c:v>
                </c:pt>
                <c:pt idx="327">
                  <c:v>50</c:v>
                </c:pt>
                <c:pt idx="328">
                  <c:v>50</c:v>
                </c:pt>
                <c:pt idx="329">
                  <c:v>50</c:v>
                </c:pt>
                <c:pt idx="330">
                  <c:v>50</c:v>
                </c:pt>
                <c:pt idx="331">
                  <c:v>50</c:v>
                </c:pt>
                <c:pt idx="332">
                  <c:v>50</c:v>
                </c:pt>
                <c:pt idx="333">
                  <c:v>50</c:v>
                </c:pt>
                <c:pt idx="334">
                  <c:v>50</c:v>
                </c:pt>
                <c:pt idx="335">
                  <c:v>50</c:v>
                </c:pt>
                <c:pt idx="336">
                  <c:v>50</c:v>
                </c:pt>
                <c:pt idx="337">
                  <c:v>50</c:v>
                </c:pt>
                <c:pt idx="338">
                  <c:v>50</c:v>
                </c:pt>
                <c:pt idx="339">
                  <c:v>50</c:v>
                </c:pt>
                <c:pt idx="340">
                  <c:v>50</c:v>
                </c:pt>
                <c:pt idx="341">
                  <c:v>50</c:v>
                </c:pt>
                <c:pt idx="342">
                  <c:v>50</c:v>
                </c:pt>
                <c:pt idx="343">
                  <c:v>50</c:v>
                </c:pt>
                <c:pt idx="344">
                  <c:v>50</c:v>
                </c:pt>
                <c:pt idx="345">
                  <c:v>50</c:v>
                </c:pt>
                <c:pt idx="346">
                  <c:v>50</c:v>
                </c:pt>
                <c:pt idx="347">
                  <c:v>50</c:v>
                </c:pt>
                <c:pt idx="348">
                  <c:v>50</c:v>
                </c:pt>
                <c:pt idx="349">
                  <c:v>50</c:v>
                </c:pt>
                <c:pt idx="350">
                  <c:v>50</c:v>
                </c:pt>
                <c:pt idx="351">
                  <c:v>50</c:v>
                </c:pt>
                <c:pt idx="352">
                  <c:v>50</c:v>
                </c:pt>
                <c:pt idx="353">
                  <c:v>50</c:v>
                </c:pt>
                <c:pt idx="354">
                  <c:v>50</c:v>
                </c:pt>
                <c:pt idx="355">
                  <c:v>50</c:v>
                </c:pt>
                <c:pt idx="356">
                  <c:v>50</c:v>
                </c:pt>
                <c:pt idx="357">
                  <c:v>50</c:v>
                </c:pt>
                <c:pt idx="358">
                  <c:v>50</c:v>
                </c:pt>
                <c:pt idx="359">
                  <c:v>50</c:v>
                </c:pt>
                <c:pt idx="360">
                  <c:v>50</c:v>
                </c:pt>
                <c:pt idx="361">
                  <c:v>50</c:v>
                </c:pt>
                <c:pt idx="362">
                  <c:v>50</c:v>
                </c:pt>
                <c:pt idx="363">
                  <c:v>50</c:v>
                </c:pt>
                <c:pt idx="364">
                  <c:v>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65A-46FA-BE3D-9D03C2320092}"/>
            </c:ext>
          </c:extLst>
        </c:ser>
        <c:ser>
          <c:idx val="3"/>
          <c:order val="3"/>
          <c:tx>
            <c:strRef>
              <c:f>'Raport valori date Focsani'!$F$1</c:f>
              <c:strCache>
                <c:ptCount val="1"/>
                <c:pt idx="0">
                  <c:v>WHO
AQG level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 Focsani'!$F$2:$F$366</c:f>
              <c:numCache>
                <c:formatCode>General</c:formatCode>
                <c:ptCount val="365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45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45</c:v>
                </c:pt>
                <c:pt idx="12">
                  <c:v>45</c:v>
                </c:pt>
                <c:pt idx="13">
                  <c:v>45</c:v>
                </c:pt>
                <c:pt idx="14">
                  <c:v>45</c:v>
                </c:pt>
                <c:pt idx="15">
                  <c:v>45</c:v>
                </c:pt>
                <c:pt idx="16">
                  <c:v>45</c:v>
                </c:pt>
                <c:pt idx="17">
                  <c:v>45</c:v>
                </c:pt>
                <c:pt idx="18">
                  <c:v>45</c:v>
                </c:pt>
                <c:pt idx="19">
                  <c:v>45</c:v>
                </c:pt>
                <c:pt idx="20">
                  <c:v>45</c:v>
                </c:pt>
                <c:pt idx="21">
                  <c:v>45</c:v>
                </c:pt>
                <c:pt idx="22">
                  <c:v>45</c:v>
                </c:pt>
                <c:pt idx="23">
                  <c:v>45</c:v>
                </c:pt>
                <c:pt idx="24">
                  <c:v>45</c:v>
                </c:pt>
                <c:pt idx="25">
                  <c:v>45</c:v>
                </c:pt>
                <c:pt idx="26">
                  <c:v>45</c:v>
                </c:pt>
                <c:pt idx="27">
                  <c:v>45</c:v>
                </c:pt>
                <c:pt idx="28">
                  <c:v>45</c:v>
                </c:pt>
                <c:pt idx="29">
                  <c:v>45</c:v>
                </c:pt>
                <c:pt idx="30">
                  <c:v>45</c:v>
                </c:pt>
                <c:pt idx="31">
                  <c:v>45</c:v>
                </c:pt>
                <c:pt idx="32">
                  <c:v>45</c:v>
                </c:pt>
                <c:pt idx="33">
                  <c:v>45</c:v>
                </c:pt>
                <c:pt idx="34">
                  <c:v>45</c:v>
                </c:pt>
                <c:pt idx="35">
                  <c:v>45</c:v>
                </c:pt>
                <c:pt idx="36">
                  <c:v>45</c:v>
                </c:pt>
                <c:pt idx="37">
                  <c:v>45</c:v>
                </c:pt>
                <c:pt idx="38">
                  <c:v>45</c:v>
                </c:pt>
                <c:pt idx="39">
                  <c:v>45</c:v>
                </c:pt>
                <c:pt idx="40">
                  <c:v>45</c:v>
                </c:pt>
                <c:pt idx="41">
                  <c:v>45</c:v>
                </c:pt>
                <c:pt idx="42">
                  <c:v>45</c:v>
                </c:pt>
                <c:pt idx="43">
                  <c:v>45</c:v>
                </c:pt>
                <c:pt idx="44">
                  <c:v>45</c:v>
                </c:pt>
                <c:pt idx="45">
                  <c:v>45</c:v>
                </c:pt>
                <c:pt idx="46">
                  <c:v>45</c:v>
                </c:pt>
                <c:pt idx="47">
                  <c:v>45</c:v>
                </c:pt>
                <c:pt idx="48">
                  <c:v>45</c:v>
                </c:pt>
                <c:pt idx="49">
                  <c:v>45</c:v>
                </c:pt>
                <c:pt idx="50">
                  <c:v>45</c:v>
                </c:pt>
                <c:pt idx="51">
                  <c:v>45</c:v>
                </c:pt>
                <c:pt idx="52">
                  <c:v>45</c:v>
                </c:pt>
                <c:pt idx="53">
                  <c:v>45</c:v>
                </c:pt>
                <c:pt idx="54">
                  <c:v>45</c:v>
                </c:pt>
                <c:pt idx="55">
                  <c:v>45</c:v>
                </c:pt>
                <c:pt idx="56">
                  <c:v>45</c:v>
                </c:pt>
                <c:pt idx="57">
                  <c:v>45</c:v>
                </c:pt>
                <c:pt idx="58">
                  <c:v>45</c:v>
                </c:pt>
                <c:pt idx="59">
                  <c:v>45</c:v>
                </c:pt>
                <c:pt idx="60">
                  <c:v>45</c:v>
                </c:pt>
                <c:pt idx="61">
                  <c:v>45</c:v>
                </c:pt>
                <c:pt idx="62">
                  <c:v>45</c:v>
                </c:pt>
                <c:pt idx="63">
                  <c:v>45</c:v>
                </c:pt>
                <c:pt idx="64">
                  <c:v>45</c:v>
                </c:pt>
                <c:pt idx="65">
                  <c:v>45</c:v>
                </c:pt>
                <c:pt idx="66">
                  <c:v>45</c:v>
                </c:pt>
                <c:pt idx="67">
                  <c:v>45</c:v>
                </c:pt>
                <c:pt idx="68">
                  <c:v>45</c:v>
                </c:pt>
                <c:pt idx="69">
                  <c:v>45</c:v>
                </c:pt>
                <c:pt idx="70">
                  <c:v>45</c:v>
                </c:pt>
                <c:pt idx="71">
                  <c:v>45</c:v>
                </c:pt>
                <c:pt idx="72">
                  <c:v>45</c:v>
                </c:pt>
                <c:pt idx="73">
                  <c:v>45</c:v>
                </c:pt>
                <c:pt idx="74">
                  <c:v>45</c:v>
                </c:pt>
                <c:pt idx="75">
                  <c:v>45</c:v>
                </c:pt>
                <c:pt idx="76">
                  <c:v>45</c:v>
                </c:pt>
                <c:pt idx="77">
                  <c:v>45</c:v>
                </c:pt>
                <c:pt idx="78">
                  <c:v>45</c:v>
                </c:pt>
                <c:pt idx="79">
                  <c:v>45</c:v>
                </c:pt>
                <c:pt idx="80">
                  <c:v>45</c:v>
                </c:pt>
                <c:pt idx="81">
                  <c:v>45</c:v>
                </c:pt>
                <c:pt idx="82">
                  <c:v>45</c:v>
                </c:pt>
                <c:pt idx="83">
                  <c:v>45</c:v>
                </c:pt>
                <c:pt idx="84">
                  <c:v>45</c:v>
                </c:pt>
                <c:pt idx="85">
                  <c:v>45</c:v>
                </c:pt>
                <c:pt idx="86">
                  <c:v>45</c:v>
                </c:pt>
                <c:pt idx="87">
                  <c:v>45</c:v>
                </c:pt>
                <c:pt idx="88">
                  <c:v>45</c:v>
                </c:pt>
                <c:pt idx="89">
                  <c:v>45</c:v>
                </c:pt>
                <c:pt idx="90">
                  <c:v>45</c:v>
                </c:pt>
                <c:pt idx="91">
                  <c:v>45</c:v>
                </c:pt>
                <c:pt idx="92">
                  <c:v>45</c:v>
                </c:pt>
                <c:pt idx="93">
                  <c:v>45</c:v>
                </c:pt>
                <c:pt idx="94">
                  <c:v>45</c:v>
                </c:pt>
                <c:pt idx="95">
                  <c:v>45</c:v>
                </c:pt>
                <c:pt idx="96">
                  <c:v>45</c:v>
                </c:pt>
                <c:pt idx="97">
                  <c:v>45</c:v>
                </c:pt>
                <c:pt idx="98">
                  <c:v>45</c:v>
                </c:pt>
                <c:pt idx="99">
                  <c:v>45</c:v>
                </c:pt>
                <c:pt idx="100">
                  <c:v>45</c:v>
                </c:pt>
                <c:pt idx="101">
                  <c:v>45</c:v>
                </c:pt>
                <c:pt idx="102">
                  <c:v>45</c:v>
                </c:pt>
                <c:pt idx="103">
                  <c:v>45</c:v>
                </c:pt>
                <c:pt idx="104">
                  <c:v>45</c:v>
                </c:pt>
                <c:pt idx="105">
                  <c:v>45</c:v>
                </c:pt>
                <c:pt idx="106">
                  <c:v>45</c:v>
                </c:pt>
                <c:pt idx="107">
                  <c:v>45</c:v>
                </c:pt>
                <c:pt idx="108">
                  <c:v>45</c:v>
                </c:pt>
                <c:pt idx="109">
                  <c:v>45</c:v>
                </c:pt>
                <c:pt idx="110">
                  <c:v>45</c:v>
                </c:pt>
                <c:pt idx="111">
                  <c:v>45</c:v>
                </c:pt>
                <c:pt idx="112">
                  <c:v>45</c:v>
                </c:pt>
                <c:pt idx="113">
                  <c:v>45</c:v>
                </c:pt>
                <c:pt idx="114">
                  <c:v>45</c:v>
                </c:pt>
                <c:pt idx="115">
                  <c:v>45</c:v>
                </c:pt>
                <c:pt idx="116">
                  <c:v>45</c:v>
                </c:pt>
                <c:pt idx="117">
                  <c:v>45</c:v>
                </c:pt>
                <c:pt idx="118">
                  <c:v>45</c:v>
                </c:pt>
                <c:pt idx="119">
                  <c:v>45</c:v>
                </c:pt>
                <c:pt idx="120">
                  <c:v>45</c:v>
                </c:pt>
                <c:pt idx="121">
                  <c:v>45</c:v>
                </c:pt>
                <c:pt idx="122">
                  <c:v>45</c:v>
                </c:pt>
                <c:pt idx="123">
                  <c:v>45</c:v>
                </c:pt>
                <c:pt idx="124">
                  <c:v>45</c:v>
                </c:pt>
                <c:pt idx="125">
                  <c:v>45</c:v>
                </c:pt>
                <c:pt idx="126">
                  <c:v>45</c:v>
                </c:pt>
                <c:pt idx="127">
                  <c:v>45</c:v>
                </c:pt>
                <c:pt idx="128">
                  <c:v>45</c:v>
                </c:pt>
                <c:pt idx="129">
                  <c:v>45</c:v>
                </c:pt>
                <c:pt idx="130">
                  <c:v>45</c:v>
                </c:pt>
                <c:pt idx="131">
                  <c:v>45</c:v>
                </c:pt>
                <c:pt idx="132">
                  <c:v>45</c:v>
                </c:pt>
                <c:pt idx="133">
                  <c:v>45</c:v>
                </c:pt>
                <c:pt idx="134">
                  <c:v>45</c:v>
                </c:pt>
                <c:pt idx="135">
                  <c:v>45</c:v>
                </c:pt>
                <c:pt idx="136">
                  <c:v>45</c:v>
                </c:pt>
                <c:pt idx="137">
                  <c:v>45</c:v>
                </c:pt>
                <c:pt idx="138">
                  <c:v>45</c:v>
                </c:pt>
                <c:pt idx="139">
                  <c:v>45</c:v>
                </c:pt>
                <c:pt idx="140">
                  <c:v>45</c:v>
                </c:pt>
                <c:pt idx="141">
                  <c:v>45</c:v>
                </c:pt>
                <c:pt idx="142">
                  <c:v>45</c:v>
                </c:pt>
                <c:pt idx="143">
                  <c:v>45</c:v>
                </c:pt>
                <c:pt idx="144">
                  <c:v>45</c:v>
                </c:pt>
                <c:pt idx="145">
                  <c:v>45</c:v>
                </c:pt>
                <c:pt idx="146">
                  <c:v>45</c:v>
                </c:pt>
                <c:pt idx="147">
                  <c:v>45</c:v>
                </c:pt>
                <c:pt idx="148">
                  <c:v>45</c:v>
                </c:pt>
                <c:pt idx="149">
                  <c:v>45</c:v>
                </c:pt>
                <c:pt idx="150">
                  <c:v>45</c:v>
                </c:pt>
                <c:pt idx="151">
                  <c:v>45</c:v>
                </c:pt>
                <c:pt idx="152">
                  <c:v>45</c:v>
                </c:pt>
                <c:pt idx="153">
                  <c:v>45</c:v>
                </c:pt>
                <c:pt idx="154">
                  <c:v>45</c:v>
                </c:pt>
                <c:pt idx="155">
                  <c:v>45</c:v>
                </c:pt>
                <c:pt idx="156">
                  <c:v>45</c:v>
                </c:pt>
                <c:pt idx="157">
                  <c:v>45</c:v>
                </c:pt>
                <c:pt idx="158">
                  <c:v>45</c:v>
                </c:pt>
                <c:pt idx="159">
                  <c:v>45</c:v>
                </c:pt>
                <c:pt idx="160">
                  <c:v>45</c:v>
                </c:pt>
                <c:pt idx="161">
                  <c:v>45</c:v>
                </c:pt>
                <c:pt idx="162">
                  <c:v>45</c:v>
                </c:pt>
                <c:pt idx="163">
                  <c:v>45</c:v>
                </c:pt>
                <c:pt idx="164">
                  <c:v>45</c:v>
                </c:pt>
                <c:pt idx="165">
                  <c:v>45</c:v>
                </c:pt>
                <c:pt idx="166">
                  <c:v>45</c:v>
                </c:pt>
                <c:pt idx="167">
                  <c:v>45</c:v>
                </c:pt>
                <c:pt idx="168">
                  <c:v>45</c:v>
                </c:pt>
                <c:pt idx="169">
                  <c:v>45</c:v>
                </c:pt>
                <c:pt idx="170">
                  <c:v>45</c:v>
                </c:pt>
                <c:pt idx="171">
                  <c:v>45</c:v>
                </c:pt>
                <c:pt idx="172">
                  <c:v>45</c:v>
                </c:pt>
                <c:pt idx="173">
                  <c:v>45</c:v>
                </c:pt>
                <c:pt idx="174">
                  <c:v>45</c:v>
                </c:pt>
                <c:pt idx="175">
                  <c:v>45</c:v>
                </c:pt>
                <c:pt idx="176">
                  <c:v>45</c:v>
                </c:pt>
                <c:pt idx="177">
                  <c:v>45</c:v>
                </c:pt>
                <c:pt idx="178">
                  <c:v>45</c:v>
                </c:pt>
                <c:pt idx="179">
                  <c:v>45</c:v>
                </c:pt>
                <c:pt idx="180">
                  <c:v>45</c:v>
                </c:pt>
                <c:pt idx="181">
                  <c:v>45</c:v>
                </c:pt>
                <c:pt idx="182">
                  <c:v>45</c:v>
                </c:pt>
                <c:pt idx="183">
                  <c:v>45</c:v>
                </c:pt>
                <c:pt idx="184">
                  <c:v>45</c:v>
                </c:pt>
                <c:pt idx="185">
                  <c:v>45</c:v>
                </c:pt>
                <c:pt idx="186">
                  <c:v>45</c:v>
                </c:pt>
                <c:pt idx="187">
                  <c:v>45</c:v>
                </c:pt>
                <c:pt idx="188">
                  <c:v>45</c:v>
                </c:pt>
                <c:pt idx="189">
                  <c:v>45</c:v>
                </c:pt>
                <c:pt idx="190">
                  <c:v>45</c:v>
                </c:pt>
                <c:pt idx="191">
                  <c:v>45</c:v>
                </c:pt>
                <c:pt idx="192">
                  <c:v>45</c:v>
                </c:pt>
                <c:pt idx="193">
                  <c:v>45</c:v>
                </c:pt>
                <c:pt idx="194">
                  <c:v>45</c:v>
                </c:pt>
                <c:pt idx="195">
                  <c:v>45</c:v>
                </c:pt>
                <c:pt idx="196">
                  <c:v>45</c:v>
                </c:pt>
                <c:pt idx="197">
                  <c:v>45</c:v>
                </c:pt>
                <c:pt idx="198">
                  <c:v>45</c:v>
                </c:pt>
                <c:pt idx="199">
                  <c:v>45</c:v>
                </c:pt>
                <c:pt idx="200">
                  <c:v>45</c:v>
                </c:pt>
                <c:pt idx="201">
                  <c:v>45</c:v>
                </c:pt>
                <c:pt idx="202">
                  <c:v>45</c:v>
                </c:pt>
                <c:pt idx="203">
                  <c:v>45</c:v>
                </c:pt>
                <c:pt idx="204">
                  <c:v>45</c:v>
                </c:pt>
                <c:pt idx="205">
                  <c:v>45</c:v>
                </c:pt>
                <c:pt idx="206">
                  <c:v>45</c:v>
                </c:pt>
                <c:pt idx="207">
                  <c:v>45</c:v>
                </c:pt>
                <c:pt idx="208">
                  <c:v>45</c:v>
                </c:pt>
                <c:pt idx="209">
                  <c:v>45</c:v>
                </c:pt>
                <c:pt idx="210">
                  <c:v>45</c:v>
                </c:pt>
                <c:pt idx="211">
                  <c:v>45</c:v>
                </c:pt>
                <c:pt idx="212">
                  <c:v>45</c:v>
                </c:pt>
                <c:pt idx="213">
                  <c:v>45</c:v>
                </c:pt>
                <c:pt idx="214">
                  <c:v>45</c:v>
                </c:pt>
                <c:pt idx="215">
                  <c:v>45</c:v>
                </c:pt>
                <c:pt idx="216">
                  <c:v>45</c:v>
                </c:pt>
                <c:pt idx="217">
                  <c:v>45</c:v>
                </c:pt>
                <c:pt idx="218">
                  <c:v>45</c:v>
                </c:pt>
                <c:pt idx="219">
                  <c:v>45</c:v>
                </c:pt>
                <c:pt idx="220">
                  <c:v>45</c:v>
                </c:pt>
                <c:pt idx="221">
                  <c:v>45</c:v>
                </c:pt>
                <c:pt idx="222">
                  <c:v>45</c:v>
                </c:pt>
                <c:pt idx="223">
                  <c:v>45</c:v>
                </c:pt>
                <c:pt idx="224">
                  <c:v>45</c:v>
                </c:pt>
                <c:pt idx="225">
                  <c:v>45</c:v>
                </c:pt>
                <c:pt idx="226">
                  <c:v>45</c:v>
                </c:pt>
                <c:pt idx="227">
                  <c:v>45</c:v>
                </c:pt>
                <c:pt idx="228">
                  <c:v>45</c:v>
                </c:pt>
                <c:pt idx="229">
                  <c:v>45</c:v>
                </c:pt>
                <c:pt idx="230">
                  <c:v>45</c:v>
                </c:pt>
                <c:pt idx="231">
                  <c:v>45</c:v>
                </c:pt>
                <c:pt idx="232">
                  <c:v>45</c:v>
                </c:pt>
                <c:pt idx="233">
                  <c:v>45</c:v>
                </c:pt>
                <c:pt idx="234">
                  <c:v>45</c:v>
                </c:pt>
                <c:pt idx="235">
                  <c:v>45</c:v>
                </c:pt>
                <c:pt idx="236">
                  <c:v>45</c:v>
                </c:pt>
                <c:pt idx="237">
                  <c:v>45</c:v>
                </c:pt>
                <c:pt idx="238">
                  <c:v>45</c:v>
                </c:pt>
                <c:pt idx="239">
                  <c:v>45</c:v>
                </c:pt>
                <c:pt idx="240">
                  <c:v>45</c:v>
                </c:pt>
                <c:pt idx="241">
                  <c:v>45</c:v>
                </c:pt>
                <c:pt idx="242">
                  <c:v>45</c:v>
                </c:pt>
                <c:pt idx="243">
                  <c:v>45</c:v>
                </c:pt>
                <c:pt idx="244">
                  <c:v>45</c:v>
                </c:pt>
                <c:pt idx="245">
                  <c:v>45</c:v>
                </c:pt>
                <c:pt idx="246">
                  <c:v>45</c:v>
                </c:pt>
                <c:pt idx="247">
                  <c:v>45</c:v>
                </c:pt>
                <c:pt idx="248">
                  <c:v>45</c:v>
                </c:pt>
                <c:pt idx="249">
                  <c:v>45</c:v>
                </c:pt>
                <c:pt idx="250">
                  <c:v>45</c:v>
                </c:pt>
                <c:pt idx="251">
                  <c:v>45</c:v>
                </c:pt>
                <c:pt idx="252">
                  <c:v>45</c:v>
                </c:pt>
                <c:pt idx="253">
                  <c:v>45</c:v>
                </c:pt>
                <c:pt idx="254">
                  <c:v>45</c:v>
                </c:pt>
                <c:pt idx="255">
                  <c:v>45</c:v>
                </c:pt>
                <c:pt idx="256">
                  <c:v>45</c:v>
                </c:pt>
                <c:pt idx="257">
                  <c:v>45</c:v>
                </c:pt>
                <c:pt idx="258">
                  <c:v>45</c:v>
                </c:pt>
                <c:pt idx="259">
                  <c:v>45</c:v>
                </c:pt>
                <c:pt idx="260">
                  <c:v>45</c:v>
                </c:pt>
                <c:pt idx="261">
                  <c:v>45</c:v>
                </c:pt>
                <c:pt idx="262">
                  <c:v>45</c:v>
                </c:pt>
                <c:pt idx="263">
                  <c:v>45</c:v>
                </c:pt>
                <c:pt idx="264">
                  <c:v>45</c:v>
                </c:pt>
                <c:pt idx="265">
                  <c:v>45</c:v>
                </c:pt>
                <c:pt idx="266">
                  <c:v>45</c:v>
                </c:pt>
                <c:pt idx="267">
                  <c:v>45</c:v>
                </c:pt>
                <c:pt idx="268">
                  <c:v>45</c:v>
                </c:pt>
                <c:pt idx="269">
                  <c:v>45</c:v>
                </c:pt>
                <c:pt idx="270">
                  <c:v>45</c:v>
                </c:pt>
                <c:pt idx="271">
                  <c:v>45</c:v>
                </c:pt>
                <c:pt idx="272">
                  <c:v>45</c:v>
                </c:pt>
                <c:pt idx="273">
                  <c:v>45</c:v>
                </c:pt>
                <c:pt idx="274">
                  <c:v>45</c:v>
                </c:pt>
                <c:pt idx="275">
                  <c:v>45</c:v>
                </c:pt>
                <c:pt idx="276">
                  <c:v>45</c:v>
                </c:pt>
                <c:pt idx="277">
                  <c:v>45</c:v>
                </c:pt>
                <c:pt idx="278">
                  <c:v>45</c:v>
                </c:pt>
                <c:pt idx="279">
                  <c:v>45</c:v>
                </c:pt>
                <c:pt idx="280">
                  <c:v>45</c:v>
                </c:pt>
                <c:pt idx="281">
                  <c:v>45</c:v>
                </c:pt>
                <c:pt idx="282">
                  <c:v>45</c:v>
                </c:pt>
                <c:pt idx="283">
                  <c:v>45</c:v>
                </c:pt>
                <c:pt idx="284">
                  <c:v>45</c:v>
                </c:pt>
                <c:pt idx="285">
                  <c:v>45</c:v>
                </c:pt>
                <c:pt idx="286">
                  <c:v>45</c:v>
                </c:pt>
                <c:pt idx="287">
                  <c:v>45</c:v>
                </c:pt>
                <c:pt idx="288">
                  <c:v>45</c:v>
                </c:pt>
                <c:pt idx="289">
                  <c:v>45</c:v>
                </c:pt>
                <c:pt idx="290">
                  <c:v>45</c:v>
                </c:pt>
                <c:pt idx="291">
                  <c:v>45</c:v>
                </c:pt>
                <c:pt idx="292">
                  <c:v>45</c:v>
                </c:pt>
                <c:pt idx="293">
                  <c:v>45</c:v>
                </c:pt>
                <c:pt idx="294">
                  <c:v>45</c:v>
                </c:pt>
                <c:pt idx="295">
                  <c:v>45</c:v>
                </c:pt>
                <c:pt idx="296">
                  <c:v>45</c:v>
                </c:pt>
                <c:pt idx="297">
                  <c:v>45</c:v>
                </c:pt>
                <c:pt idx="298">
                  <c:v>45</c:v>
                </c:pt>
                <c:pt idx="299">
                  <c:v>45</c:v>
                </c:pt>
                <c:pt idx="300">
                  <c:v>45</c:v>
                </c:pt>
                <c:pt idx="301">
                  <c:v>45</c:v>
                </c:pt>
                <c:pt idx="302">
                  <c:v>45</c:v>
                </c:pt>
                <c:pt idx="303">
                  <c:v>45</c:v>
                </c:pt>
                <c:pt idx="304">
                  <c:v>45</c:v>
                </c:pt>
                <c:pt idx="305">
                  <c:v>45</c:v>
                </c:pt>
                <c:pt idx="306">
                  <c:v>45</c:v>
                </c:pt>
                <c:pt idx="307">
                  <c:v>45</c:v>
                </c:pt>
                <c:pt idx="308">
                  <c:v>45</c:v>
                </c:pt>
                <c:pt idx="309">
                  <c:v>45</c:v>
                </c:pt>
                <c:pt idx="310">
                  <c:v>45</c:v>
                </c:pt>
                <c:pt idx="311">
                  <c:v>45</c:v>
                </c:pt>
                <c:pt idx="312">
                  <c:v>45</c:v>
                </c:pt>
                <c:pt idx="313">
                  <c:v>45</c:v>
                </c:pt>
                <c:pt idx="314">
                  <c:v>45</c:v>
                </c:pt>
                <c:pt idx="315">
                  <c:v>45</c:v>
                </c:pt>
                <c:pt idx="316">
                  <c:v>45</c:v>
                </c:pt>
                <c:pt idx="317">
                  <c:v>45</c:v>
                </c:pt>
                <c:pt idx="318">
                  <c:v>45</c:v>
                </c:pt>
                <c:pt idx="319">
                  <c:v>45</c:v>
                </c:pt>
                <c:pt idx="320">
                  <c:v>45</c:v>
                </c:pt>
                <c:pt idx="321">
                  <c:v>45</c:v>
                </c:pt>
                <c:pt idx="322">
                  <c:v>45</c:v>
                </c:pt>
                <c:pt idx="323">
                  <c:v>45</c:v>
                </c:pt>
                <c:pt idx="324">
                  <c:v>45</c:v>
                </c:pt>
                <c:pt idx="325">
                  <c:v>45</c:v>
                </c:pt>
                <c:pt idx="326">
                  <c:v>45</c:v>
                </c:pt>
                <c:pt idx="327">
                  <c:v>45</c:v>
                </c:pt>
                <c:pt idx="328">
                  <c:v>45</c:v>
                </c:pt>
                <c:pt idx="329">
                  <c:v>45</c:v>
                </c:pt>
                <c:pt idx="330">
                  <c:v>45</c:v>
                </c:pt>
                <c:pt idx="331">
                  <c:v>45</c:v>
                </c:pt>
                <c:pt idx="332">
                  <c:v>45</c:v>
                </c:pt>
                <c:pt idx="333">
                  <c:v>45</c:v>
                </c:pt>
                <c:pt idx="334">
                  <c:v>45</c:v>
                </c:pt>
                <c:pt idx="335">
                  <c:v>45</c:v>
                </c:pt>
                <c:pt idx="336">
                  <c:v>45</c:v>
                </c:pt>
                <c:pt idx="337">
                  <c:v>45</c:v>
                </c:pt>
                <c:pt idx="338">
                  <c:v>45</c:v>
                </c:pt>
                <c:pt idx="339">
                  <c:v>45</c:v>
                </c:pt>
                <c:pt idx="340">
                  <c:v>45</c:v>
                </c:pt>
                <c:pt idx="341">
                  <c:v>45</c:v>
                </c:pt>
                <c:pt idx="342">
                  <c:v>45</c:v>
                </c:pt>
                <c:pt idx="343">
                  <c:v>45</c:v>
                </c:pt>
                <c:pt idx="344">
                  <c:v>45</c:v>
                </c:pt>
                <c:pt idx="345">
                  <c:v>45</c:v>
                </c:pt>
                <c:pt idx="346">
                  <c:v>45</c:v>
                </c:pt>
                <c:pt idx="347">
                  <c:v>45</c:v>
                </c:pt>
                <c:pt idx="348">
                  <c:v>45</c:v>
                </c:pt>
                <c:pt idx="349">
                  <c:v>45</c:v>
                </c:pt>
                <c:pt idx="350">
                  <c:v>45</c:v>
                </c:pt>
                <c:pt idx="351">
                  <c:v>45</c:v>
                </c:pt>
                <c:pt idx="352">
                  <c:v>45</c:v>
                </c:pt>
                <c:pt idx="353">
                  <c:v>45</c:v>
                </c:pt>
                <c:pt idx="354">
                  <c:v>45</c:v>
                </c:pt>
                <c:pt idx="355">
                  <c:v>45</c:v>
                </c:pt>
                <c:pt idx="356">
                  <c:v>45</c:v>
                </c:pt>
                <c:pt idx="357">
                  <c:v>45</c:v>
                </c:pt>
                <c:pt idx="358">
                  <c:v>45</c:v>
                </c:pt>
                <c:pt idx="359">
                  <c:v>45</c:v>
                </c:pt>
                <c:pt idx="360">
                  <c:v>45</c:v>
                </c:pt>
                <c:pt idx="361">
                  <c:v>45</c:v>
                </c:pt>
                <c:pt idx="362">
                  <c:v>45</c:v>
                </c:pt>
                <c:pt idx="363">
                  <c:v>45</c:v>
                </c:pt>
                <c:pt idx="364">
                  <c:v>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65A-46FA-BE3D-9D03C2320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450368"/>
        <c:axId val="158450760"/>
      </c:lineChart>
      <c:catAx>
        <c:axId val="158450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8450760"/>
        <c:crosses val="autoZero"/>
        <c:auto val="1"/>
        <c:lblAlgn val="ctr"/>
        <c:lblOffset val="100"/>
        <c:noMultiLvlLbl val="0"/>
      </c:catAx>
      <c:valAx>
        <c:axId val="158450760"/>
        <c:scaling>
          <c:orientation val="minMax"/>
          <c:max val="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5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33425845549281E-2"/>
          <c:y val="0.91387728096024112"/>
          <c:w val="0.92828547045999399"/>
          <c:h val="7.7674800569483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PM</a:t>
            </a:r>
            <a:r>
              <a:rPr lang="ro-RO" baseline="-25000" dirty="0"/>
              <a:t>2,5</a:t>
            </a:r>
            <a:r>
              <a:rPr lang="ro-RO" dirty="0"/>
              <a:t> - </a:t>
            </a:r>
            <a:r>
              <a:rPr lang="en-US" dirty="0" err="1"/>
              <a:t>Loca</a:t>
            </a:r>
            <a:r>
              <a:rPr lang="ro-RO" dirty="0"/>
              <a:t>ția </a:t>
            </a:r>
            <a:r>
              <a:rPr lang="en-US" dirty="0"/>
              <a:t>VN</a:t>
            </a:r>
            <a:r>
              <a:rPr lang="ro-RO" dirty="0"/>
              <a:t>1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D9-4A76-8342-C41223FE9B90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D9-4A76-8342-C41223FE9B9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8D9-4A76-8342-C41223FE9B9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8D9-4A76-8342-C41223FE9B90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PM_RNMCA'!$E$4,'centralizare rezultate PM_RNMCA'!$K$4,'centralizare rezultate PM_RNMCA'!$Q$4,'centralizare rezultate PM_RNMCA'!$W$4)</c:f>
              <c:numCache>
                <c:formatCode>General</c:formatCode>
                <c:ptCount val="4"/>
                <c:pt idx="0" formatCode="0.00">
                  <c:v>17.11956521739133</c:v>
                </c:pt>
                <c:pt idx="1">
                  <c:v>14.945652173912404</c:v>
                </c:pt>
                <c:pt idx="2">
                  <c:v>14.673913043478857</c:v>
                </c:pt>
                <c:pt idx="3" formatCode="0.00">
                  <c:v>17.391304347825884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8D9-4A76-8342-C41223FE9B9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8D9-4A76-8342-C41223FE9B90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8D9-4A76-8342-C41223FE9B9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A8D9-4A76-8342-C41223FE9B9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A8D9-4A76-8342-C41223FE9B90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PM_RNMCA'!$E$5,'centralizare rezultate PM_RNMCA'!$K$5,'centralizare rezultate PM_RNMCA'!$Q$5,'centralizare rezultate PM_RNMCA'!$W$5)</c:f>
              <c:numCache>
                <c:formatCode>0.00</c:formatCode>
                <c:ptCount val="4"/>
                <c:pt idx="0">
                  <c:v>24.728260869565311</c:v>
                </c:pt>
                <c:pt idx="1">
                  <c:v>16.847826086957284</c:v>
                </c:pt>
                <c:pt idx="2" formatCode="General">
                  <c:v>14.855072463768392</c:v>
                </c:pt>
                <c:pt idx="3">
                  <c:v>9.9637681159419369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A8D9-4A76-8342-C41223FE9B90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8D9-4A76-8342-C41223FE9B90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8D9-4A76-8342-C41223FE9B9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8D9-4A76-8342-C41223FE9B9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8D9-4A76-8342-C41223FE9B90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PM_RNMCA'!$E$6,'centralizare rezultate PM_RNMCA'!$K$6,'centralizare rezultate PM_RNMCA'!$Q$6,'centralizare rezultate PM_RNMCA'!$W$6)</c:f>
              <c:numCache>
                <c:formatCode>0.00</c:formatCode>
                <c:ptCount val="4"/>
                <c:pt idx="0">
                  <c:v>24.456521739130256</c:v>
                </c:pt>
                <c:pt idx="1">
                  <c:v>18.115942028985522</c:v>
                </c:pt>
                <c:pt idx="2" formatCode="General">
                  <c:v>11.231884057971186</c:v>
                </c:pt>
                <c:pt idx="3">
                  <c:v>6.3405797101447323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A8D9-4A76-8342-C41223FE9B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57208"/>
        <c:axId val="250357600"/>
      </c:barChart>
      <c:catAx>
        <c:axId val="250357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0357600"/>
        <c:crosses val="autoZero"/>
        <c:auto val="1"/>
        <c:lblAlgn val="ctr"/>
        <c:lblOffset val="100"/>
        <c:noMultiLvlLbl val="0"/>
      </c:catAx>
      <c:valAx>
        <c:axId val="250357600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57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3810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PM</a:t>
            </a:r>
            <a:r>
              <a:rPr lang="ro-RO" baseline="-25000" dirty="0"/>
              <a:t>2,5</a:t>
            </a:r>
            <a:r>
              <a:rPr lang="ro-RO" dirty="0"/>
              <a:t> - </a:t>
            </a:r>
            <a:r>
              <a:rPr lang="en-US" dirty="0" err="1"/>
              <a:t>Loca</a:t>
            </a:r>
            <a:r>
              <a:rPr lang="ro-RO" dirty="0"/>
              <a:t>ția </a:t>
            </a:r>
            <a:r>
              <a:rPr lang="en-US" dirty="0"/>
              <a:t>VN</a:t>
            </a:r>
            <a:r>
              <a:rPr lang="ro-RO" dirty="0"/>
              <a:t>2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A1-49DF-BDC6-296BCC3DA489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A1-49DF-BDC6-296BCC3DA48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0A1-49DF-BDC6-296BCC3DA48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0A1-49DF-BDC6-296BCC3DA489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PM_RNMCA'!$E$7,'centralizare rezultate PM_RNMCA'!$K$7,'centralizare rezultate PM_RNMCA'!$Q$7,'centralizare rezultate PM_RNMCA'!$W$7)</c:f>
              <c:numCache>
                <c:formatCode>0.00</c:formatCode>
                <c:ptCount val="4"/>
                <c:pt idx="0">
                  <c:v>13.858695652174198</c:v>
                </c:pt>
                <c:pt idx="1">
                  <c:v>17.934782608695489</c:v>
                </c:pt>
                <c:pt idx="2" formatCode="General">
                  <c:v>14.855072463767888</c:v>
                </c:pt>
                <c:pt idx="3">
                  <c:v>6.6123188405797872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0A1-49DF-BDC6-296BCC3DA48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0A1-49DF-BDC6-296BCC3DA489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0A1-49DF-BDC6-296BCC3DA48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D0A1-49DF-BDC6-296BCC3DA48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D0A1-49DF-BDC6-296BCC3DA489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PM_RNMCA'!$E$8,'centralizare rezultate PM_RNMCA'!$K$8,'centralizare rezultate PM_RNMCA'!$Q$8,'centralizare rezultate PM_RNMCA'!$W$8)</c:f>
              <c:numCache>
                <c:formatCode>0.00</c:formatCode>
                <c:ptCount val="4"/>
                <c:pt idx="0">
                  <c:v>12.590579710144448</c:v>
                </c:pt>
                <c:pt idx="1">
                  <c:v>21.195652173913121</c:v>
                </c:pt>
                <c:pt idx="2" formatCode="General">
                  <c:v>17.481884057970898</c:v>
                </c:pt>
                <c:pt idx="3">
                  <c:v>5.5253623188405747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0A1-49DF-BDC6-296BCC3DA489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0A1-49DF-BDC6-296BCC3DA489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0A1-49DF-BDC6-296BCC3DA48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0A1-49DF-BDC6-296BCC3DA48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0A1-49DF-BDC6-296BCC3DA489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PM_RNMCA'!$E$9,'centralizare rezultate PM_RNMCA'!$K$9,'centralizare rezultate PM_RNMCA'!$Q$9,'centralizare rezultate PM_RNMCA'!$W$9)</c:f>
              <c:numCache>
                <c:formatCode>General</c:formatCode>
                <c:ptCount val="4"/>
                <c:pt idx="0" formatCode="0.00">
                  <c:v>13.677536231884162</c:v>
                </c:pt>
                <c:pt idx="1">
                  <c:v>19.655797101449323</c:v>
                </c:pt>
                <c:pt idx="2">
                  <c:v>17.391304347826388</c:v>
                </c:pt>
                <c:pt idx="3" formatCode="0.00">
                  <c:v>4.4384057971013631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D0A1-49DF-BDC6-296BCC3DA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58384"/>
        <c:axId val="250358776"/>
      </c:barChart>
      <c:catAx>
        <c:axId val="250358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0358776"/>
        <c:crosses val="autoZero"/>
        <c:auto val="1"/>
        <c:lblAlgn val="ctr"/>
        <c:lblOffset val="100"/>
        <c:noMultiLvlLbl val="0"/>
      </c:catAx>
      <c:valAx>
        <c:axId val="250358776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5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38100" cap="flat" cmpd="sng" algn="ctr">
      <a:solidFill>
        <a:srgbClr val="FFC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PM</a:t>
            </a:r>
            <a:r>
              <a:rPr lang="ro-RO" baseline="-25000" dirty="0"/>
              <a:t>2,5</a:t>
            </a:r>
            <a:r>
              <a:rPr lang="ro-RO" dirty="0"/>
              <a:t> - </a:t>
            </a:r>
            <a:r>
              <a:rPr lang="en-US" dirty="0" err="1"/>
              <a:t>Loca</a:t>
            </a:r>
            <a:r>
              <a:rPr lang="ro-RO" dirty="0"/>
              <a:t>ția </a:t>
            </a:r>
            <a:r>
              <a:rPr lang="en-US" dirty="0"/>
              <a:t>VN3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93-42D7-A56D-5468351CD42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793-42D7-A56D-5468351CD42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793-42D7-A56D-5468351CD42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793-42D7-A56D-5468351CD422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PM_RNMCA'!$E$10,'centralizare rezultate PM_RNMCA'!$K$10,'centralizare rezultate PM_RNMCA'!$Q$10,'centralizare rezultate PM_RNMCA'!$W$10)</c:f>
              <c:numCache>
                <c:formatCode>0.00</c:formatCode>
                <c:ptCount val="4"/>
                <c:pt idx="0">
                  <c:v>11.231884057971186</c:v>
                </c:pt>
                <c:pt idx="1">
                  <c:v>20.199275362318929</c:v>
                </c:pt>
                <c:pt idx="2" formatCode="General">
                  <c:v>21.376811594202156</c:v>
                </c:pt>
                <c:pt idx="3">
                  <c:v>6.4311594202897506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793-42D7-A56D-5468351CD42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7793-42D7-A56D-5468351CD42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7793-42D7-A56D-5468351CD42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7793-42D7-A56D-5468351CD42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7793-42D7-A56D-5468351CD422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PM_RNMCA'!$E$11,'centralizare rezultate PM_RNMCA'!$K$11,'centralizare rezultate PM_RNMCA'!$Q$11,'centralizare rezultate PM_RNMCA'!$W$11)</c:f>
              <c:numCache>
                <c:formatCode>General</c:formatCode>
                <c:ptCount val="4"/>
                <c:pt idx="0" formatCode="0.00">
                  <c:v>9.6014492753618654</c:v>
                </c:pt>
                <c:pt idx="1">
                  <c:v>25.27173913043492</c:v>
                </c:pt>
                <c:pt idx="2">
                  <c:v>24.547101449275274</c:v>
                </c:pt>
                <c:pt idx="3" formatCode="0.00">
                  <c:v>4.8007246376814354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7793-42D7-A56D-5468351CD422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793-42D7-A56D-5468351CD42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793-42D7-A56D-5468351CD42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793-42D7-A56D-5468351CD42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7793-42D7-A56D-5468351CD422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PM_RNMCA'!$E$12,'centralizare rezultate PM_RNMCA'!$K$12,'centralizare rezultate PM_RNMCA'!$Q$12,'centralizare rezultate PM_RNMCA'!$W$12)</c:f>
              <c:numCache>
                <c:formatCode>0.00</c:formatCode>
                <c:ptCount val="4"/>
                <c:pt idx="0">
                  <c:v>4.891304347825951</c:v>
                </c:pt>
                <c:pt idx="1">
                  <c:v>11.141304347826168</c:v>
                </c:pt>
                <c:pt idx="2" formatCode="General">
                  <c:v>21.286231884057639</c:v>
                </c:pt>
                <c:pt idx="3">
                  <c:v>6.340579710145235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7793-42D7-A56D-5468351CD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59560"/>
        <c:axId val="250359952"/>
      </c:barChart>
      <c:catAx>
        <c:axId val="250359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0359952"/>
        <c:crosses val="autoZero"/>
        <c:auto val="1"/>
        <c:lblAlgn val="ctr"/>
        <c:lblOffset val="100"/>
        <c:noMultiLvlLbl val="0"/>
      </c:catAx>
      <c:valAx>
        <c:axId val="250359952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59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38100" cap="flat" cmpd="sng" algn="ctr">
      <a:solidFill>
        <a:srgbClr val="C00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PM</a:t>
            </a:r>
            <a:r>
              <a:rPr lang="en-US" baseline="-25000" dirty="0"/>
              <a:t>2</a:t>
            </a:r>
            <a:r>
              <a:rPr lang="ro-RO" baseline="-25000" dirty="0"/>
              <a:t>,</a:t>
            </a:r>
            <a:r>
              <a:rPr lang="en-US" baseline="-25000" dirty="0"/>
              <a:t>5</a:t>
            </a:r>
            <a:r>
              <a:rPr lang="en-US" dirty="0"/>
              <a:t> - </a:t>
            </a:r>
            <a:r>
              <a:rPr lang="en-US" dirty="0" err="1"/>
              <a:t>Mediile</a:t>
            </a:r>
            <a:r>
              <a:rPr lang="en-US" dirty="0"/>
              <a:t> </a:t>
            </a:r>
            <a:r>
              <a:rPr lang="en-US" dirty="0" err="1"/>
              <a:t>concentra</a:t>
            </a:r>
            <a:r>
              <a:rPr lang="ro-RO" dirty="0"/>
              <a:t>ț</a:t>
            </a:r>
            <a:r>
              <a:rPr lang="en-US" dirty="0" err="1"/>
              <a:t>iilor</a:t>
            </a:r>
            <a:r>
              <a:rPr lang="ro-RO" dirty="0"/>
              <a:t> (toate campaniile)</a:t>
            </a:r>
            <a:endParaRPr lang="en-US" dirty="0"/>
          </a:p>
        </c:rich>
      </c:tx>
      <c:layout>
        <c:manualLayout>
          <c:xMode val="edge"/>
          <c:yMode val="edge"/>
          <c:x val="0.21251026570048309"/>
          <c:y val="3.15008169934640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PM_RNMCA'!$AL$2</c:f>
              <c:strCache>
                <c:ptCount val="1"/>
                <c:pt idx="0">
                  <c:v>media PM10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PM_RNMCA'!$AC$10:$AC$12</c:f>
              <c:strCache>
                <c:ptCount val="3"/>
                <c:pt idx="0">
                  <c:v>VN1</c:v>
                </c:pt>
                <c:pt idx="1">
                  <c:v>VN2</c:v>
                </c:pt>
                <c:pt idx="2">
                  <c:v>VN3</c:v>
                </c:pt>
              </c:strCache>
            </c:strRef>
          </c:cat>
          <c:val>
            <c:numRef>
              <c:f>'centralizare rezultate PM_RNMCA'!$AL$10:$AL$12</c:f>
              <c:numCache>
                <c:formatCode>0.00</c:formatCode>
                <c:ptCount val="3"/>
                <c:pt idx="0">
                  <c:v>15.889190821256092</c:v>
                </c:pt>
                <c:pt idx="1">
                  <c:v>13.768115942028965</c:v>
                </c:pt>
                <c:pt idx="2">
                  <c:v>13.926630434782544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71-4097-9C5B-636A404A8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146664"/>
        <c:axId val="328147056"/>
      </c:barChart>
      <c:catAx>
        <c:axId val="328146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147056"/>
        <c:crosses val="autoZero"/>
        <c:auto val="1"/>
        <c:lblAlgn val="ctr"/>
        <c:lblOffset val="100"/>
        <c:noMultiLvlLbl val="0"/>
      </c:catAx>
      <c:valAx>
        <c:axId val="3281470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146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="" xmlns:a16="http://schemas.microsoft.com/office/drawing/2014/main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6" y="62"/>
          <a:ext cx="0" cy="0"/>
          <a:chOff x="16" y="62"/>
          <a:chExt cx="0" cy="0"/>
        </a:xfrm>
      </cdr:grpSpPr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="" xmlns:a16="http://schemas.microsoft.com/office/drawing/2014/main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2" y="55"/>
          <a:ext cx="0" cy="0"/>
          <a:chOff x="12" y="55"/>
          <a:chExt cx="0" cy="0"/>
        </a:xfrm>
      </cdr:grpSpPr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="" xmlns:a16="http://schemas.microsoft.com/office/drawing/2014/main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3" y="68"/>
          <a:ext cx="0" cy="0"/>
          <a:chOff x="13" y="68"/>
          <a:chExt cx="0" cy="0"/>
        </a:xfrm>
      </cdr:grpSpPr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E7062-81B8-4C97-AD56-E731261272C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D07A5-56D6-487E-BAAC-F71B39DFA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DBF1-B344-4637-AE16-DC5095B72F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0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2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6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7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9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8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0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5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2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1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9" y="0"/>
            <a:ext cx="12127291" cy="17416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7318" y="1701328"/>
            <a:ext cx="11887199" cy="294183"/>
          </a:xfrm>
          <a:prstGeom prst="rect">
            <a:avLst/>
          </a:prstGeom>
          <a:solidFill>
            <a:srgbClr val="C5E2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</a:rPr>
              <a:t>Proiectul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</a:rPr>
              <a:t>Îmbunătățirea Sistemului de Evaluare și Monitorizare a Calității Aerului la nivel național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”</a:t>
            </a: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</a:rPr>
              <a:t> Cod My SMIS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2014+:</a:t>
            </a: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</a:rPr>
              <a:t> 139703</a:t>
            </a:r>
            <a:endParaRPr lang="ro-RO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4748" y="5404119"/>
            <a:ext cx="984128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o-RO" sz="14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 cofinanțat din Fondul European de Dezvoltare Regională prin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o-RO" sz="14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Programul Operațional Infrastructură Mare 2014-2020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E63C4F3-B810-42CE-9BCA-7CFB4C0D60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99" y="5927339"/>
            <a:ext cx="2495550" cy="690245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66520"/>
              </p:ext>
            </p:extLst>
          </p:nvPr>
        </p:nvGraphicFramePr>
        <p:xfrm>
          <a:off x="312572" y="2502310"/>
          <a:ext cx="11800055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946">
                  <a:extLst>
                    <a:ext uri="{9D8B030D-6E8A-4147-A177-3AD203B41FA5}">
                      <a16:colId xmlns="" xmlns:a16="http://schemas.microsoft.com/office/drawing/2014/main" val="913732662"/>
                    </a:ext>
                  </a:extLst>
                </a:gridCol>
                <a:gridCol w="2175073">
                  <a:extLst>
                    <a:ext uri="{9D8B030D-6E8A-4147-A177-3AD203B41FA5}">
                      <a16:colId xmlns="" xmlns:a16="http://schemas.microsoft.com/office/drawing/2014/main" val="2044489899"/>
                    </a:ext>
                  </a:extLst>
                </a:gridCol>
                <a:gridCol w="8107036">
                  <a:extLst>
                    <a:ext uri="{9D8B030D-6E8A-4147-A177-3AD203B41FA5}">
                      <a16:colId xmlns="" xmlns:a16="http://schemas.microsoft.com/office/drawing/2014/main" val="2848907714"/>
                    </a:ext>
                  </a:extLst>
                </a:gridCol>
              </a:tblGrid>
              <a:tr h="661450">
                <a:tc>
                  <a:txBody>
                    <a:bodyPr/>
                    <a:lstStyle/>
                    <a:p>
                      <a:pPr algn="ctr"/>
                      <a:endParaRPr lang="ro-RO" sz="1200" dirty="0" smtClean="0"/>
                    </a:p>
                    <a:p>
                      <a:pPr algn="ctr"/>
                      <a:r>
                        <a:rPr lang="ro-RO" dirty="0" smtClean="0"/>
                        <a:t>REGIUNE	</a:t>
                      </a:r>
                    </a:p>
                    <a:p>
                      <a:pPr algn="ctr"/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 smtClean="0"/>
                    </a:p>
                    <a:p>
                      <a:pPr algn="ctr"/>
                      <a:r>
                        <a:rPr lang="ro-RO" dirty="0" smtClean="0"/>
                        <a:t>JUDEȚ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/>
                        <a:t>DESCRIERE ACHIZIȚII</a:t>
                      </a:r>
                      <a:r>
                        <a:rPr lang="ro-RO" dirty="0"/>
                        <a:t>	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712015302"/>
                  </a:ext>
                </a:extLst>
              </a:tr>
              <a:tr h="411480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u="none" strike="noStrike" dirty="0">
                          <a:effectLst/>
                        </a:rPr>
                        <a:t>REGIUNEA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u="none" strike="noStrike" dirty="0">
                          <a:effectLst/>
                        </a:rPr>
                        <a:t>SUD-EST</a:t>
                      </a:r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600" u="none" strike="noStrike" dirty="0" smtClean="0">
                          <a:effectLst/>
                        </a:rPr>
                        <a:t> GALAȚI</a:t>
                      </a:r>
                      <a:endParaRPr lang="ro-RO" sz="1600" u="none" strike="noStrike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u="none" strike="noStrike" dirty="0" smtClean="0">
                          <a:effectLst/>
                        </a:rPr>
                        <a:t> </a:t>
                      </a:r>
                      <a:r>
                        <a:rPr lang="it-IT" sz="1600" u="none" strike="noStrike" dirty="0" smtClean="0">
                          <a:effectLst/>
                        </a:rPr>
                        <a:t>Amplasare </a:t>
                      </a:r>
                      <a:r>
                        <a:rPr lang="it-IT" sz="1600" u="none" strike="noStrike" dirty="0">
                          <a:effectLst/>
                        </a:rPr>
                        <a:t>staţie de monitorizare (Fond urban) </a:t>
                      </a:r>
                      <a:r>
                        <a:rPr lang="ro-RO" sz="1600" u="none" strike="noStrike" dirty="0" smtClean="0">
                          <a:effectLst/>
                        </a:rPr>
                        <a:t>(</a:t>
                      </a:r>
                      <a:r>
                        <a:rPr lang="ro-RO" sz="1600" i="1" u="none" strike="noStrike" dirty="0" smtClean="0">
                          <a:effectLst/>
                        </a:rPr>
                        <a:t>Municipiul Tecuci</a:t>
                      </a:r>
                      <a:r>
                        <a:rPr lang="ro-RO" sz="1600" u="none" strike="noStrike" dirty="0" smtClean="0">
                          <a:effectLst/>
                        </a:rPr>
                        <a:t>)</a:t>
                      </a:r>
                      <a:endParaRPr lang="ro-RO" sz="1600" b="1" i="0" u="none" strike="noStrike" dirty="0" smtClean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u="none" strike="noStrike" dirty="0" smtClean="0">
                          <a:effectLst/>
                        </a:rPr>
                        <a:t> </a:t>
                      </a:r>
                      <a:r>
                        <a:rPr lang="it-IT" sz="1600" u="none" strike="noStrike" dirty="0" smtClean="0">
                          <a:effectLst/>
                        </a:rPr>
                        <a:t>Instalare </a:t>
                      </a:r>
                      <a:r>
                        <a:rPr lang="it-IT" sz="1600" u="none" strike="noStrike" dirty="0">
                          <a:effectLst/>
                        </a:rPr>
                        <a:t>echipamente prelevare </a:t>
                      </a:r>
                      <a:r>
                        <a:rPr lang="it-IT" sz="1600" u="none" strike="noStrike" dirty="0" smtClean="0">
                          <a:effectLst/>
                        </a:rPr>
                        <a:t>PM</a:t>
                      </a:r>
                      <a:r>
                        <a:rPr lang="it-IT" sz="1600" u="none" strike="noStrike" baseline="-25000" dirty="0" smtClean="0">
                          <a:effectLst/>
                        </a:rPr>
                        <a:t>2,5</a:t>
                      </a:r>
                      <a:endParaRPr lang="ro-RO" sz="1600" b="1" i="0" u="none" strike="noStrike" dirty="0" smtClean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9296378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BRĂILA</a:t>
                      </a:r>
                      <a:endParaRPr lang="ro-RO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Amplasare staţie de monitorizare (Trafic) (</a:t>
                      </a:r>
                      <a:r>
                        <a:rPr lang="ro-RO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ocalitate stabili</a:t>
                      </a:r>
                      <a:r>
                        <a:rPr lang="ro-RO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tă</a:t>
                      </a: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prin activitatea A1.1.3</a:t>
                      </a:r>
                      <a:r>
                        <a:rPr lang="it-IT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br>
                        <a:rPr lang="it-IT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o-RO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Instalare echipamente prelevare </a:t>
                      </a:r>
                      <a:r>
                        <a:rPr lang="it-IT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PM</a:t>
                      </a:r>
                      <a:r>
                        <a:rPr lang="it-IT" sz="1600" b="0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3532694"/>
                  </a:ext>
                </a:extLst>
              </a:tr>
              <a:tr h="43792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600" u="none" strike="noStrike" kern="1200" dirty="0" smtClean="0">
                          <a:effectLst/>
                        </a:rPr>
                        <a:t> TULCEA</a:t>
                      </a:r>
                      <a:endParaRPr lang="ro-RO" sz="1600" u="none" strike="noStrike" kern="12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u="none" strike="noStrike" kern="1200" dirty="0" smtClean="0">
                          <a:effectLst/>
                        </a:rPr>
                        <a:t> </a:t>
                      </a:r>
                      <a:r>
                        <a:rPr lang="it-IT" sz="1600" u="none" strike="noStrike" kern="1200" dirty="0" smtClean="0">
                          <a:effectLst/>
                        </a:rPr>
                        <a:t>Amplasare </a:t>
                      </a:r>
                      <a:r>
                        <a:rPr lang="it-IT" sz="1600" u="none" strike="noStrike" kern="1200" dirty="0">
                          <a:effectLst/>
                        </a:rPr>
                        <a:t>staţie de monitorizare (Fond </a:t>
                      </a:r>
                      <a:r>
                        <a:rPr lang="it-IT" sz="1600" u="none" strike="noStrike" kern="1200" dirty="0" smtClean="0">
                          <a:effectLst/>
                        </a:rPr>
                        <a:t>urban)</a:t>
                      </a:r>
                      <a:r>
                        <a:rPr lang="ro-RO" sz="1600" u="none" strike="noStrike" kern="1200" dirty="0" smtClean="0">
                          <a:effectLst/>
                        </a:rPr>
                        <a:t> (</a:t>
                      </a:r>
                      <a:r>
                        <a:rPr lang="ro-RO" sz="1600" i="1" u="none" strike="noStrike" kern="1200" dirty="0" smtClean="0">
                          <a:effectLst/>
                        </a:rPr>
                        <a:t>Municipiul Tulcea</a:t>
                      </a:r>
                      <a:r>
                        <a:rPr lang="ro-RO" sz="1600" u="none" strike="noStrike" kern="1200" dirty="0" smtClean="0">
                          <a:effectLst/>
                        </a:rPr>
                        <a:t>)</a:t>
                      </a:r>
                      <a:endParaRPr lang="ro-RO" sz="16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u="none" strike="noStrike" dirty="0" smtClean="0">
                          <a:effectLst/>
                        </a:rPr>
                        <a:t> </a:t>
                      </a:r>
                      <a:r>
                        <a:rPr lang="it-IT" sz="1600" u="none" strike="noStrike" dirty="0" smtClean="0">
                          <a:effectLst/>
                        </a:rPr>
                        <a:t>Instalare </a:t>
                      </a:r>
                      <a:r>
                        <a:rPr lang="it-IT" sz="1600" u="none" strike="noStrike" dirty="0">
                          <a:effectLst/>
                        </a:rPr>
                        <a:t>echipamente prelevare PM</a:t>
                      </a:r>
                      <a:r>
                        <a:rPr lang="it-IT" sz="1600" u="none" strike="noStrike" baseline="-25000" dirty="0">
                          <a:effectLst/>
                        </a:rPr>
                        <a:t>2,5</a:t>
                      </a:r>
                      <a:r>
                        <a:rPr lang="it-IT" sz="1600" u="none" strike="noStrike" dirty="0">
                          <a:effectLst/>
                        </a:rPr>
                        <a:t> și </a:t>
                      </a:r>
                      <a:r>
                        <a:rPr lang="it-IT" sz="1600" u="none" strike="noStrike" dirty="0" smtClean="0">
                          <a:effectLst/>
                        </a:rPr>
                        <a:t>PM</a:t>
                      </a:r>
                      <a:r>
                        <a:rPr lang="it-IT" sz="1600" u="none" strike="noStrike" baseline="-25000" dirty="0" smtClean="0">
                          <a:effectLst/>
                        </a:rPr>
                        <a:t>10</a:t>
                      </a:r>
                      <a:endParaRPr lang="ro-RO" sz="16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3900910"/>
                  </a:ext>
                </a:extLst>
              </a:tr>
              <a:tr h="43792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 VRANCEA</a:t>
                      </a:r>
                      <a:endParaRPr lang="ro-RO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Amplasare </a:t>
                      </a:r>
                      <a:r>
                        <a:rPr lang="it-IT" sz="16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staţie de monitorizare (Fond urban) </a:t>
                      </a:r>
                      <a:r>
                        <a:rPr lang="ro-RO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ro-RO" sz="1600" b="1" i="1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Municipiul Focșani</a:t>
                      </a:r>
                      <a:r>
                        <a:rPr lang="ro-RO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it-IT" sz="1600" b="1" u="none" strike="noStrike" kern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Instalare </a:t>
                      </a:r>
                      <a:r>
                        <a:rPr lang="it-IT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echipamente prelevare </a:t>
                      </a:r>
                      <a:r>
                        <a:rPr lang="it-IT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PM</a:t>
                      </a:r>
                      <a:r>
                        <a:rPr lang="it-IT" sz="1600" b="1" u="none" strike="noStrike" baseline="-25000" dirty="0" smtClean="0">
                          <a:solidFill>
                            <a:srgbClr val="FF0000"/>
                          </a:solidFill>
                          <a:effectLst/>
                        </a:rPr>
                        <a:t>2,5</a:t>
                      </a:r>
                      <a:r>
                        <a:rPr lang="ro-RO" sz="1600" b="1" u="none" strike="noStrike" baseline="-25000" dirty="0" smtClean="0">
                          <a:solidFill>
                            <a:srgbClr val="FF0000"/>
                          </a:solidFill>
                          <a:effectLst/>
                        </a:rPr>
                        <a:t>,</a:t>
                      </a:r>
                      <a:r>
                        <a:rPr lang="it-IT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PM</a:t>
                      </a:r>
                      <a:r>
                        <a:rPr lang="it-IT" sz="1600" b="1" u="none" strike="noStrike" baseline="-25000" dirty="0">
                          <a:solidFill>
                            <a:srgbClr val="FF0000"/>
                          </a:solidFill>
                          <a:effectLst/>
                        </a:rPr>
                        <a:t>10 </a:t>
                      </a:r>
                      <a:r>
                        <a:rPr lang="it-IT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și </a:t>
                      </a:r>
                      <a:r>
                        <a:rPr lang="it-IT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</a:rPr>
                        <a:t>HAP</a:t>
                      </a:r>
                      <a:endParaRPr lang="it-IT" sz="1600" b="1" u="none" strike="noStrike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9204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19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82" y="139757"/>
            <a:ext cx="8116917" cy="65222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80877" y="3585638"/>
            <a:ext cx="365760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FS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923510" y="646059"/>
            <a:ext cx="566603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dirty="0" smtClean="0"/>
              <a:t>Stația automată de monitorizare a calității aerului, tip fond</a:t>
            </a:r>
          </a:p>
          <a:p>
            <a:pPr algn="ctr"/>
            <a:r>
              <a:rPr lang="ro-RO" dirty="0" smtClean="0"/>
              <a:t>VN-</a:t>
            </a:r>
            <a:r>
              <a:rPr lang="en-US" dirty="0" smtClean="0"/>
              <a:t>2</a:t>
            </a:r>
            <a:r>
              <a:rPr lang="ro-RO" dirty="0" smtClean="0"/>
              <a:t> – RNMCA</a:t>
            </a:r>
            <a:r>
              <a:rPr lang="en-US" dirty="0" smtClean="0"/>
              <a:t> (</a:t>
            </a:r>
            <a:r>
              <a:rPr lang="en-US" dirty="0" err="1" smtClean="0"/>
              <a:t>figur</a:t>
            </a:r>
            <a:r>
              <a:rPr lang="ro-RO" dirty="0" smtClean="0"/>
              <a:t>ile 4.1 a), b) și 4</a:t>
            </a:r>
            <a:r>
              <a:rPr lang="en-US" dirty="0" smtClean="0"/>
              <a:t>.2 a) – </a:t>
            </a:r>
            <a:r>
              <a:rPr lang="ro-RO" dirty="0" smtClean="0"/>
              <a:t>c</a:t>
            </a:r>
            <a:r>
              <a:rPr lang="en-US" dirty="0" smtClean="0"/>
              <a:t>) al</a:t>
            </a:r>
            <a:r>
              <a:rPr lang="ro-RO" dirty="0" smtClean="0"/>
              <a:t>ă</a:t>
            </a:r>
            <a:r>
              <a:rPr lang="en-US" dirty="0" err="1" smtClean="0"/>
              <a:t>turat</a:t>
            </a:r>
            <a:r>
              <a:rPr lang="ro-RO" dirty="0" smtClean="0"/>
              <a:t>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99335" y="1640536"/>
            <a:ext cx="62364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</a:t>
            </a:r>
            <a:r>
              <a:rPr lang="ro-RO" dirty="0" smtClean="0">
                <a:solidFill>
                  <a:srgbClr val="FF0000"/>
                </a:solidFill>
              </a:rPr>
              <a:t>fond urban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ro-RO" dirty="0" smtClean="0">
                <a:solidFill>
                  <a:srgbClr val="FF0000"/>
                </a:solidFill>
              </a:rPr>
              <a:t>FU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Fond urban (FU) - Fond suburban (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ro-RO" dirty="0" smtClean="0">
                <a:solidFill>
                  <a:srgbClr val="FF0000"/>
                </a:solidFill>
              </a:rPr>
              <a:t>S)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468739" y="214423"/>
            <a:ext cx="2965681" cy="443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Propunere amplasare VN-2</a:t>
            </a:r>
            <a:endParaRPr lang="ro-R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616" y="2641386"/>
            <a:ext cx="3303699" cy="41642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100616" y="6431739"/>
            <a:ext cx="330369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o-R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2657" y="214423"/>
            <a:ext cx="4541776" cy="24269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56529" y="4089717"/>
            <a:ext cx="365760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FU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0485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71144" y="711149"/>
            <a:ext cx="62364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</a:t>
            </a:r>
            <a:r>
              <a:rPr lang="ro-RO" dirty="0" smtClean="0">
                <a:solidFill>
                  <a:srgbClr val="FF0000"/>
                </a:solidFill>
              </a:rPr>
              <a:t>fond urban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ro-RO" dirty="0" smtClean="0">
                <a:solidFill>
                  <a:srgbClr val="FF0000"/>
                </a:solidFill>
              </a:rPr>
              <a:t>FU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Fond urban (FU) - Fond suburban (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ro-RO" dirty="0" smtClean="0">
                <a:solidFill>
                  <a:srgbClr val="FF0000"/>
                </a:solidFill>
              </a:rPr>
              <a:t>S)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7826" y="147585"/>
            <a:ext cx="4287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>
                <a:solidFill>
                  <a:srgbClr val="7030A0"/>
                </a:solidFill>
              </a:rPr>
              <a:t>generală</a:t>
            </a:r>
            <a:r>
              <a:rPr lang="ro-RO" dirty="0">
                <a:solidFill>
                  <a:srgbClr val="7030A0"/>
                </a:solidFill>
              </a:rPr>
              <a:t> privind contribuția surselor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49203"/>
              </p:ext>
            </p:extLst>
          </p:nvPr>
        </p:nvGraphicFramePr>
        <p:xfrm>
          <a:off x="3437826" y="1161458"/>
          <a:ext cx="5318125" cy="2171700"/>
        </p:xfrm>
        <a:graphic>
          <a:graphicData uri="http://schemas.openxmlformats.org/drawingml/2006/table">
            <a:tbl>
              <a:tblPr/>
              <a:tblGrid>
                <a:gridCol w="1449387">
                  <a:extLst>
                    <a:ext uri="{9D8B030D-6E8A-4147-A177-3AD203B41FA5}">
                      <a16:colId xmlns="" xmlns:a16="http://schemas.microsoft.com/office/drawing/2014/main" val="4048694427"/>
                    </a:ext>
                  </a:extLst>
                </a:gridCol>
                <a:gridCol w="752475">
                  <a:extLst>
                    <a:ext uri="{9D8B030D-6E8A-4147-A177-3AD203B41FA5}">
                      <a16:colId xmlns="" xmlns:a16="http://schemas.microsoft.com/office/drawing/2014/main" val="3646215403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600656005"/>
                    </a:ext>
                  </a:extLst>
                </a:gridCol>
                <a:gridCol w="1193800">
                  <a:extLst>
                    <a:ext uri="{9D8B030D-6E8A-4147-A177-3AD203B41FA5}">
                      <a16:colId xmlns="" xmlns:a16="http://schemas.microsoft.com/office/drawing/2014/main" val="591209171"/>
                    </a:ext>
                  </a:extLst>
                </a:gridCol>
                <a:gridCol w="1046163">
                  <a:extLst>
                    <a:ext uri="{9D8B030D-6E8A-4147-A177-3AD203B41FA5}">
                      <a16:colId xmlns="" xmlns:a16="http://schemas.microsoft.com/office/drawing/2014/main" val="1922827519"/>
                    </a:ext>
                  </a:extLst>
                </a:gridCol>
              </a:tblGrid>
              <a:tr h="24765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  <a:r>
                        <a:rPr lang="en-US" sz="11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µ</a:t>
                      </a:r>
                      <a:r>
                        <a:rPr lang="en-US" sz="945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g/m</a:t>
                      </a:r>
                      <a:r>
                        <a:rPr lang="en-US" sz="945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4698137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Perioade campanii POIM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POIM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RNMCA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VN-1 (FS)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Creștere fond urban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Distribuție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0028007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 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22.05 - 01.06.2021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vară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2960986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</a:t>
                      </a:r>
                    </a:p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01.08 - 19.08.2021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vară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0821029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III</a:t>
                      </a:r>
                    </a:p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01.10 - 10.10.2022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iarnă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7472147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IV</a:t>
                      </a:r>
                    </a:p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10.12 - 19.12.2022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iarnă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2047633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392094"/>
              </p:ext>
            </p:extLst>
          </p:nvPr>
        </p:nvGraphicFramePr>
        <p:xfrm>
          <a:off x="3023592" y="3414135"/>
          <a:ext cx="6383965" cy="3186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26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37826" y="147585"/>
            <a:ext cx="432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 smtClean="0">
                <a:solidFill>
                  <a:srgbClr val="7030A0"/>
                </a:solidFill>
              </a:rPr>
              <a:t>detaliată</a:t>
            </a:r>
            <a:r>
              <a:rPr lang="ro-RO" dirty="0" smtClean="0">
                <a:solidFill>
                  <a:srgbClr val="7030A0"/>
                </a:solidFill>
              </a:rPr>
              <a:t> </a:t>
            </a:r>
            <a:r>
              <a:rPr lang="ro-RO" dirty="0">
                <a:solidFill>
                  <a:srgbClr val="7030A0"/>
                </a:solidFill>
              </a:rPr>
              <a:t>privind contribuția surselor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9496" y="4502979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69680" y="494641"/>
            <a:ext cx="62364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</a:t>
            </a:r>
            <a:r>
              <a:rPr lang="ro-RO" dirty="0" smtClean="0">
                <a:solidFill>
                  <a:srgbClr val="FF0000"/>
                </a:solidFill>
              </a:rPr>
              <a:t>fond urban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ro-RO" dirty="0" smtClean="0">
                <a:solidFill>
                  <a:srgbClr val="FF0000"/>
                </a:solidFill>
              </a:rPr>
              <a:t>FU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Fond urban (FU) - Fond suburban (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ro-RO" dirty="0" smtClean="0">
                <a:solidFill>
                  <a:srgbClr val="FF0000"/>
                </a:solidFill>
              </a:rPr>
              <a:t>S)</a:t>
            </a:r>
            <a:endParaRPr lang="ro-RO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24971"/>
              </p:ext>
            </p:extLst>
          </p:nvPr>
        </p:nvGraphicFramePr>
        <p:xfrm>
          <a:off x="838199" y="949145"/>
          <a:ext cx="10636871" cy="2483668"/>
        </p:xfrm>
        <a:graphic>
          <a:graphicData uri="http://schemas.openxmlformats.org/drawingml/2006/table">
            <a:tbl>
              <a:tblPr/>
              <a:tblGrid>
                <a:gridCol w="822134">
                  <a:extLst>
                    <a:ext uri="{9D8B030D-6E8A-4147-A177-3AD203B41FA5}">
                      <a16:colId xmlns="" xmlns:a16="http://schemas.microsoft.com/office/drawing/2014/main" val="619821586"/>
                    </a:ext>
                  </a:extLst>
                </a:gridCol>
                <a:gridCol w="729643">
                  <a:extLst>
                    <a:ext uri="{9D8B030D-6E8A-4147-A177-3AD203B41FA5}">
                      <a16:colId xmlns="" xmlns:a16="http://schemas.microsoft.com/office/drawing/2014/main" val="3898425948"/>
                    </a:ext>
                  </a:extLst>
                </a:gridCol>
                <a:gridCol w="822134">
                  <a:extLst>
                    <a:ext uri="{9D8B030D-6E8A-4147-A177-3AD203B41FA5}">
                      <a16:colId xmlns="" xmlns:a16="http://schemas.microsoft.com/office/drawing/2014/main" val="1885600469"/>
                    </a:ext>
                  </a:extLst>
                </a:gridCol>
                <a:gridCol w="739236">
                  <a:extLst>
                    <a:ext uri="{9D8B030D-6E8A-4147-A177-3AD203B41FA5}">
                      <a16:colId xmlns="" xmlns:a16="http://schemas.microsoft.com/office/drawing/2014/main" val="893569488"/>
                    </a:ext>
                  </a:extLst>
                </a:gridCol>
                <a:gridCol w="349407">
                  <a:extLst>
                    <a:ext uri="{9D8B030D-6E8A-4147-A177-3AD203B41FA5}">
                      <a16:colId xmlns="" xmlns:a16="http://schemas.microsoft.com/office/drawing/2014/main" val="2116616623"/>
                    </a:ext>
                  </a:extLst>
                </a:gridCol>
                <a:gridCol w="349407">
                  <a:extLst>
                    <a:ext uri="{9D8B030D-6E8A-4147-A177-3AD203B41FA5}">
                      <a16:colId xmlns="" xmlns:a16="http://schemas.microsoft.com/office/drawing/2014/main" val="2191955148"/>
                    </a:ext>
                  </a:extLst>
                </a:gridCol>
                <a:gridCol w="822134">
                  <a:extLst>
                    <a:ext uri="{9D8B030D-6E8A-4147-A177-3AD203B41FA5}">
                      <a16:colId xmlns="" xmlns:a16="http://schemas.microsoft.com/office/drawing/2014/main" val="204094934"/>
                    </a:ext>
                  </a:extLst>
                </a:gridCol>
                <a:gridCol w="822134">
                  <a:extLst>
                    <a:ext uri="{9D8B030D-6E8A-4147-A177-3AD203B41FA5}">
                      <a16:colId xmlns="" xmlns:a16="http://schemas.microsoft.com/office/drawing/2014/main" val="2898875265"/>
                    </a:ext>
                  </a:extLst>
                </a:gridCol>
                <a:gridCol w="739236">
                  <a:extLst>
                    <a:ext uri="{9D8B030D-6E8A-4147-A177-3AD203B41FA5}">
                      <a16:colId xmlns="" xmlns:a16="http://schemas.microsoft.com/office/drawing/2014/main" val="2568433011"/>
                    </a:ext>
                  </a:extLst>
                </a:gridCol>
                <a:gridCol w="349407">
                  <a:extLst>
                    <a:ext uri="{9D8B030D-6E8A-4147-A177-3AD203B41FA5}">
                      <a16:colId xmlns="" xmlns:a16="http://schemas.microsoft.com/office/drawing/2014/main" val="3452641639"/>
                    </a:ext>
                  </a:extLst>
                </a:gridCol>
                <a:gridCol w="349407">
                  <a:extLst>
                    <a:ext uri="{9D8B030D-6E8A-4147-A177-3AD203B41FA5}">
                      <a16:colId xmlns="" xmlns:a16="http://schemas.microsoft.com/office/drawing/2014/main" val="1611393274"/>
                    </a:ext>
                  </a:extLst>
                </a:gridCol>
                <a:gridCol w="863240">
                  <a:extLst>
                    <a:ext uri="{9D8B030D-6E8A-4147-A177-3AD203B41FA5}">
                      <a16:colId xmlns="" xmlns:a16="http://schemas.microsoft.com/office/drawing/2014/main" val="638938607"/>
                    </a:ext>
                  </a:extLst>
                </a:gridCol>
                <a:gridCol w="863240">
                  <a:extLst>
                    <a:ext uri="{9D8B030D-6E8A-4147-A177-3AD203B41FA5}">
                      <a16:colId xmlns="" xmlns:a16="http://schemas.microsoft.com/office/drawing/2014/main" val="1846502638"/>
                    </a:ext>
                  </a:extLst>
                </a:gridCol>
                <a:gridCol w="739236">
                  <a:extLst>
                    <a:ext uri="{9D8B030D-6E8A-4147-A177-3AD203B41FA5}">
                      <a16:colId xmlns="" xmlns:a16="http://schemas.microsoft.com/office/drawing/2014/main" val="1907555481"/>
                    </a:ext>
                  </a:extLst>
                </a:gridCol>
                <a:gridCol w="349407">
                  <a:extLst>
                    <a:ext uri="{9D8B030D-6E8A-4147-A177-3AD203B41FA5}">
                      <a16:colId xmlns="" xmlns:a16="http://schemas.microsoft.com/office/drawing/2014/main" val="56259073"/>
                    </a:ext>
                  </a:extLst>
                </a:gridCol>
                <a:gridCol w="349407">
                  <a:extLst>
                    <a:ext uri="{9D8B030D-6E8A-4147-A177-3AD203B41FA5}">
                      <a16:colId xmlns="" xmlns:a16="http://schemas.microsoft.com/office/drawing/2014/main" val="125539946"/>
                    </a:ext>
                  </a:extLst>
                </a:gridCol>
                <a:gridCol w="578062">
                  <a:extLst>
                    <a:ext uri="{9D8B030D-6E8A-4147-A177-3AD203B41FA5}">
                      <a16:colId xmlns="" xmlns:a16="http://schemas.microsoft.com/office/drawing/2014/main" val="2478549330"/>
                    </a:ext>
                  </a:extLst>
                </a:gridCol>
              </a:tblGrid>
              <a:tr h="4315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Campanie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luna campanie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VN-1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FU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VN-1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FU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VN-1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FU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45722560"/>
                  </a:ext>
                </a:extLst>
              </a:tr>
              <a:tr h="1438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 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 2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Locația 3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7680695"/>
                  </a:ext>
                </a:extLst>
              </a:tr>
              <a:tr h="14385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22-23.05.2021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 1a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24.28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17.04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25-26.05.2021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 2a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28.53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8.72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19.81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29-30.05.2021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 3a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23.73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-17.41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2883793"/>
                  </a:ext>
                </a:extLst>
              </a:tr>
              <a:tr h="1438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23-24.05.2021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 1b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8.71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22.09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26-27.05.2021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 2b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28.08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11.69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16.39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30-31.05.2021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 3b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18.75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-12.19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12774381"/>
                  </a:ext>
                </a:extLst>
              </a:tr>
              <a:tr h="1438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24-25.05.2021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 1c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29.53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10.32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19.21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27-28.05.2021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 2c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22.46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10.94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11.52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31.05-01.06.2021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 3c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12.68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-7.52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19432796"/>
                  </a:ext>
                </a:extLst>
              </a:tr>
              <a:tr h="14385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CII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10-11.08.2021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II 1a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26.54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18.04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13-14.08.2021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II 2a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27.63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18.39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9.24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16-17.08.2021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II 3a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31.88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21.07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10.81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8739007"/>
                  </a:ext>
                </a:extLst>
              </a:tr>
              <a:tr h="1438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11-12.08.2021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II 1b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24.91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16.06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14-15.08.2021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II 2b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16.09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17.24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17-18.08.2021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II 3b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33.97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16.74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17.23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56474150"/>
                  </a:ext>
                </a:extLst>
              </a:tr>
              <a:tr h="1438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12-13.08.2021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II 1c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27.72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17.14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10.58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15-16.08.2021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II 2c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33.24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16.83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16.41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18-19.08.2021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II 3c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14.89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73190025"/>
                  </a:ext>
                </a:extLst>
              </a:tr>
              <a:tr h="14385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CIII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Octombrie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01-02.10.2021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III 1a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26.18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23.45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04-05.10.2021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III 2a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28.44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22.32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07-08.10.2021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III 3a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45.65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28.76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16.89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66094816"/>
                  </a:ext>
                </a:extLst>
              </a:tr>
              <a:tr h="64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02-03.10.2021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III 1b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25.09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22.88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05-06.10.2021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III 2b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31.88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08-09.10.2021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III 3b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47.64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22.13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25.51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23305036"/>
                  </a:ext>
                </a:extLst>
              </a:tr>
              <a:tr h="1438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03-04.10.2021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III 1c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19.38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21.13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-1.75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06-07.10.2021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III 2c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09-10.10.2021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III 3c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40.94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33.13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7.81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1628955"/>
                  </a:ext>
                </a:extLst>
              </a:tr>
              <a:tr h="974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Decembrie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10-11.12.2021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IV 1a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25.82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25.23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13-14.12.2021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IV 2a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16-17.12.2021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IV 3a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11.14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15.51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-4.37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11589154"/>
                  </a:ext>
                </a:extLst>
              </a:tr>
              <a:tr h="349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11-12.12.2021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IV 1b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17.66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12.17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14-15.12.2021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IV 2b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13.86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-4.35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17-18.12.2021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IV 3b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2524660"/>
                  </a:ext>
                </a:extLst>
              </a:tr>
              <a:tr h="152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12-13.12.2021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IV 1c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13.32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15-16.12.2021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IV 2c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8.97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11.51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-2.54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18-19.12.2021</a:t>
                      </a:r>
                    </a:p>
                  </a:txBody>
                  <a:tcPr marL="8462" marR="8462" marT="8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 IV 3c PM10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11.32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</a:t>
                      </a: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5645113"/>
                  </a:ext>
                </a:extLst>
              </a:tr>
              <a:tr h="1523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nr zile</a:t>
                      </a:r>
                    </a:p>
                  </a:txBody>
                  <a:tcPr marL="8462" marR="8462" marT="84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2" marR="8462" marT="8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2" marR="8462" marT="8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2" marR="8462" marT="8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2" marR="8462" marT="8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2" marR="8462" marT="8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62" marR="8462" marT="8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2" marR="8462" marT="8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2" marR="8462" marT="8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2" marR="8462" marT="8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2" marR="8462" marT="8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62" marR="8462" marT="8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2" marR="8462" marT="8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2" marR="8462" marT="8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2" marR="8462" marT="8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2" marR="8462" marT="8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462" marR="8462" marT="8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116391"/>
                  </a:ext>
                </a:extLst>
              </a:tr>
            </a:tbl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="" xmlns:a16="http://schemas.microsoft.com/office/drawing/2014/main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963201"/>
              </p:ext>
            </p:extLst>
          </p:nvPr>
        </p:nvGraphicFramePr>
        <p:xfrm>
          <a:off x="3417054" y="3547419"/>
          <a:ext cx="7136410" cy="3015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val 8"/>
          <p:cNvSpPr/>
          <p:nvPr/>
        </p:nvSpPr>
        <p:spPr>
          <a:xfrm>
            <a:off x="8367217" y="4249599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>
            <a:extLst>
              <a:ext uri="{FF2B5EF4-FFF2-40B4-BE49-F238E27FC236}">
                <a16:creationId xmlns="" xmlns:a16="http://schemas.microsoft.com/office/drawing/2014/main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310873"/>
              </p:ext>
            </p:extLst>
          </p:nvPr>
        </p:nvGraphicFramePr>
        <p:xfrm>
          <a:off x="360996" y="966555"/>
          <a:ext cx="5541040" cy="268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437826" y="147585"/>
            <a:ext cx="432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 smtClean="0">
                <a:solidFill>
                  <a:srgbClr val="7030A0"/>
                </a:solidFill>
              </a:rPr>
              <a:t>detaliată</a:t>
            </a:r>
            <a:r>
              <a:rPr lang="ro-RO" dirty="0" smtClean="0">
                <a:solidFill>
                  <a:srgbClr val="7030A0"/>
                </a:solidFill>
              </a:rPr>
              <a:t> </a:t>
            </a:r>
            <a:r>
              <a:rPr lang="ro-RO" dirty="0">
                <a:solidFill>
                  <a:srgbClr val="7030A0"/>
                </a:solidFill>
              </a:rPr>
              <a:t>privind contribuția surselor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1308" y="3646842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81832" y="6331341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60187" y="1049775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69680" y="494641"/>
            <a:ext cx="62364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</a:t>
            </a:r>
            <a:r>
              <a:rPr lang="ro-RO" dirty="0" smtClean="0">
                <a:solidFill>
                  <a:srgbClr val="FF0000"/>
                </a:solidFill>
              </a:rPr>
              <a:t>fond urban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ro-RO" dirty="0" smtClean="0">
                <a:solidFill>
                  <a:srgbClr val="FF0000"/>
                </a:solidFill>
              </a:rPr>
              <a:t>FU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Fond urban (FU) - Fond suburban (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ro-RO" dirty="0" smtClean="0">
                <a:solidFill>
                  <a:srgbClr val="FF0000"/>
                </a:solidFill>
              </a:rPr>
              <a:t>S)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404393" y="1049775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hart 19">
            <a:extLst>
              <a:ext uri="{FF2B5EF4-FFF2-40B4-BE49-F238E27FC236}">
                <a16:creationId xmlns="" xmlns:a16="http://schemas.microsoft.com/office/drawing/2014/main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844713"/>
              </p:ext>
            </p:extLst>
          </p:nvPr>
        </p:nvGraphicFramePr>
        <p:xfrm>
          <a:off x="5791669" y="3067348"/>
          <a:ext cx="6033334" cy="329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Oval 15"/>
          <p:cNvSpPr/>
          <p:nvPr/>
        </p:nvSpPr>
        <p:spPr>
          <a:xfrm>
            <a:off x="10352928" y="3831508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74150" y="3767777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50741" y="3767777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294947" y="3791071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6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270176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sp>
        <p:nvSpPr>
          <p:cNvPr id="8" name="8-Point Star 7"/>
          <p:cNvSpPr/>
          <p:nvPr/>
        </p:nvSpPr>
        <p:spPr>
          <a:xfrm>
            <a:off x="7185890" y="1926228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9" name="8-Point Star 8"/>
          <p:cNvSpPr/>
          <p:nvPr/>
        </p:nvSpPr>
        <p:spPr>
          <a:xfrm>
            <a:off x="8022764" y="193906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10" name="8-Point Star 9"/>
          <p:cNvSpPr/>
          <p:nvPr/>
        </p:nvSpPr>
        <p:spPr>
          <a:xfrm>
            <a:off x="8803778" y="1920315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11" name="8-Point Star 10"/>
          <p:cNvSpPr/>
          <p:nvPr/>
        </p:nvSpPr>
        <p:spPr>
          <a:xfrm>
            <a:off x="9614663" y="1932411"/>
            <a:ext cx="612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12" name="8-Point Star 11"/>
          <p:cNvSpPr/>
          <p:nvPr/>
        </p:nvSpPr>
        <p:spPr>
          <a:xfrm>
            <a:off x="10421666" y="1939062"/>
            <a:ext cx="612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13" name="8-Point Star 12"/>
          <p:cNvSpPr/>
          <p:nvPr/>
        </p:nvSpPr>
        <p:spPr>
          <a:xfrm>
            <a:off x="11266836" y="1932411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14" name="8-Point Star 13"/>
          <p:cNvSpPr/>
          <p:nvPr/>
        </p:nvSpPr>
        <p:spPr>
          <a:xfrm>
            <a:off x="7194676" y="2926532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15" name="8-Point Star 14"/>
          <p:cNvSpPr/>
          <p:nvPr/>
        </p:nvSpPr>
        <p:spPr>
          <a:xfrm>
            <a:off x="8035931" y="2906381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16" name="8-Point Star 15"/>
          <p:cNvSpPr/>
          <p:nvPr/>
        </p:nvSpPr>
        <p:spPr>
          <a:xfrm>
            <a:off x="8891022" y="2828824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17" name="8-Point Star 16"/>
          <p:cNvSpPr/>
          <p:nvPr/>
        </p:nvSpPr>
        <p:spPr>
          <a:xfrm>
            <a:off x="9670598" y="2840920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18" name="8-Point Star 17"/>
          <p:cNvSpPr/>
          <p:nvPr/>
        </p:nvSpPr>
        <p:spPr>
          <a:xfrm>
            <a:off x="10433754" y="283564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  <p:sp>
        <p:nvSpPr>
          <p:cNvPr id="19" name="8-Point Star 18"/>
          <p:cNvSpPr/>
          <p:nvPr/>
        </p:nvSpPr>
        <p:spPr>
          <a:xfrm>
            <a:off x="11288845" y="2806846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  <p:sp>
        <p:nvSpPr>
          <p:cNvPr id="3" name="Rectangle 2"/>
          <p:cNvSpPr/>
          <p:nvPr/>
        </p:nvSpPr>
        <p:spPr>
          <a:xfrm>
            <a:off x="8662210" y="912730"/>
            <a:ext cx="180000" cy="180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1" name="TextBox 20"/>
          <p:cNvSpPr txBox="1"/>
          <p:nvPr/>
        </p:nvSpPr>
        <p:spPr>
          <a:xfrm>
            <a:off x="8477413" y="11570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</a:t>
            </a:r>
            <a:r>
              <a:rPr lang="en-US" dirty="0" smtClean="0"/>
              <a:t>I</a:t>
            </a:r>
            <a:endParaRPr lang="ro-RO" dirty="0"/>
          </a:p>
        </p:txBody>
      </p:sp>
      <p:sp>
        <p:nvSpPr>
          <p:cNvPr id="24" name="Rectangle 23"/>
          <p:cNvSpPr/>
          <p:nvPr/>
        </p:nvSpPr>
        <p:spPr>
          <a:xfrm>
            <a:off x="9201511" y="916789"/>
            <a:ext cx="180000" cy="18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5" name="TextBox 24"/>
          <p:cNvSpPr txBox="1"/>
          <p:nvPr/>
        </p:nvSpPr>
        <p:spPr>
          <a:xfrm>
            <a:off x="8977447" y="115702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</a:t>
            </a:r>
            <a:r>
              <a:rPr lang="en-US" dirty="0" smtClean="0"/>
              <a:t>II</a:t>
            </a:r>
            <a:endParaRPr lang="ro-RO" dirty="0"/>
          </a:p>
        </p:txBody>
      </p:sp>
      <p:sp>
        <p:nvSpPr>
          <p:cNvPr id="28" name="Rectangle 27"/>
          <p:cNvSpPr/>
          <p:nvPr/>
        </p:nvSpPr>
        <p:spPr>
          <a:xfrm>
            <a:off x="9738877" y="906320"/>
            <a:ext cx="180000" cy="18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9" name="TextBox 28"/>
          <p:cNvSpPr txBox="1"/>
          <p:nvPr/>
        </p:nvSpPr>
        <p:spPr>
          <a:xfrm>
            <a:off x="9412484" y="113278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</a:t>
            </a:r>
            <a:r>
              <a:rPr lang="en-US" dirty="0" smtClean="0"/>
              <a:t>III</a:t>
            </a:r>
            <a:endParaRPr lang="ro-RO" dirty="0"/>
          </a:p>
        </p:txBody>
      </p:sp>
      <p:sp>
        <p:nvSpPr>
          <p:cNvPr id="30" name="Rectangle 29"/>
          <p:cNvSpPr/>
          <p:nvPr/>
        </p:nvSpPr>
        <p:spPr>
          <a:xfrm>
            <a:off x="10195673" y="906320"/>
            <a:ext cx="180000" cy="180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1" name="TextBox 30"/>
          <p:cNvSpPr txBox="1"/>
          <p:nvPr/>
        </p:nvSpPr>
        <p:spPr>
          <a:xfrm>
            <a:off x="10099453" y="108668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</a:t>
            </a:r>
            <a:r>
              <a:rPr lang="en-US" dirty="0" smtClean="0"/>
              <a:t>IV</a:t>
            </a:r>
            <a:endParaRPr lang="ro-RO" dirty="0"/>
          </a:p>
        </p:txBody>
      </p:sp>
      <p:sp>
        <p:nvSpPr>
          <p:cNvPr id="36" name="TextBox 35"/>
          <p:cNvSpPr txBox="1"/>
          <p:nvPr/>
        </p:nvSpPr>
        <p:spPr>
          <a:xfrm>
            <a:off x="3100479" y="138025"/>
            <a:ext cx="270176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2,5 </a:t>
            </a:r>
            <a:endParaRPr lang="en-US" b="1" baseline="-25000" dirty="0" smtClean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6730" y="1228661"/>
            <a:ext cx="312305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</a:t>
            </a:r>
            <a:r>
              <a:rPr lang="ro-RO" b="1" dirty="0" smtClean="0"/>
              <a:t>prezentarea grafică a valorilor zilnice separat pentru cele 4 campanii, pentru fiecare amplasament propus, pentru PM</a:t>
            </a:r>
            <a:r>
              <a:rPr lang="ro-RO" b="1" baseline="-25000" dirty="0" smtClean="0"/>
              <a:t>10 </a:t>
            </a:r>
            <a:r>
              <a:rPr lang="ro-RO" b="1" dirty="0"/>
              <a:t>,</a:t>
            </a:r>
            <a:r>
              <a:rPr lang="ro-RO" b="1" dirty="0" smtClean="0"/>
              <a:t> PM</a:t>
            </a:r>
            <a:r>
              <a:rPr lang="ro-RO" b="1" baseline="-25000" dirty="0" smtClean="0"/>
              <a:t>2,5</a:t>
            </a:r>
            <a:endParaRPr lang="en-US" b="1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2313411" y="2426259"/>
            <a:ext cx="3420637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/>
              <a:t>Prezentarea tabelară a mediei valorilor zilnice </a:t>
            </a:r>
            <a:r>
              <a:rPr lang="ro-RO" b="1" dirty="0"/>
              <a:t>pentru PM</a:t>
            </a:r>
            <a:r>
              <a:rPr lang="ro-RO" b="1" baseline="-25000" dirty="0"/>
              <a:t>10 </a:t>
            </a:r>
            <a:r>
              <a:rPr lang="ro-RO" b="1" dirty="0" smtClean="0"/>
              <a:t>și a valorii maxime pentru fiecare campanie și fiecare amplasament propus, pentru PM</a:t>
            </a:r>
            <a:r>
              <a:rPr lang="ro-RO" b="1" baseline="-25000" dirty="0" smtClean="0"/>
              <a:t>10</a:t>
            </a:r>
            <a:endParaRPr lang="en-US" b="1" baseline="-250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4347644" y="3603597"/>
            <a:ext cx="3233132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</a:t>
            </a:r>
            <a:r>
              <a:rPr lang="ro-RO" b="1" dirty="0" smtClean="0"/>
              <a:t>prezentarea grafică </a:t>
            </a:r>
            <a:r>
              <a:rPr lang="ro-RO" b="1" dirty="0"/>
              <a:t>comparativă pentru </a:t>
            </a:r>
            <a:r>
              <a:rPr lang="ro-RO" b="1" dirty="0" smtClean="0"/>
              <a:t>amplasamentele propuse a mediilor valorilor zilnice pentru toate cele 4 campanii (12 zile) și a valorii maxime zilnice pentru PM</a:t>
            </a:r>
            <a:r>
              <a:rPr lang="ro-RO" b="1" baseline="-25000" dirty="0" smtClean="0"/>
              <a:t>10</a:t>
            </a:r>
            <a:r>
              <a:rPr lang="en-US" b="1" dirty="0" smtClean="0"/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00913" y="5332321"/>
            <a:ext cx="348059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</a:t>
            </a:r>
            <a:r>
              <a:rPr lang="ro-RO" b="1" dirty="0" smtClean="0"/>
              <a:t>prezentarea grafică </a:t>
            </a:r>
            <a:r>
              <a:rPr lang="ro-RO" b="1" dirty="0"/>
              <a:t>comparativă pentru </a:t>
            </a:r>
            <a:r>
              <a:rPr lang="ro-RO" b="1" dirty="0" smtClean="0"/>
              <a:t>amplasamentele propuse a mediilor valorilor zilnice pentru toate cele 4 campanii (12 zile) pentru PM</a:t>
            </a:r>
            <a:r>
              <a:rPr lang="ro-RO" b="1" baseline="-25000" dirty="0" smtClean="0"/>
              <a:t>2,5</a:t>
            </a:r>
            <a:r>
              <a:rPr lang="en-US" b="1" dirty="0" smtClean="0"/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6566785" y="40458"/>
            <a:ext cx="5486670" cy="495935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3" name="TextBox 42"/>
          <p:cNvSpPr txBox="1"/>
          <p:nvPr/>
        </p:nvSpPr>
        <p:spPr>
          <a:xfrm>
            <a:off x="8714938" y="544855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Campanii</a:t>
            </a:r>
            <a:endParaRPr lang="en-US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8439706" y="23128"/>
            <a:ext cx="16021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Legendă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454411" y="4200961"/>
            <a:ext cx="263454" cy="980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" name="Down Arrow 52"/>
          <p:cNvSpPr/>
          <p:nvPr/>
        </p:nvSpPr>
        <p:spPr>
          <a:xfrm rot="5400000">
            <a:off x="3116432" y="5727140"/>
            <a:ext cx="269539" cy="1262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4" name="TextBox 53"/>
          <p:cNvSpPr txBox="1"/>
          <p:nvPr/>
        </p:nvSpPr>
        <p:spPr>
          <a:xfrm>
            <a:off x="252905" y="5181570"/>
            <a:ext cx="240301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CRITERII DE SELECȚIE a amplasamentului propus: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Ariile în care apar cele mai mari concentrații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35394" y="548614"/>
            <a:ext cx="270176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BaP în mod similar cu PM</a:t>
            </a:r>
            <a:r>
              <a:rPr lang="ro-RO" b="1" baseline="-25000" dirty="0" smtClean="0"/>
              <a:t>2,5</a:t>
            </a:r>
            <a:endParaRPr lang="en-US" b="1" baseline="-25000" dirty="0" smtClean="0"/>
          </a:p>
          <a:p>
            <a:r>
              <a:rPr lang="en-US" b="1" dirty="0" smtClean="0"/>
              <a:t>UM: </a:t>
            </a:r>
            <a:r>
              <a:rPr lang="ro-RO" b="1" dirty="0" smtClean="0"/>
              <a:t>n</a:t>
            </a:r>
            <a:r>
              <a:rPr lang="en-US" b="1" dirty="0" smtClean="0"/>
              <a:t>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238829" y="4200961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sym typeface="Wingdings" panose="05000000000000000000" pitchFamily="2" charset="2"/>
              </a:rPr>
              <a:t></a:t>
            </a:r>
            <a:endParaRPr lang="ro-RO" dirty="0"/>
          </a:p>
        </p:txBody>
      </p:sp>
      <p:sp>
        <p:nvSpPr>
          <p:cNvPr id="56" name="TextBox 55"/>
          <p:cNvSpPr txBox="1"/>
          <p:nvPr/>
        </p:nvSpPr>
        <p:spPr>
          <a:xfrm>
            <a:off x="8132931" y="4188865"/>
            <a:ext cx="216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Concentrații maxime</a:t>
            </a:r>
            <a:endParaRPr lang="en-US" b="1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7236818" y="1403876"/>
            <a:ext cx="439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Calendarul campaniilor (1 – 12 lunile anului)</a:t>
            </a:r>
            <a:endParaRPr lang="en-US" b="1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6737212" y="1665790"/>
            <a:ext cx="445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i="1" dirty="0" smtClean="0"/>
              <a:t>Perioada de iarnă </a:t>
            </a:r>
            <a:r>
              <a:rPr lang="ro-RO" sz="1200" i="1" dirty="0" smtClean="0"/>
              <a:t>(1 octombrie – 31 martie cf. L.104/2011)</a:t>
            </a:r>
            <a:endParaRPr lang="en-US" sz="1200" i="1" dirty="0" smtClean="0"/>
          </a:p>
        </p:txBody>
      </p:sp>
      <p:sp>
        <p:nvSpPr>
          <p:cNvPr id="58" name="TextBox 57"/>
          <p:cNvSpPr txBox="1"/>
          <p:nvPr/>
        </p:nvSpPr>
        <p:spPr>
          <a:xfrm>
            <a:off x="6734963" y="2474480"/>
            <a:ext cx="4428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o-RO" b="1" i="1" dirty="0" smtClean="0"/>
              <a:t>Perioada de vară </a:t>
            </a:r>
            <a:r>
              <a:rPr lang="ro-RO" sz="1200" i="1" dirty="0">
                <a:solidFill>
                  <a:prstClr val="black"/>
                </a:solidFill>
              </a:rPr>
              <a:t>(1 </a:t>
            </a:r>
            <a:r>
              <a:rPr lang="en-US" sz="1200" i="1" dirty="0" err="1">
                <a:solidFill>
                  <a:prstClr val="black"/>
                </a:solidFill>
              </a:rPr>
              <a:t>aprili</a:t>
            </a:r>
            <a:r>
              <a:rPr lang="ro-RO" sz="1200" i="1" dirty="0">
                <a:solidFill>
                  <a:prstClr val="black"/>
                </a:solidFill>
              </a:rPr>
              <a:t>e – 3</a:t>
            </a:r>
            <a:r>
              <a:rPr lang="en-US" sz="1200" i="1" dirty="0">
                <a:solidFill>
                  <a:prstClr val="black"/>
                </a:solidFill>
              </a:rPr>
              <a:t>0</a:t>
            </a:r>
            <a:r>
              <a:rPr lang="ro-RO" sz="1200" i="1" dirty="0">
                <a:solidFill>
                  <a:prstClr val="black"/>
                </a:solidFill>
              </a:rPr>
              <a:t> </a:t>
            </a:r>
            <a:r>
              <a:rPr lang="en-US" sz="1200" i="1" dirty="0" err="1">
                <a:solidFill>
                  <a:prstClr val="black"/>
                </a:solidFill>
              </a:rPr>
              <a:t>septembrie</a:t>
            </a:r>
            <a:r>
              <a:rPr lang="ro-RO" sz="1200" i="1" dirty="0">
                <a:solidFill>
                  <a:prstClr val="black"/>
                </a:solidFill>
              </a:rPr>
              <a:t> cf. L.104/2011)</a:t>
            </a:r>
            <a:endParaRPr lang="en-US" sz="1200" i="1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95890" y="3656702"/>
            <a:ext cx="282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Codificarea locațiilor</a:t>
            </a:r>
            <a:r>
              <a:rPr lang="en-US" b="1" dirty="0" smtClean="0"/>
              <a:t>: a, b, 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075605" y="4851448"/>
            <a:ext cx="20526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/>
              <a:t>FU – fond urban</a:t>
            </a:r>
          </a:p>
          <a:p>
            <a:r>
              <a:rPr lang="en-US" dirty="0" smtClean="0"/>
              <a:t>FS</a:t>
            </a:r>
            <a:r>
              <a:rPr lang="ro-RO" dirty="0" smtClean="0"/>
              <a:t> – </a:t>
            </a:r>
            <a:r>
              <a:rPr lang="en-US" dirty="0" smtClean="0"/>
              <a:t>fond suburban</a:t>
            </a:r>
          </a:p>
        </p:txBody>
      </p:sp>
    </p:spTree>
    <p:extLst>
      <p:ext uri="{BB962C8B-B14F-4D97-AF65-F5344CB8AC3E}">
        <p14:creationId xmlns:p14="http://schemas.microsoft.com/office/powerpoint/2010/main" val="240687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368" y="871560"/>
            <a:ext cx="494896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CRITERII DE SELECȚIE a amplasamentului propus:</a:t>
            </a:r>
          </a:p>
          <a:p>
            <a:pPr algn="ctr"/>
            <a:r>
              <a:rPr lang="ro-RO" b="1" dirty="0" smtClean="0">
                <a:solidFill>
                  <a:srgbClr val="C00000"/>
                </a:solidFill>
              </a:rPr>
              <a:t>Ariile</a:t>
            </a:r>
            <a:r>
              <a:rPr lang="ro-RO" b="1" dirty="0" smtClean="0">
                <a:solidFill>
                  <a:srgbClr val="0070C0"/>
                </a:solidFill>
              </a:rPr>
              <a:t> în care apar </a:t>
            </a:r>
            <a:r>
              <a:rPr lang="ro-RO" b="1" dirty="0" smtClean="0">
                <a:solidFill>
                  <a:srgbClr val="7030A0"/>
                </a:solidFill>
              </a:rPr>
              <a:t>cele mai mari concentrații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6368" y="2618861"/>
            <a:ext cx="4544291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7030A0"/>
                </a:solidFill>
              </a:rPr>
              <a:t>Parametrii statistici relevanți pentru cele mai mari concentrații:</a:t>
            </a:r>
          </a:p>
          <a:p>
            <a:pPr algn="ctr"/>
            <a:endParaRPr lang="ro-RO" b="1" dirty="0" smtClean="0">
              <a:solidFill>
                <a:srgbClr val="7030A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rgbClr val="7030A0"/>
                </a:solidFill>
              </a:rPr>
              <a:t>PM</a:t>
            </a:r>
            <a:r>
              <a:rPr lang="ro-RO" b="1" baseline="-25000" dirty="0" smtClean="0">
                <a:solidFill>
                  <a:srgbClr val="7030A0"/>
                </a:solidFill>
              </a:rPr>
              <a:t>10</a:t>
            </a:r>
            <a:r>
              <a:rPr lang="ro-RO" b="1" dirty="0" smtClean="0">
                <a:solidFill>
                  <a:srgbClr val="7030A0"/>
                </a:solidFill>
              </a:rPr>
              <a:t>: concentrația medie și concentrația maximă zilnică</a:t>
            </a:r>
            <a:endParaRPr lang="ro-RO" dirty="0" smtClean="0">
              <a:solidFill>
                <a:srgbClr val="7030A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rgbClr val="7030A0"/>
                </a:solidFill>
              </a:rPr>
              <a:t>PM</a:t>
            </a:r>
            <a:r>
              <a:rPr lang="ro-RO" b="1" baseline="-25000" dirty="0" smtClean="0">
                <a:solidFill>
                  <a:srgbClr val="7030A0"/>
                </a:solidFill>
              </a:rPr>
              <a:t>2,5</a:t>
            </a:r>
            <a:r>
              <a:rPr lang="ro-RO" b="1" dirty="0" smtClean="0">
                <a:solidFill>
                  <a:srgbClr val="7030A0"/>
                </a:solidFill>
              </a:rPr>
              <a:t>: concentrația medie</a:t>
            </a: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rgbClr val="7030A0"/>
                </a:solidFill>
              </a:rPr>
              <a:t>BaP: concentrația medie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8294" y="366400"/>
            <a:ext cx="42427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u="sng" dirty="0" smtClean="0">
                <a:solidFill>
                  <a:srgbClr val="C00000"/>
                </a:solidFill>
              </a:rPr>
              <a:t>Pentru PM</a:t>
            </a:r>
            <a:r>
              <a:rPr lang="ro-RO" b="1" u="sng" baseline="-25000" dirty="0" smtClean="0">
                <a:solidFill>
                  <a:srgbClr val="C00000"/>
                </a:solidFill>
              </a:rPr>
              <a:t>2,5</a:t>
            </a:r>
            <a:r>
              <a:rPr lang="ro-RO" b="1" u="sng" dirty="0" smtClean="0">
                <a:solidFill>
                  <a:srgbClr val="C00000"/>
                </a:solidFill>
              </a:rPr>
              <a:t> </a:t>
            </a:r>
            <a:r>
              <a:rPr lang="ro-RO" b="1" dirty="0">
                <a:solidFill>
                  <a:srgbClr val="C00000"/>
                </a:solidFill>
              </a:rPr>
              <a:t>(dacă rezultatele analizelor </a:t>
            </a:r>
            <a:r>
              <a:rPr lang="ro-RO" b="1" u="sng" dirty="0" smtClean="0">
                <a:solidFill>
                  <a:srgbClr val="C00000"/>
                </a:solidFill>
              </a:rPr>
              <a:t>nu coincid </a:t>
            </a:r>
            <a:r>
              <a:rPr lang="ro-RO" b="1" dirty="0">
                <a:solidFill>
                  <a:srgbClr val="C00000"/>
                </a:solidFill>
              </a:rPr>
              <a:t>pentru cei doi </a:t>
            </a:r>
            <a:r>
              <a:rPr lang="ro-RO" b="1" dirty="0" smtClean="0">
                <a:solidFill>
                  <a:srgbClr val="C00000"/>
                </a:solidFill>
              </a:rPr>
              <a:t>indicatori)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294" y="1636049"/>
            <a:ext cx="477388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u="sng" dirty="0" smtClean="0">
                <a:solidFill>
                  <a:srgbClr val="C00000"/>
                </a:solidFill>
              </a:rPr>
              <a:t>Pentru PM</a:t>
            </a:r>
            <a:r>
              <a:rPr lang="ro-RO" b="1" u="sng" baseline="-25000" dirty="0" smtClean="0">
                <a:solidFill>
                  <a:srgbClr val="C00000"/>
                </a:solidFill>
              </a:rPr>
              <a:t>10</a:t>
            </a:r>
            <a:r>
              <a:rPr lang="ro-RO" b="1" u="sng" dirty="0" smtClean="0">
                <a:solidFill>
                  <a:srgbClr val="C00000"/>
                </a:solidFill>
              </a:rPr>
              <a:t> și PM</a:t>
            </a:r>
            <a:r>
              <a:rPr lang="ro-RO" b="1" u="sng" baseline="-25000" dirty="0" smtClean="0">
                <a:solidFill>
                  <a:srgbClr val="C00000"/>
                </a:solidFill>
              </a:rPr>
              <a:t>2,5</a:t>
            </a:r>
            <a:r>
              <a:rPr lang="ro-RO" b="1" u="sng" dirty="0" smtClean="0">
                <a:solidFill>
                  <a:srgbClr val="C00000"/>
                </a:solidFill>
              </a:rPr>
              <a:t> </a:t>
            </a:r>
            <a:r>
              <a:rPr lang="ro-RO" b="1" dirty="0" smtClean="0">
                <a:solidFill>
                  <a:srgbClr val="C00000"/>
                </a:solidFill>
              </a:rPr>
              <a:t>(dacă rezultatele analizelor </a:t>
            </a:r>
            <a:r>
              <a:rPr lang="ro-RO" b="1" u="sng" dirty="0" smtClean="0">
                <a:solidFill>
                  <a:srgbClr val="C00000"/>
                </a:solidFill>
              </a:rPr>
              <a:t>coincid</a:t>
            </a:r>
            <a:r>
              <a:rPr lang="ro-RO" b="1" dirty="0" smtClean="0">
                <a:solidFill>
                  <a:srgbClr val="C00000"/>
                </a:solidFill>
              </a:rPr>
              <a:t> pentru cei doi indicatori)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8294" y="2943442"/>
            <a:ext cx="311595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rgbClr val="C00000"/>
                </a:solidFill>
              </a:rPr>
              <a:t>Pentru BaP: se prezintă analiza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>
            <a:stCxn id="2" idx="3"/>
            <a:endCxn id="6" idx="1"/>
          </p:cNvCxnSpPr>
          <p:nvPr/>
        </p:nvCxnSpPr>
        <p:spPr>
          <a:xfrm flipV="1">
            <a:off x="5675335" y="689566"/>
            <a:ext cx="772959" cy="505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3"/>
            <a:endCxn id="5" idx="1"/>
          </p:cNvCxnSpPr>
          <p:nvPr/>
        </p:nvCxnSpPr>
        <p:spPr>
          <a:xfrm>
            <a:off x="5675335" y="1194726"/>
            <a:ext cx="772959" cy="764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3"/>
            <a:endCxn id="7" idx="1"/>
          </p:cNvCxnSpPr>
          <p:nvPr/>
        </p:nvCxnSpPr>
        <p:spPr>
          <a:xfrm>
            <a:off x="5675335" y="1194726"/>
            <a:ext cx="772959" cy="1933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6368" y="4735493"/>
            <a:ext cx="4638734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400" dirty="0" smtClean="0">
                <a:solidFill>
                  <a:srgbClr val="7030A0"/>
                </a:solidFill>
              </a:rPr>
              <a:t>O analiză </a:t>
            </a:r>
            <a:r>
              <a:rPr lang="ro-RO" sz="1400" u="sng" dirty="0" smtClean="0">
                <a:solidFill>
                  <a:srgbClr val="7030A0"/>
                </a:solidFill>
              </a:rPr>
              <a:t>generală</a:t>
            </a:r>
            <a:r>
              <a:rPr lang="ro-RO" sz="1400" dirty="0" smtClean="0">
                <a:solidFill>
                  <a:srgbClr val="7030A0"/>
                </a:solidFill>
              </a:rPr>
              <a:t> privind contribuția surselor, în care:</a:t>
            </a:r>
          </a:p>
          <a:p>
            <a:pPr marL="285750" indent="-285750">
              <a:buFontTx/>
              <a:buChar char="-"/>
            </a:pPr>
            <a:r>
              <a:rPr lang="ro-RO" sz="1400" dirty="0" smtClean="0">
                <a:solidFill>
                  <a:srgbClr val="7030A0"/>
                </a:solidFill>
              </a:rPr>
              <a:t>„media POIM„ reprezintă media rezultatelor obținute în toate campaniile pentru cele două amplasamente din municipiul Alba Iulia și pentru amplasamentul din municipiul Sebeș; </a:t>
            </a:r>
            <a:r>
              <a:rPr lang="ro-RO" sz="1400" u="sng" dirty="0" smtClean="0">
                <a:solidFill>
                  <a:srgbClr val="7030A0"/>
                </a:solidFill>
              </a:rPr>
              <a:t>nu este prezentată pentru fiecare amplasament în parte (</a:t>
            </a:r>
            <a:r>
              <a:rPr lang="ro-RO" sz="1400" dirty="0" smtClean="0">
                <a:solidFill>
                  <a:srgbClr val="7030A0"/>
                </a:solidFill>
              </a:rPr>
              <a:t>cu excepția AB1, municipiul Sebeș)</a:t>
            </a:r>
            <a:endParaRPr lang="ro-RO" sz="1400" u="sng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ro-RO" sz="1400" dirty="0" smtClean="0">
                <a:solidFill>
                  <a:srgbClr val="7030A0"/>
                </a:solidFill>
              </a:rPr>
              <a:t>”media RNMCA„ este media </a:t>
            </a:r>
            <a:r>
              <a:rPr lang="ro-RO" sz="1400" u="sng" dirty="0" smtClean="0">
                <a:solidFill>
                  <a:srgbClr val="7030A0"/>
                </a:solidFill>
              </a:rPr>
              <a:t>determinărilor din zilele care corespund perioadei de prelevare din campaniile POIM</a:t>
            </a:r>
            <a:endParaRPr lang="ro-RO" sz="1400" u="sng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69691" y="6012765"/>
            <a:ext cx="32729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/>
              <a:t>- Comentarii</a:t>
            </a:r>
          </a:p>
          <a:p>
            <a:r>
              <a:rPr lang="ro-RO" b="1" dirty="0" smtClean="0"/>
              <a:t>- Propunere amplasament stație</a:t>
            </a:r>
            <a:endParaRPr lang="en-US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421429" y="4735493"/>
            <a:ext cx="4544291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1400" dirty="0" smtClean="0">
                <a:solidFill>
                  <a:srgbClr val="7030A0"/>
                </a:solidFill>
              </a:rPr>
              <a:t>O analiză </a:t>
            </a:r>
            <a:r>
              <a:rPr lang="ro-RO" sz="1400" u="sng" dirty="0" smtClean="0">
                <a:solidFill>
                  <a:srgbClr val="7030A0"/>
                </a:solidFill>
              </a:rPr>
              <a:t>detaliată</a:t>
            </a:r>
            <a:r>
              <a:rPr lang="ro-RO" sz="1400" dirty="0" smtClean="0">
                <a:solidFill>
                  <a:srgbClr val="7030A0"/>
                </a:solidFill>
              </a:rPr>
              <a:t> privind contribuția surselor, pentru fiecare amplasament în parte, cu evidențierea numărului de zile cu „creșteri„ negative (neconcordanța dintre rezultate POIM și RNMCA).</a:t>
            </a:r>
            <a:endParaRPr lang="ro-RO" sz="1400" u="sng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704" y="1093571"/>
            <a:ext cx="6425487" cy="47090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8373" y="192424"/>
            <a:ext cx="4836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PROPUNERI AMPLASARE PUNCTE DE PRELEVARE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Zona de evaluare a calității aerului VRANCEA 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VN1, VN2, VN3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913" y="1315487"/>
            <a:ext cx="3029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Loca</a:t>
            </a:r>
            <a:r>
              <a:rPr lang="ro-RO" b="1" dirty="0" smtClean="0">
                <a:solidFill>
                  <a:srgbClr val="0070C0"/>
                </a:solidFill>
              </a:rPr>
              <a:t>ț</a:t>
            </a:r>
            <a:r>
              <a:rPr lang="en-US" b="1" dirty="0" err="1" smtClean="0">
                <a:solidFill>
                  <a:srgbClr val="0070C0"/>
                </a:solidFill>
              </a:rPr>
              <a:t>ia</a:t>
            </a:r>
            <a:r>
              <a:rPr lang="en-US" b="1" dirty="0" smtClean="0">
                <a:solidFill>
                  <a:srgbClr val="0070C0"/>
                </a:solidFill>
              </a:rPr>
              <a:t> 1</a:t>
            </a:r>
            <a:r>
              <a:rPr lang="en-US" dirty="0" smtClean="0"/>
              <a:t>: </a:t>
            </a:r>
            <a:r>
              <a:rPr lang="ro-RO" i="1" dirty="0"/>
              <a:t>zona Parcul </a:t>
            </a:r>
            <a:r>
              <a:rPr lang="ro-RO" i="1" dirty="0" smtClean="0"/>
              <a:t>Tineretului: </a:t>
            </a:r>
            <a:r>
              <a:rPr lang="ro-RO" i="1" dirty="0"/>
              <a:t>str. Bucegi nr. 9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30705" y="1587264"/>
            <a:ext cx="195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Loca</a:t>
            </a:r>
            <a:r>
              <a:rPr lang="ro-RO" b="1" dirty="0" smtClean="0">
                <a:solidFill>
                  <a:srgbClr val="FFC000"/>
                </a:solidFill>
              </a:rPr>
              <a:t>ț</a:t>
            </a:r>
            <a:r>
              <a:rPr lang="en-US" b="1" dirty="0" err="1" smtClean="0">
                <a:solidFill>
                  <a:srgbClr val="FFC000"/>
                </a:solidFill>
              </a:rPr>
              <a:t>ia</a:t>
            </a:r>
            <a:r>
              <a:rPr lang="en-US" b="1" dirty="0" smtClean="0">
                <a:solidFill>
                  <a:srgbClr val="FFC000"/>
                </a:solidFill>
              </a:rPr>
              <a:t> 2</a:t>
            </a:r>
            <a:r>
              <a:rPr lang="en-US" dirty="0" smtClean="0"/>
              <a:t>:</a:t>
            </a:r>
            <a:endParaRPr lang="ro-RO" i="1" dirty="0"/>
          </a:p>
          <a:p>
            <a:r>
              <a:rPr lang="ro-RO" i="1" dirty="0" smtClean="0"/>
              <a:t>str</a:t>
            </a:r>
            <a:r>
              <a:rPr lang="ro-RO" i="1" dirty="0"/>
              <a:t>. Moldova nr. 8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27130" y="469695"/>
            <a:ext cx="3161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Loca</a:t>
            </a:r>
            <a:r>
              <a:rPr lang="ro-RO" b="1" dirty="0" smtClean="0">
                <a:solidFill>
                  <a:srgbClr val="FF0000"/>
                </a:solidFill>
              </a:rPr>
              <a:t>ț</a:t>
            </a:r>
            <a:r>
              <a:rPr lang="en-US" b="1" dirty="0" err="1" smtClean="0">
                <a:solidFill>
                  <a:srgbClr val="FF0000"/>
                </a:solidFill>
              </a:rPr>
              <a:t>ia</a:t>
            </a:r>
            <a:r>
              <a:rPr lang="en-US" b="1" dirty="0" smtClean="0">
                <a:solidFill>
                  <a:srgbClr val="FF0000"/>
                </a:solidFill>
              </a:rPr>
              <a:t> 3</a:t>
            </a:r>
            <a:r>
              <a:rPr lang="en-US" dirty="0" smtClean="0"/>
              <a:t>:</a:t>
            </a:r>
            <a:endParaRPr lang="ro-RO" dirty="0" smtClean="0"/>
          </a:p>
          <a:p>
            <a:r>
              <a:rPr lang="ro-RO" i="1" dirty="0" smtClean="0"/>
              <a:t>zona </a:t>
            </a:r>
            <a:r>
              <a:rPr lang="ro-RO" i="1" dirty="0"/>
              <a:t>Parcul </a:t>
            </a:r>
            <a:r>
              <a:rPr lang="ro-RO" i="1" dirty="0" smtClean="0"/>
              <a:t>Teatrului: Str</a:t>
            </a:r>
            <a:r>
              <a:rPr lang="ro-RO" i="1" dirty="0"/>
              <a:t>. Oituz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7579" y="5455187"/>
            <a:ext cx="1899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i="1" dirty="0"/>
              <a:t>municipiul </a:t>
            </a:r>
            <a:r>
              <a:rPr lang="ro-RO" i="1" dirty="0" smtClean="0"/>
              <a:t>Focșani</a:t>
            </a:r>
            <a:endParaRPr lang="en-US" dirty="0"/>
          </a:p>
        </p:txBody>
      </p:sp>
      <p:sp>
        <p:nvSpPr>
          <p:cNvPr id="8" name="8-Point Star 7"/>
          <p:cNvSpPr/>
          <p:nvPr/>
        </p:nvSpPr>
        <p:spPr>
          <a:xfrm>
            <a:off x="4961245" y="5189971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9" name="8-Point Star 8"/>
          <p:cNvSpPr/>
          <p:nvPr/>
        </p:nvSpPr>
        <p:spPr>
          <a:xfrm>
            <a:off x="5798119" y="5202805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10" name="8-Point Star 9"/>
          <p:cNvSpPr/>
          <p:nvPr/>
        </p:nvSpPr>
        <p:spPr>
          <a:xfrm>
            <a:off x="6579133" y="5184058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11" name="8-Point Star 10"/>
          <p:cNvSpPr/>
          <p:nvPr/>
        </p:nvSpPr>
        <p:spPr>
          <a:xfrm>
            <a:off x="7390018" y="5196154"/>
            <a:ext cx="612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14" name="8-Point Star 13"/>
          <p:cNvSpPr/>
          <p:nvPr/>
        </p:nvSpPr>
        <p:spPr>
          <a:xfrm>
            <a:off x="8197021" y="5202805"/>
            <a:ext cx="612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15" name="8-Point Star 14"/>
          <p:cNvSpPr/>
          <p:nvPr/>
        </p:nvSpPr>
        <p:spPr>
          <a:xfrm>
            <a:off x="9042191" y="5196154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16" name="8-Point Star 15"/>
          <p:cNvSpPr/>
          <p:nvPr/>
        </p:nvSpPr>
        <p:spPr>
          <a:xfrm>
            <a:off x="4970031" y="6190275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17" name="8-Point Star 16"/>
          <p:cNvSpPr/>
          <p:nvPr/>
        </p:nvSpPr>
        <p:spPr>
          <a:xfrm>
            <a:off x="5811286" y="6170124"/>
            <a:ext cx="648000" cy="57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18" name="8-Point Star 17"/>
          <p:cNvSpPr/>
          <p:nvPr/>
        </p:nvSpPr>
        <p:spPr>
          <a:xfrm>
            <a:off x="6666377" y="6092567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19" name="8-Point Star 18"/>
          <p:cNvSpPr/>
          <p:nvPr/>
        </p:nvSpPr>
        <p:spPr>
          <a:xfrm>
            <a:off x="7445953" y="6104663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20" name="8-Point Star 19"/>
          <p:cNvSpPr/>
          <p:nvPr/>
        </p:nvSpPr>
        <p:spPr>
          <a:xfrm>
            <a:off x="8209109" y="6099385"/>
            <a:ext cx="648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  <p:sp>
        <p:nvSpPr>
          <p:cNvPr id="21" name="8-Point Star 20"/>
          <p:cNvSpPr/>
          <p:nvPr/>
        </p:nvSpPr>
        <p:spPr>
          <a:xfrm>
            <a:off x="9064200" y="6070589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9005" y="5754943"/>
            <a:ext cx="1545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Calendarul</a:t>
            </a:r>
          </a:p>
          <a:p>
            <a:r>
              <a:rPr lang="ro-RO" dirty="0" smtClean="0"/>
              <a:t>Campaniilor</a:t>
            </a:r>
          </a:p>
          <a:p>
            <a:r>
              <a:rPr lang="ro-RO" dirty="0" smtClean="0"/>
              <a:t>C</a:t>
            </a:r>
            <a:r>
              <a:rPr lang="en-US" dirty="0" smtClean="0"/>
              <a:t>I</a:t>
            </a:r>
            <a:r>
              <a:rPr lang="ro-RO" dirty="0" smtClean="0"/>
              <a:t>, C</a:t>
            </a:r>
            <a:r>
              <a:rPr lang="en-US" dirty="0" smtClean="0"/>
              <a:t>II</a:t>
            </a:r>
            <a:r>
              <a:rPr lang="ro-RO" dirty="0" smtClean="0"/>
              <a:t>, C</a:t>
            </a:r>
            <a:r>
              <a:rPr lang="en-US" dirty="0" smtClean="0"/>
              <a:t>III</a:t>
            </a:r>
            <a:r>
              <a:rPr lang="ro-RO" dirty="0" smtClean="0"/>
              <a:t>, C</a:t>
            </a:r>
            <a:r>
              <a:rPr lang="en-US" dirty="0" smtClean="0"/>
              <a:t>IV</a:t>
            </a:r>
          </a:p>
        </p:txBody>
      </p:sp>
      <p:cxnSp>
        <p:nvCxnSpPr>
          <p:cNvPr id="25" name="Straight Arrow Connector 24"/>
          <p:cNvCxnSpPr>
            <a:stCxn id="7" idx="2"/>
          </p:cNvCxnSpPr>
          <p:nvPr/>
        </p:nvCxnSpPr>
        <p:spPr>
          <a:xfrm flipH="1">
            <a:off x="5783899" y="1116026"/>
            <a:ext cx="2023766" cy="965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1"/>
          </p:cNvCxnSpPr>
          <p:nvPr/>
        </p:nvCxnSpPr>
        <p:spPr>
          <a:xfrm flipH="1">
            <a:off x="7598842" y="1910430"/>
            <a:ext cx="2331863" cy="3647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2"/>
          </p:cNvCxnSpPr>
          <p:nvPr/>
        </p:nvCxnSpPr>
        <p:spPr>
          <a:xfrm>
            <a:off x="1715681" y="1961818"/>
            <a:ext cx="3154270" cy="208941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0161" y="3003310"/>
            <a:ext cx="307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Distribuția campaniilor pe anotimpuri</a:t>
            </a:r>
            <a:endParaRPr lang="en-US" b="1" dirty="0" smtClean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733218"/>
              </p:ext>
            </p:extLst>
          </p:nvPr>
        </p:nvGraphicFramePr>
        <p:xfrm>
          <a:off x="163105" y="3803230"/>
          <a:ext cx="306108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9793">
                  <a:extLst>
                    <a:ext uri="{9D8B030D-6E8A-4147-A177-3AD203B41FA5}">
                      <a16:colId xmlns="" xmlns:a16="http://schemas.microsoft.com/office/drawing/2014/main" val="3875498230"/>
                    </a:ext>
                  </a:extLst>
                </a:gridCol>
                <a:gridCol w="627380">
                  <a:extLst>
                    <a:ext uri="{9D8B030D-6E8A-4147-A177-3AD203B41FA5}">
                      <a16:colId xmlns="" xmlns:a16="http://schemas.microsoft.com/office/drawing/2014/main" val="1928178833"/>
                    </a:ext>
                  </a:extLst>
                </a:gridCol>
                <a:gridCol w="630428">
                  <a:extLst>
                    <a:ext uri="{9D8B030D-6E8A-4147-A177-3AD203B41FA5}">
                      <a16:colId xmlns="" xmlns:a16="http://schemas.microsoft.com/office/drawing/2014/main" val="3098804865"/>
                    </a:ext>
                  </a:extLst>
                </a:gridCol>
                <a:gridCol w="923481">
                  <a:extLst>
                    <a:ext uri="{9D8B030D-6E8A-4147-A177-3AD203B41FA5}">
                      <a16:colId xmlns="" xmlns:a16="http://schemas.microsoft.com/office/drawing/2014/main" val="2117878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decembrie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martie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iunie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septembrie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847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ianuarie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aprilie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octombrie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907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februarie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august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noiembrie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0233420"/>
                  </a:ext>
                </a:extLst>
              </a:tr>
            </a:tbl>
          </a:graphicData>
        </a:graphic>
      </p:graphicFrame>
      <p:sp>
        <p:nvSpPr>
          <p:cNvPr id="30" name="8-Point Star 29"/>
          <p:cNvSpPr/>
          <p:nvPr/>
        </p:nvSpPr>
        <p:spPr>
          <a:xfrm>
            <a:off x="2484096" y="4307331"/>
            <a:ext cx="197519" cy="213906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31" name="8-Point Star 30"/>
          <p:cNvSpPr/>
          <p:nvPr/>
        </p:nvSpPr>
        <p:spPr>
          <a:xfrm>
            <a:off x="655322" y="3940662"/>
            <a:ext cx="236471" cy="220812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32" name="8-Point Star 31"/>
          <p:cNvSpPr/>
          <p:nvPr/>
        </p:nvSpPr>
        <p:spPr>
          <a:xfrm>
            <a:off x="1338824" y="4685782"/>
            <a:ext cx="194116" cy="211499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33" name="8-Point Star 32"/>
          <p:cNvSpPr/>
          <p:nvPr/>
        </p:nvSpPr>
        <p:spPr>
          <a:xfrm>
            <a:off x="2004034" y="4697975"/>
            <a:ext cx="221850" cy="199306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34" name="TextBox 33"/>
          <p:cNvSpPr txBox="1"/>
          <p:nvPr/>
        </p:nvSpPr>
        <p:spPr>
          <a:xfrm>
            <a:off x="10238008" y="5058251"/>
            <a:ext cx="183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iarnă</a:t>
            </a:r>
          </a:p>
          <a:p>
            <a:r>
              <a:rPr lang="ro-RO" dirty="0" smtClean="0"/>
              <a:t>(2 campanii)</a:t>
            </a:r>
            <a:endParaRPr lang="en-US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10208820" y="5898821"/>
            <a:ext cx="1752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vară</a:t>
            </a:r>
          </a:p>
          <a:p>
            <a:r>
              <a:rPr lang="ro-RO" dirty="0" smtClean="0"/>
              <a:t>(2 campanii)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29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287171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904983"/>
              </p:ext>
            </p:extLst>
          </p:nvPr>
        </p:nvGraphicFramePr>
        <p:xfrm>
          <a:off x="99916" y="1269940"/>
          <a:ext cx="385200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610289"/>
              </p:ext>
            </p:extLst>
          </p:nvPr>
        </p:nvGraphicFramePr>
        <p:xfrm>
          <a:off x="4161463" y="1272633"/>
          <a:ext cx="385200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Chart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886179"/>
              </p:ext>
            </p:extLst>
          </p:nvPr>
        </p:nvGraphicFramePr>
        <p:xfrm>
          <a:off x="8223010" y="1282153"/>
          <a:ext cx="385200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486869"/>
              </p:ext>
            </p:extLst>
          </p:nvPr>
        </p:nvGraphicFramePr>
        <p:xfrm>
          <a:off x="99916" y="3652580"/>
          <a:ext cx="5051204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42560" y="3652580"/>
            <a:ext cx="6949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În perioada de iarnă au fost determinate cele mai mici concentrații pentru locațiile VN2 și VN3;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medie cea mai ridicată a fost determinată pentru locația VN3;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/>
              <a:t>Concentrațiile medii pentru cele trei locații au valori apropiate (24,27 µg/m</a:t>
            </a:r>
            <a:r>
              <a:rPr lang="ro-RO" baseline="30000" dirty="0"/>
              <a:t>3</a:t>
            </a:r>
            <a:r>
              <a:rPr lang="ro-RO" dirty="0"/>
              <a:t> </a:t>
            </a:r>
            <a:r>
              <a:rPr lang="ro-RO" dirty="0" smtClean="0"/>
              <a:t>– 25,27 </a:t>
            </a:r>
            <a:r>
              <a:rPr lang="ro-RO" dirty="0"/>
              <a:t>µg/m</a:t>
            </a:r>
            <a:r>
              <a:rPr lang="ro-RO" baseline="30000" dirty="0"/>
              <a:t>3</a:t>
            </a:r>
            <a:r>
              <a:rPr lang="ro-RO" dirty="0" smtClean="0"/>
              <a:t>) ceea ce indică o bună reprezentativitate a locațiilor propuse;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maximă pe 24 ore a fost determinată pentru locația VN3, luna octombrie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1670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24303"/>
              </p:ext>
            </p:extLst>
          </p:nvPr>
        </p:nvGraphicFramePr>
        <p:xfrm>
          <a:off x="230876" y="375557"/>
          <a:ext cx="11816321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8-Point Star 2"/>
          <p:cNvSpPr/>
          <p:nvPr/>
        </p:nvSpPr>
        <p:spPr>
          <a:xfrm>
            <a:off x="10917445" y="1089084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4" name="8-Point Star 3"/>
          <p:cNvSpPr/>
          <p:nvPr/>
        </p:nvSpPr>
        <p:spPr>
          <a:xfrm>
            <a:off x="9048694" y="1089084"/>
            <a:ext cx="612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5" name="8-Point Star 4"/>
          <p:cNvSpPr/>
          <p:nvPr/>
        </p:nvSpPr>
        <p:spPr>
          <a:xfrm>
            <a:off x="4573871" y="1089084"/>
            <a:ext cx="648000" cy="57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5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6" name="8-Point Star 5"/>
          <p:cNvSpPr/>
          <p:nvPr/>
        </p:nvSpPr>
        <p:spPr>
          <a:xfrm>
            <a:off x="7253684" y="1089084"/>
            <a:ext cx="648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87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2,5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480563"/>
              </p:ext>
            </p:extLst>
          </p:nvPr>
        </p:nvGraphicFramePr>
        <p:xfrm>
          <a:off x="216929" y="1239479"/>
          <a:ext cx="385200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897526"/>
              </p:ext>
            </p:extLst>
          </p:nvPr>
        </p:nvGraphicFramePr>
        <p:xfrm>
          <a:off x="4233605" y="1239479"/>
          <a:ext cx="385200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217232"/>
              </p:ext>
            </p:extLst>
          </p:nvPr>
        </p:nvGraphicFramePr>
        <p:xfrm>
          <a:off x="8250281" y="1239479"/>
          <a:ext cx="385200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126493"/>
              </p:ext>
            </p:extLst>
          </p:nvPr>
        </p:nvGraphicFramePr>
        <p:xfrm>
          <a:off x="216929" y="3596500"/>
          <a:ext cx="49680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42560" y="3652580"/>
            <a:ext cx="6949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Observații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În perioada de iarnă au fost determinate cele mai mici concentrații pentru locațiile VN2 și VN3;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medie cea mai ridicată a fost determinată pentru locația VN1; pentru această locație a fost calculat cel mai ridicat raport între cele două fracții de PM (PM</a:t>
            </a:r>
            <a:r>
              <a:rPr lang="ro-RO" baseline="-25000" dirty="0" smtClean="0"/>
              <a:t>2,5</a:t>
            </a:r>
            <a:r>
              <a:rPr lang="ro-RO" dirty="0" smtClean="0"/>
              <a:t>/PM</a:t>
            </a:r>
            <a:r>
              <a:rPr lang="ro-RO" baseline="-25000" dirty="0" smtClean="0"/>
              <a:t>10</a:t>
            </a:r>
            <a:r>
              <a:rPr lang="ro-RO" dirty="0" smtClean="0"/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/>
              <a:t>Concentrațiile medii pentru cele trei locații au valori apropiate </a:t>
            </a:r>
            <a:r>
              <a:rPr lang="ro-RO" dirty="0" smtClean="0"/>
              <a:t>(13,77 </a:t>
            </a:r>
            <a:r>
              <a:rPr lang="ro-RO" dirty="0"/>
              <a:t>µg/m</a:t>
            </a:r>
            <a:r>
              <a:rPr lang="ro-RO" baseline="30000" dirty="0"/>
              <a:t>3</a:t>
            </a:r>
            <a:r>
              <a:rPr lang="ro-RO" dirty="0"/>
              <a:t> </a:t>
            </a:r>
            <a:r>
              <a:rPr lang="ro-RO" dirty="0" smtClean="0"/>
              <a:t>– 15,89 </a:t>
            </a:r>
            <a:r>
              <a:rPr lang="ro-RO" dirty="0"/>
              <a:t>µg/m</a:t>
            </a:r>
            <a:r>
              <a:rPr lang="ro-RO" baseline="30000" dirty="0"/>
              <a:t>3</a:t>
            </a:r>
            <a:r>
              <a:rPr lang="ro-RO" dirty="0" smtClean="0"/>
              <a:t>), ceea ce indică o bună reprezentativitate a locațiilor propuse;</a:t>
            </a:r>
          </a:p>
        </p:txBody>
      </p:sp>
    </p:spTree>
    <p:extLst>
      <p:ext uri="{BB962C8B-B14F-4D97-AF65-F5344CB8AC3E}">
        <p14:creationId xmlns:p14="http://schemas.microsoft.com/office/powerpoint/2010/main" val="214403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BaP</a:t>
            </a:r>
            <a:endParaRPr lang="en-US" b="1" baseline="-25000" dirty="0"/>
          </a:p>
          <a:p>
            <a:r>
              <a:rPr lang="en-US" b="1" dirty="0" smtClean="0"/>
              <a:t>UM: </a:t>
            </a:r>
            <a:r>
              <a:rPr lang="ro-RO" b="1" dirty="0" smtClean="0"/>
              <a:t>n</a:t>
            </a:r>
            <a:r>
              <a:rPr lang="en-US" b="1" dirty="0" smtClean="0"/>
              <a:t>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865496"/>
              </p:ext>
            </p:extLst>
          </p:nvPr>
        </p:nvGraphicFramePr>
        <p:xfrm>
          <a:off x="216929" y="1232049"/>
          <a:ext cx="385200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97843"/>
              </p:ext>
            </p:extLst>
          </p:nvPr>
        </p:nvGraphicFramePr>
        <p:xfrm>
          <a:off x="4233605" y="1232049"/>
          <a:ext cx="385200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101048"/>
              </p:ext>
            </p:extLst>
          </p:nvPr>
        </p:nvGraphicFramePr>
        <p:xfrm>
          <a:off x="8250281" y="1232049"/>
          <a:ext cx="385200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759354"/>
              </p:ext>
            </p:extLst>
          </p:nvPr>
        </p:nvGraphicFramePr>
        <p:xfrm>
          <a:off x="216929" y="3717212"/>
          <a:ext cx="49680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42560" y="3652580"/>
            <a:ext cx="6949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Observații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În perioada de iarnă au fost determinate cele mai ridicate concentrații pentru toate cele trei locații;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medie cea mai ridicată a fost determinată pentru locația VN1;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Concentrațiile </a:t>
            </a:r>
            <a:r>
              <a:rPr lang="ro-RO" dirty="0"/>
              <a:t>medii pentru </a:t>
            </a:r>
            <a:r>
              <a:rPr lang="ro-RO" dirty="0" smtClean="0"/>
              <a:t>locațiile 2 și 3 </a:t>
            </a:r>
            <a:r>
              <a:rPr lang="ro-RO" dirty="0"/>
              <a:t>au valori apropiate </a:t>
            </a:r>
            <a:r>
              <a:rPr lang="ro-RO" dirty="0" smtClean="0"/>
              <a:t>(0,33 ng/m</a:t>
            </a:r>
            <a:r>
              <a:rPr lang="ro-RO" baseline="30000" dirty="0" smtClean="0"/>
              <a:t>3</a:t>
            </a:r>
            <a:r>
              <a:rPr lang="ro-RO" dirty="0" smtClean="0"/>
              <a:t> – 0,35 ng/m</a:t>
            </a:r>
            <a:r>
              <a:rPr lang="ro-RO" baseline="30000" dirty="0" smtClean="0"/>
              <a:t>3</a:t>
            </a:r>
            <a:r>
              <a:rPr lang="ro-RO" dirty="0" smtClean="0"/>
              <a:t>), ceea ce indică o bună reprezentativitate a acestor locații; pentru locația VN1 valoarea este mai ridicată;</a:t>
            </a:r>
          </a:p>
        </p:txBody>
      </p:sp>
    </p:spTree>
    <p:extLst>
      <p:ext uri="{BB962C8B-B14F-4D97-AF65-F5344CB8AC3E}">
        <p14:creationId xmlns:p14="http://schemas.microsoft.com/office/powerpoint/2010/main" val="74489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29" y="991293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929" y="2352635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2,5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900677"/>
              </p:ext>
            </p:extLst>
          </p:nvPr>
        </p:nvGraphicFramePr>
        <p:xfrm>
          <a:off x="10175604" y="1402701"/>
          <a:ext cx="1583249" cy="904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5214">
                  <a:extLst>
                    <a:ext uri="{9D8B030D-6E8A-4147-A177-3AD203B41FA5}">
                      <a16:colId xmlns="" xmlns:a16="http://schemas.microsoft.com/office/drawing/2014/main" val="2653245010"/>
                    </a:ext>
                  </a:extLst>
                </a:gridCol>
                <a:gridCol w="1018035">
                  <a:extLst>
                    <a:ext uri="{9D8B030D-6E8A-4147-A177-3AD203B41FA5}">
                      <a16:colId xmlns="" xmlns:a16="http://schemas.microsoft.com/office/drawing/2014/main" val="3782528214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>
                          <a:effectLst/>
                        </a:rPr>
                        <a:t>Locația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>
                          <a:effectLst/>
                        </a:rPr>
                        <a:t>PM2,5/PM10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714573962"/>
                  </a:ext>
                </a:extLst>
              </a:tr>
              <a:tr h="245758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VN1</a:t>
                      </a:r>
                      <a:endParaRPr lang="ro-R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0,65</a:t>
                      </a:r>
                      <a:endParaRPr lang="ro-R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25794629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>
                          <a:effectLst/>
                        </a:rPr>
                        <a:t>VN2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u="none" strike="noStrike" dirty="0" smtClean="0">
                          <a:effectLst/>
                        </a:rPr>
                        <a:t>0,5</a:t>
                      </a:r>
                      <a:r>
                        <a:rPr lang="en-US" sz="1400" u="none" strike="noStrike" dirty="0" smtClean="0">
                          <a:effectLst/>
                        </a:rPr>
                        <a:t>6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82568185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>
                          <a:effectLst/>
                        </a:rPr>
                        <a:t>VN3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u="none" strike="noStrike" dirty="0" smtClean="0">
                          <a:effectLst/>
                        </a:rPr>
                        <a:t>0,55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281388366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875199"/>
              </p:ext>
            </p:extLst>
          </p:nvPr>
        </p:nvGraphicFramePr>
        <p:xfrm>
          <a:off x="3799668" y="2153215"/>
          <a:ext cx="5858705" cy="148570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65214">
                  <a:extLst>
                    <a:ext uri="{9D8B030D-6E8A-4147-A177-3AD203B41FA5}">
                      <a16:colId xmlns="" xmlns:a16="http://schemas.microsoft.com/office/drawing/2014/main" val="3949604765"/>
                    </a:ext>
                  </a:extLst>
                </a:gridCol>
                <a:gridCol w="503238">
                  <a:extLst>
                    <a:ext uri="{9D8B030D-6E8A-4147-A177-3AD203B41FA5}">
                      <a16:colId xmlns="" xmlns:a16="http://schemas.microsoft.com/office/drawing/2014/main" val="327467567"/>
                    </a:ext>
                  </a:extLst>
                </a:gridCol>
                <a:gridCol w="458788">
                  <a:extLst>
                    <a:ext uri="{9D8B030D-6E8A-4147-A177-3AD203B41FA5}">
                      <a16:colId xmlns="" xmlns:a16="http://schemas.microsoft.com/office/drawing/2014/main" val="2024476181"/>
                    </a:ext>
                  </a:extLst>
                </a:gridCol>
                <a:gridCol w="503238">
                  <a:extLst>
                    <a:ext uri="{9D8B030D-6E8A-4147-A177-3AD203B41FA5}">
                      <a16:colId xmlns="" xmlns:a16="http://schemas.microsoft.com/office/drawing/2014/main" val="3355694903"/>
                    </a:ext>
                  </a:extLst>
                </a:gridCol>
                <a:gridCol w="432562">
                  <a:extLst>
                    <a:ext uri="{9D8B030D-6E8A-4147-A177-3AD203B41FA5}">
                      <a16:colId xmlns="" xmlns:a16="http://schemas.microsoft.com/office/drawing/2014/main" val="3666846780"/>
                    </a:ext>
                  </a:extLst>
                </a:gridCol>
                <a:gridCol w="503238">
                  <a:extLst>
                    <a:ext uri="{9D8B030D-6E8A-4147-A177-3AD203B41FA5}">
                      <a16:colId xmlns="" xmlns:a16="http://schemas.microsoft.com/office/drawing/2014/main" val="820365645"/>
                    </a:ext>
                  </a:extLst>
                </a:gridCol>
                <a:gridCol w="458788">
                  <a:extLst>
                    <a:ext uri="{9D8B030D-6E8A-4147-A177-3AD203B41FA5}">
                      <a16:colId xmlns="" xmlns:a16="http://schemas.microsoft.com/office/drawing/2014/main" val="4128642737"/>
                    </a:ext>
                  </a:extLst>
                </a:gridCol>
                <a:gridCol w="503238">
                  <a:extLst>
                    <a:ext uri="{9D8B030D-6E8A-4147-A177-3AD203B41FA5}">
                      <a16:colId xmlns="" xmlns:a16="http://schemas.microsoft.com/office/drawing/2014/main" val="927077385"/>
                    </a:ext>
                  </a:extLst>
                </a:gridCol>
                <a:gridCol w="458788">
                  <a:extLst>
                    <a:ext uri="{9D8B030D-6E8A-4147-A177-3AD203B41FA5}">
                      <a16:colId xmlns="" xmlns:a16="http://schemas.microsoft.com/office/drawing/2014/main" val="2930653307"/>
                    </a:ext>
                  </a:extLst>
                </a:gridCol>
                <a:gridCol w="1012825">
                  <a:extLst>
                    <a:ext uri="{9D8B030D-6E8A-4147-A177-3AD203B41FA5}">
                      <a16:colId xmlns="" xmlns:a16="http://schemas.microsoft.com/office/drawing/2014/main" val="4157941465"/>
                    </a:ext>
                  </a:extLst>
                </a:gridCol>
                <a:gridCol w="458788">
                  <a:extLst>
                    <a:ext uri="{9D8B030D-6E8A-4147-A177-3AD203B41FA5}">
                      <a16:colId xmlns="" xmlns:a16="http://schemas.microsoft.com/office/drawing/2014/main" val="1428703277"/>
                    </a:ext>
                  </a:extLst>
                </a:gridCol>
              </a:tblGrid>
              <a:tr h="26015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>
                          <a:effectLst/>
                        </a:rPr>
                        <a:t>Locația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>
                          <a:effectLst/>
                        </a:rPr>
                        <a:t>C I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>
                          <a:effectLst/>
                        </a:rPr>
                        <a:t>C II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 dirty="0">
                          <a:effectLst/>
                        </a:rPr>
                        <a:t>C III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>
                          <a:effectLst/>
                        </a:rPr>
                        <a:t>C IV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>
                          <a:effectLst/>
                        </a:rPr>
                        <a:t>POIM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4866218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>
                          <a:effectLst/>
                        </a:rPr>
                        <a:t>media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Max</a:t>
                      </a:r>
                      <a:endParaRPr lang="ro-RO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>
                          <a:effectLst/>
                        </a:rPr>
                        <a:t>media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Max</a:t>
                      </a:r>
                      <a:endParaRPr lang="ro-RO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>
                          <a:effectLst/>
                        </a:rPr>
                        <a:t>media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Max</a:t>
                      </a:r>
                      <a:endParaRPr lang="ro-RO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>
                          <a:effectLst/>
                        </a:rPr>
                        <a:t>media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Max</a:t>
                      </a:r>
                      <a:endParaRPr lang="ro-RO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>
                          <a:effectLst/>
                        </a:rPr>
                        <a:t>media PM2,5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Max</a:t>
                      </a:r>
                      <a:endParaRPr lang="ro-RO" sz="14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398173277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VN1</a:t>
                      </a:r>
                      <a:endParaRPr lang="ro-R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u="none" strike="noStrike">
                          <a:effectLst/>
                        </a:rPr>
                        <a:t>22,10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24,73</a:t>
                      </a:r>
                      <a:endParaRPr lang="ro-RO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u="none" strike="noStrike">
                          <a:effectLst/>
                        </a:rPr>
                        <a:t>16,64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18,12</a:t>
                      </a:r>
                      <a:endParaRPr lang="ro-RO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u="none" strike="noStrike" dirty="0">
                          <a:effectLst/>
                        </a:rPr>
                        <a:t>13,59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14,86</a:t>
                      </a:r>
                      <a:endParaRPr lang="ro-RO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u="none" strike="noStrike">
                          <a:effectLst/>
                        </a:rPr>
                        <a:t>11,23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17,39</a:t>
                      </a:r>
                      <a:endParaRPr lang="ro-RO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15,89</a:t>
                      </a:r>
                      <a:endParaRPr lang="ro-R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24,73</a:t>
                      </a:r>
                      <a:endParaRPr lang="ro-RO" sz="14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3306501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>
                          <a:effectLst/>
                        </a:rPr>
                        <a:t>VN2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u="none" strike="noStrike">
                          <a:effectLst/>
                        </a:rPr>
                        <a:t>13,38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13,86</a:t>
                      </a:r>
                      <a:endParaRPr lang="ro-RO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u="none" strike="noStrike">
                          <a:effectLst/>
                        </a:rPr>
                        <a:t>19,60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21,20</a:t>
                      </a:r>
                      <a:endParaRPr lang="ro-RO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u="none" strike="noStrike">
                          <a:effectLst/>
                        </a:rPr>
                        <a:t>16,58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17,48</a:t>
                      </a:r>
                      <a:endParaRPr lang="ro-RO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u="none" strike="noStrike">
                          <a:effectLst/>
                        </a:rPr>
                        <a:t>5,53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9,96</a:t>
                      </a:r>
                      <a:endParaRPr lang="ro-RO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u="none" strike="noStrike">
                          <a:effectLst/>
                        </a:rPr>
                        <a:t>13,77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21,20</a:t>
                      </a:r>
                      <a:endParaRPr lang="ro-RO" sz="14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98249714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>
                          <a:effectLst/>
                        </a:rPr>
                        <a:t>VN3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u="none" strike="noStrike" dirty="0">
                          <a:effectLst/>
                        </a:rPr>
                        <a:t>8,57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11,23</a:t>
                      </a:r>
                      <a:endParaRPr lang="ro-RO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u="none" strike="noStrike">
                          <a:effectLst/>
                        </a:rPr>
                        <a:t>18,87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25,27</a:t>
                      </a:r>
                      <a:endParaRPr lang="ro-RO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u="none" strike="noStrike" dirty="0">
                          <a:effectLst/>
                        </a:rPr>
                        <a:t>22,40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24,55</a:t>
                      </a:r>
                      <a:endParaRPr lang="ro-RO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u="none" strike="noStrike" dirty="0">
                          <a:effectLst/>
                        </a:rPr>
                        <a:t>5,86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6,43</a:t>
                      </a:r>
                      <a:endParaRPr lang="ro-RO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u="none" strike="noStrike" dirty="0">
                          <a:effectLst/>
                        </a:rPr>
                        <a:t>13,93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25,27</a:t>
                      </a:r>
                      <a:endParaRPr lang="ro-RO" sz="14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253187948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7140" y="3962785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BaP</a:t>
            </a:r>
            <a:endParaRPr lang="en-US" b="1" baseline="-25000" dirty="0"/>
          </a:p>
          <a:p>
            <a:r>
              <a:rPr lang="en-US" b="1" dirty="0" smtClean="0"/>
              <a:t>UM: </a:t>
            </a:r>
            <a:r>
              <a:rPr lang="ro-RO" b="1" dirty="0" smtClean="0"/>
              <a:t>n</a:t>
            </a:r>
            <a:r>
              <a:rPr lang="en-US" b="1" dirty="0" smtClean="0"/>
              <a:t>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873634"/>
              </p:ext>
            </p:extLst>
          </p:nvPr>
        </p:nvGraphicFramePr>
        <p:xfrm>
          <a:off x="3799668" y="3832630"/>
          <a:ext cx="5852332" cy="11836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65214">
                  <a:extLst>
                    <a:ext uri="{9D8B030D-6E8A-4147-A177-3AD203B41FA5}">
                      <a16:colId xmlns="" xmlns:a16="http://schemas.microsoft.com/office/drawing/2014/main" val="3691560672"/>
                    </a:ext>
                  </a:extLst>
                </a:gridCol>
                <a:gridCol w="503238">
                  <a:extLst>
                    <a:ext uri="{9D8B030D-6E8A-4147-A177-3AD203B41FA5}">
                      <a16:colId xmlns="" xmlns:a16="http://schemas.microsoft.com/office/drawing/2014/main" val="857671503"/>
                    </a:ext>
                  </a:extLst>
                </a:gridCol>
                <a:gridCol w="461262">
                  <a:extLst>
                    <a:ext uri="{9D8B030D-6E8A-4147-A177-3AD203B41FA5}">
                      <a16:colId xmlns="" xmlns:a16="http://schemas.microsoft.com/office/drawing/2014/main" val="832094555"/>
                    </a:ext>
                  </a:extLst>
                </a:gridCol>
                <a:gridCol w="544945">
                  <a:extLst>
                    <a:ext uri="{9D8B030D-6E8A-4147-A177-3AD203B41FA5}">
                      <a16:colId xmlns="" xmlns:a16="http://schemas.microsoft.com/office/drawing/2014/main" val="2179570201"/>
                    </a:ext>
                  </a:extLst>
                </a:gridCol>
                <a:gridCol w="397164">
                  <a:extLst>
                    <a:ext uri="{9D8B030D-6E8A-4147-A177-3AD203B41FA5}">
                      <a16:colId xmlns="" xmlns:a16="http://schemas.microsoft.com/office/drawing/2014/main" val="2255114008"/>
                    </a:ext>
                  </a:extLst>
                </a:gridCol>
                <a:gridCol w="526473">
                  <a:extLst>
                    <a:ext uri="{9D8B030D-6E8A-4147-A177-3AD203B41FA5}">
                      <a16:colId xmlns="" xmlns:a16="http://schemas.microsoft.com/office/drawing/2014/main" val="626913787"/>
                    </a:ext>
                  </a:extLst>
                </a:gridCol>
                <a:gridCol w="452581">
                  <a:extLst>
                    <a:ext uri="{9D8B030D-6E8A-4147-A177-3AD203B41FA5}">
                      <a16:colId xmlns="" xmlns:a16="http://schemas.microsoft.com/office/drawing/2014/main" val="3924848071"/>
                    </a:ext>
                  </a:extLst>
                </a:gridCol>
                <a:gridCol w="544946">
                  <a:extLst>
                    <a:ext uri="{9D8B030D-6E8A-4147-A177-3AD203B41FA5}">
                      <a16:colId xmlns="" xmlns:a16="http://schemas.microsoft.com/office/drawing/2014/main" val="1519177674"/>
                    </a:ext>
                  </a:extLst>
                </a:gridCol>
                <a:gridCol w="378691">
                  <a:extLst>
                    <a:ext uri="{9D8B030D-6E8A-4147-A177-3AD203B41FA5}">
                      <a16:colId xmlns="" xmlns:a16="http://schemas.microsoft.com/office/drawing/2014/main" val="4146387409"/>
                    </a:ext>
                  </a:extLst>
                </a:gridCol>
                <a:gridCol w="997527">
                  <a:extLst>
                    <a:ext uri="{9D8B030D-6E8A-4147-A177-3AD203B41FA5}">
                      <a16:colId xmlns="" xmlns:a16="http://schemas.microsoft.com/office/drawing/2014/main" val="1903861870"/>
                    </a:ext>
                  </a:extLst>
                </a:gridCol>
                <a:gridCol w="480291">
                  <a:extLst>
                    <a:ext uri="{9D8B030D-6E8A-4147-A177-3AD203B41FA5}">
                      <a16:colId xmlns="" xmlns:a16="http://schemas.microsoft.com/office/drawing/2014/main" val="2854449368"/>
                    </a:ext>
                  </a:extLst>
                </a:gridCol>
              </a:tblGrid>
              <a:tr h="6463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>
                          <a:effectLst/>
                        </a:rPr>
                        <a:t>Locația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>
                          <a:effectLst/>
                        </a:rPr>
                        <a:t>C I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>
                          <a:effectLst/>
                        </a:rPr>
                        <a:t>C II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>
                          <a:effectLst/>
                        </a:rPr>
                        <a:t>C III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>
                          <a:effectLst/>
                        </a:rPr>
                        <a:t>C IV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o-RO" sz="1400" u="none" strike="noStrike">
                          <a:effectLst/>
                        </a:rPr>
                        <a:t>POIM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7606856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>
                          <a:effectLst/>
                        </a:rPr>
                        <a:t>media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Max</a:t>
                      </a:r>
                      <a:endParaRPr lang="ro-RO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>
                          <a:effectLst/>
                        </a:rPr>
                        <a:t>media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Max</a:t>
                      </a:r>
                      <a:endParaRPr lang="ro-RO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>
                          <a:effectLst/>
                        </a:rPr>
                        <a:t>media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Max</a:t>
                      </a:r>
                      <a:endParaRPr lang="ro-RO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>
                          <a:effectLst/>
                        </a:rPr>
                        <a:t>media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Max</a:t>
                      </a:r>
                      <a:endParaRPr lang="ro-RO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>
                          <a:effectLst/>
                        </a:rPr>
                        <a:t>media </a:t>
                      </a:r>
                      <a:r>
                        <a:rPr lang="ro-RO" sz="1400" u="none" strike="noStrike" dirty="0" smtClean="0">
                          <a:effectLst/>
                        </a:rPr>
                        <a:t>BaP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Max</a:t>
                      </a:r>
                      <a:endParaRPr lang="ro-RO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69535428"/>
                  </a:ext>
                </a:extLst>
              </a:tr>
              <a:tr h="140486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1" u="none" strike="noStrike" dirty="0">
                          <a:effectLst/>
                        </a:rPr>
                        <a:t>VN1</a:t>
                      </a:r>
                      <a:endParaRPr lang="ro-R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u="none" strike="noStrike">
                          <a:effectLst/>
                        </a:rPr>
                        <a:t>0,14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0,16</a:t>
                      </a:r>
                      <a:endParaRPr lang="ro-RO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u="none" strike="noStrike">
                          <a:effectLst/>
                        </a:rPr>
                        <a:t>0,07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0,08</a:t>
                      </a:r>
                      <a:endParaRPr lang="ro-RO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u="none" strike="noStrike">
                          <a:effectLst/>
                        </a:rPr>
                        <a:t>1,01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1,49</a:t>
                      </a:r>
                      <a:endParaRPr lang="ro-RO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u="none" strike="noStrike">
                          <a:effectLst/>
                        </a:rPr>
                        <a:t>0,96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1,79</a:t>
                      </a:r>
                      <a:endParaRPr lang="ro-RO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b="1" u="none" strike="noStrike" dirty="0">
                          <a:effectLst/>
                        </a:rPr>
                        <a:t>0,54</a:t>
                      </a:r>
                      <a:endParaRPr lang="ro-R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1,79</a:t>
                      </a:r>
                      <a:endParaRPr lang="ro-RO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3527750411"/>
                  </a:ext>
                </a:extLst>
              </a:tr>
              <a:tr h="133213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>
                          <a:effectLst/>
                        </a:rPr>
                        <a:t>VN2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u="none" strike="noStrike">
                          <a:effectLst/>
                        </a:rPr>
                        <a:t>0,16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0,20</a:t>
                      </a:r>
                      <a:endParaRPr lang="ro-RO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u="none" strike="noStrike">
                          <a:effectLst/>
                        </a:rPr>
                        <a:t>0,08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0,11</a:t>
                      </a:r>
                      <a:endParaRPr lang="ro-RO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u="none" strike="noStrike">
                          <a:effectLst/>
                        </a:rPr>
                        <a:t>0,38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0,48</a:t>
                      </a:r>
                      <a:endParaRPr lang="ro-RO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u="none" strike="noStrike">
                          <a:effectLst/>
                        </a:rPr>
                        <a:t>0,71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0,78</a:t>
                      </a:r>
                      <a:endParaRPr lang="ro-RO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u="none" strike="noStrike">
                          <a:effectLst/>
                        </a:rPr>
                        <a:t>0,33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0,78</a:t>
                      </a:r>
                      <a:endParaRPr lang="ro-RO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2358634696"/>
                  </a:ext>
                </a:extLst>
              </a:tr>
              <a:tr h="189881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>
                          <a:effectLst/>
                        </a:rPr>
                        <a:t>VN3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u="none" strike="noStrike">
                          <a:effectLst/>
                        </a:rPr>
                        <a:t>0,10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0,11</a:t>
                      </a:r>
                      <a:endParaRPr lang="ro-RO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u="none" strike="noStrike">
                          <a:effectLst/>
                        </a:rPr>
                        <a:t>0,05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0,05</a:t>
                      </a:r>
                      <a:endParaRPr lang="ro-RO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u="none" strike="noStrike">
                          <a:effectLst/>
                        </a:rPr>
                        <a:t>0,33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0,42</a:t>
                      </a:r>
                      <a:endParaRPr lang="ro-RO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u="none" strike="noStrike">
                          <a:effectLst/>
                        </a:rPr>
                        <a:t>0,92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1,09</a:t>
                      </a:r>
                      <a:endParaRPr lang="ro-RO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u="none" strike="noStrike">
                          <a:effectLst/>
                        </a:rPr>
                        <a:t>0,35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1,09</a:t>
                      </a:r>
                      <a:endParaRPr lang="ro-RO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335248415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200761"/>
              </p:ext>
            </p:extLst>
          </p:nvPr>
        </p:nvGraphicFramePr>
        <p:xfrm>
          <a:off x="4801223" y="5290271"/>
          <a:ext cx="5381111" cy="15009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3636">
                  <a:extLst>
                    <a:ext uri="{9D8B030D-6E8A-4147-A177-3AD203B41FA5}">
                      <a16:colId xmlns="" xmlns:a16="http://schemas.microsoft.com/office/drawing/2014/main" val="2237424392"/>
                    </a:ext>
                  </a:extLst>
                </a:gridCol>
                <a:gridCol w="923636">
                  <a:extLst>
                    <a:ext uri="{9D8B030D-6E8A-4147-A177-3AD203B41FA5}">
                      <a16:colId xmlns="" xmlns:a16="http://schemas.microsoft.com/office/drawing/2014/main" val="2951162878"/>
                    </a:ext>
                  </a:extLst>
                </a:gridCol>
                <a:gridCol w="836930">
                  <a:extLst>
                    <a:ext uri="{9D8B030D-6E8A-4147-A177-3AD203B41FA5}">
                      <a16:colId xmlns="" xmlns:a16="http://schemas.microsoft.com/office/drawing/2014/main" val="4274124013"/>
                    </a:ext>
                  </a:extLst>
                </a:gridCol>
                <a:gridCol w="1470343">
                  <a:extLst>
                    <a:ext uri="{9D8B030D-6E8A-4147-A177-3AD203B41FA5}">
                      <a16:colId xmlns="" xmlns:a16="http://schemas.microsoft.com/office/drawing/2014/main" val="1648919041"/>
                    </a:ext>
                  </a:extLst>
                </a:gridCol>
                <a:gridCol w="586105">
                  <a:extLst>
                    <a:ext uri="{9D8B030D-6E8A-4147-A177-3AD203B41FA5}">
                      <a16:colId xmlns="" xmlns:a16="http://schemas.microsoft.com/office/drawing/2014/main" val="3068615697"/>
                    </a:ext>
                  </a:extLst>
                </a:gridCol>
                <a:gridCol w="640461">
                  <a:extLst>
                    <a:ext uri="{9D8B030D-6E8A-4147-A177-3AD203B41FA5}">
                      <a16:colId xmlns="" xmlns:a16="http://schemas.microsoft.com/office/drawing/2014/main" val="1850557915"/>
                    </a:ext>
                  </a:extLst>
                </a:gridCol>
              </a:tblGrid>
              <a:tr h="403629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effectLst/>
                        </a:rPr>
                        <a:t>10</a:t>
                      </a:r>
                      <a:endParaRPr lang="ro-RO" sz="1800" b="0" i="0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effectLst/>
                        </a:rPr>
                        <a:t>2,5</a:t>
                      </a:r>
                      <a:endParaRPr lang="ro-RO" sz="1800" b="0" i="0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effectLst/>
                        </a:rPr>
                        <a:t>2,5</a:t>
                      </a:r>
                      <a:r>
                        <a:rPr lang="ro-RO" sz="1800" u="none" strike="noStrike" dirty="0" smtClean="0">
                          <a:effectLst/>
                        </a:rPr>
                        <a:t>/PM</a:t>
                      </a:r>
                      <a:r>
                        <a:rPr lang="ro-RO" sz="1800" u="none" strike="noStrike" baseline="-25000" dirty="0" smtClean="0">
                          <a:effectLst/>
                        </a:rPr>
                        <a:t>10</a:t>
                      </a:r>
                      <a:endParaRPr lang="ro-RO" sz="1800" b="0" i="0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800" u="none" strike="noStrike" dirty="0" smtClean="0">
                          <a:effectLst/>
                        </a:rPr>
                        <a:t>BaP</a:t>
                      </a:r>
                      <a:endParaRPr lang="ro-R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Nr.zi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8048942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0" u="none" strike="noStrike" dirty="0">
                          <a:effectLst/>
                        </a:rPr>
                        <a:t>VN1</a:t>
                      </a:r>
                      <a:endParaRPr lang="ro-RO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ym typeface="Wingdings" panose="05000000000000000000" pitchFamily="2" charset="2"/>
                        </a:rPr>
                        <a:t>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1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0348622"/>
                  </a:ext>
                </a:extLst>
              </a:tr>
              <a:tr h="217745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>
                          <a:effectLst/>
                        </a:rPr>
                        <a:t>VN2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3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6037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>
                          <a:effectLst/>
                        </a:rPr>
                        <a:t>VN3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ym typeface="Wingdings" panose="05000000000000000000" pitchFamily="2" charset="2"/>
                        </a:rPr>
                        <a:t>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4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1232970"/>
                  </a:ext>
                </a:extLst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216929" y="5454991"/>
            <a:ext cx="4487889" cy="8057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>
                <a:solidFill>
                  <a:schemeClr val="bg1"/>
                </a:solidFill>
                <a:sym typeface="Wingdings" panose="05000000000000000000" pitchFamily="2" charset="2"/>
              </a:rPr>
              <a:t></a:t>
            </a:r>
            <a:r>
              <a:rPr lang="ro-RO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ro-RO" dirty="0" smtClean="0"/>
              <a:t>Propunere amplasare VN-2 RNMCA</a:t>
            </a:r>
            <a:endParaRPr lang="ro-RO" dirty="0"/>
          </a:p>
        </p:txBody>
      </p:sp>
      <p:sp>
        <p:nvSpPr>
          <p:cNvPr id="13" name="TextBox 12"/>
          <p:cNvSpPr txBox="1"/>
          <p:nvPr/>
        </p:nvSpPr>
        <p:spPr>
          <a:xfrm>
            <a:off x="1161808" y="106370"/>
            <a:ext cx="1010563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CENTRALIZAREa REZULTATELOR ȘI PROPUNERE PENTRU AMPLASAMENTUL STAȚIEI DE MONITORIZARE (puncte de prelevare) VN-2 RNMCA</a:t>
            </a:r>
            <a:endParaRPr lang="en-US" b="1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600455"/>
              </p:ext>
            </p:extLst>
          </p:nvPr>
        </p:nvGraphicFramePr>
        <p:xfrm>
          <a:off x="3557847" y="901412"/>
          <a:ext cx="6548437" cy="8858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52437">
                  <a:extLst>
                    <a:ext uri="{9D8B030D-6E8A-4147-A177-3AD203B41FA5}">
                      <a16:colId xmlns="" xmlns:a16="http://schemas.microsoft.com/office/drawing/2014/main" val="264190412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65414865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00118365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81721504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3365389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982111119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3130814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45742585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66299458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30942092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953925370"/>
                    </a:ext>
                  </a:extLst>
                </a:gridCol>
              </a:tblGrid>
              <a:tr h="11292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47162457"/>
                  </a:ext>
                </a:extLst>
              </a:tr>
              <a:tr h="1269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1020871"/>
                  </a:ext>
                </a:extLst>
              </a:tr>
              <a:tr h="140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VN1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30.80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26.39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27.72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23.55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24.27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30.80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16047881"/>
                  </a:ext>
                </a:extLst>
              </a:tr>
              <a:tr h="113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VN2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26.36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28.53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32.70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10.78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24.63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10658669"/>
                  </a:ext>
                </a:extLst>
              </a:tr>
              <a:tr h="956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VN3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23.73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27.69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44.75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47.64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10.27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25.27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47.64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12827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4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1778</Words>
  <Application>Microsoft Office PowerPoint</Application>
  <PresentationFormat>Widescreen</PresentationFormat>
  <Paragraphs>613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Popescu</dc:creator>
  <cp:lastModifiedBy>Marinela Stefan</cp:lastModifiedBy>
  <cp:revision>113</cp:revision>
  <dcterms:created xsi:type="dcterms:W3CDTF">2022-01-26T07:33:02Z</dcterms:created>
  <dcterms:modified xsi:type="dcterms:W3CDTF">2023-04-12T14:27:06Z</dcterms:modified>
</cp:coreProperties>
</file>