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2" r:id="rId2"/>
    <p:sldId id="263" r:id="rId3"/>
    <p:sldId id="264" r:id="rId4"/>
    <p:sldId id="265" r:id="rId5"/>
    <p:sldId id="270" r:id="rId6"/>
    <p:sldId id="266" r:id="rId7"/>
    <p:sldId id="275" r:id="rId8"/>
    <p:sldId id="267" r:id="rId9"/>
    <p:sldId id="268" r:id="rId10"/>
    <p:sldId id="269" r:id="rId11"/>
    <p:sldId id="271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66FF"/>
    <a:srgbClr val="0000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P\POIM\POIM\Olt\ICSI\cristina\Final%20CENTRALIZARE%20REZULTATE%20CAMPANII%20PM%20VASLU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BaP%20VASLUIf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BaP%20VASLUIf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BaP%20VASLUIf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BaP%20VASLUIf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VASLUI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propuneri%20finalizare\detaliu%20SA%20PM10%20VS.xlsx" TargetMode="Externa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P\POIM\POIM\Olt\ICSI\cristina\Final%20CENTRALIZARE%20REZULTATE%20CAMPANII%20PM%20VASLU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P\POIM\POIM\Olt\ICSI\cristina\Final%20CENTRALIZARE%20REZULTATE%20CAMPANII%20PM%20VASLU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P\POIM\POIM\Olt\ICSI\cristina\Final%20CENTRALIZARE%20REZULTATE%20CAMPANII%20PM%20VASLU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VASLU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P\POIM\POIM\Olt\ICSI\cristina\Final%20CENTRALIZARE%20REZULTATE%20CAMPANII%20PM%20VASLUI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P\POIM\POIM\Olt\ICSI\cristina\Final%20CENTRALIZARE%20REZULTATE%20CAMPANII%20PM%20VASLUI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P\POIM\POIM\Olt\ICSI\cristina\Final%20CENTRALIZARE%20REZULTATE%20CAMPANII%20PM%20VASLUI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P\POIM\POIM\Olt\ICSI\cristina\Final%20CENTRALIZARE%20REZULTATE%20CAMPANII%20PM%20VASLUI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10 </a:t>
            </a:r>
            <a:r>
              <a:rPr lang="ro-RO"/>
              <a:t>- </a:t>
            </a:r>
            <a:r>
              <a:rPr lang="en-US"/>
              <a:t>Loca</a:t>
            </a:r>
            <a:r>
              <a:rPr lang="ro-RO"/>
              <a:t>ția</a:t>
            </a:r>
            <a:r>
              <a:rPr lang="en-US"/>
              <a:t> </a:t>
            </a:r>
            <a:r>
              <a:rPr lang="ro-RO"/>
              <a:t>VS1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6FE-4C4C-923C-81AF405D63C8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6FE-4C4C-923C-81AF405D63C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6FE-4C4C-923C-81AF405D63C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6FE-4C4C-923C-81AF405D63C8}"/>
              </c:ext>
            </c:extLst>
          </c:dPt>
          <c:dLbls>
            <c:dLbl>
              <c:idx val="2"/>
              <c:layout>
                <c:manualLayout>
                  <c:x val="-6.7332771784164636E-2"/>
                  <c:y val="9.70245177900565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6FE-4C4C-923C-81AF405D63C8}"/>
                </c:ext>
                <c:ext xmlns:c15="http://schemas.microsoft.com/office/drawing/2012/chart" uri="{CE6537A1-D6FC-4f65-9D91-7224C49458BB}">
                  <c15:layout>
                    <c:manualLayout>
                      <c:w val="7.2295589585759171E-2"/>
                      <c:h val="6.8506949285590146E-2"/>
                    </c:manualLayout>
                  </c15:layout>
                </c:ext>
              </c:extLst>
            </c:dLbl>
            <c:numFmt formatCode="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PM'!$H$4,'centralizare rezultate PM'!$N$4,'centralizare rezultate PM'!$T$4,'centralizare rezultate PM'!$Z$4)</c:f>
              <c:numCache>
                <c:formatCode>0.00</c:formatCode>
                <c:ptCount val="4"/>
                <c:pt idx="0">
                  <c:v>36.865942028985174</c:v>
                </c:pt>
                <c:pt idx="1">
                  <c:v>6.7934782608693203</c:v>
                </c:pt>
                <c:pt idx="2">
                  <c:v>39.764492753623237</c:v>
                </c:pt>
                <c:pt idx="3">
                  <c:v>50.54347826086984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6FE-4C4C-923C-81AF405D63C8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A6FE-4C4C-923C-81AF405D63C8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A6FE-4C4C-923C-81AF405D63C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A6FE-4C4C-923C-81AF405D63C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A6FE-4C4C-923C-81AF405D63C8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PM'!$H$5,'centralizare rezultate PM'!$N$5,'centralizare rezultate PM'!$T$5,'centralizare rezultate PM'!$Z$5)</c:f>
              <c:numCache>
                <c:formatCode>0.00</c:formatCode>
                <c:ptCount val="4"/>
                <c:pt idx="0">
                  <c:v>47.373188405797215</c:v>
                </c:pt>
                <c:pt idx="1">
                  <c:v>10.507246376812047</c:v>
                </c:pt>
                <c:pt idx="2">
                  <c:v>33.423913043478507</c:v>
                </c:pt>
                <c:pt idx="3">
                  <c:v>62.771739130434213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A6FE-4C4C-923C-81AF405D63C8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6FE-4C4C-923C-81AF405D63C8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6FE-4C4C-923C-81AF405D63C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A6FE-4C4C-923C-81AF405D63C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A6FE-4C4C-923C-81AF405D63C8}"/>
              </c:ext>
            </c:extLst>
          </c:dPt>
          <c:dLbls>
            <c:dLbl>
              <c:idx val="0"/>
              <c:layout>
                <c:manualLayout>
                  <c:x val="1.96387573195239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A6FE-4C4C-923C-81AF405D63C8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PM'!$H$6,'centralizare rezultate PM'!$N$6,'centralizare rezultate PM'!$T$6,'centralizare rezultate PM'!$Z$6)</c:f>
              <c:numCache>
                <c:formatCode>0.00</c:formatCode>
                <c:ptCount val="4"/>
                <c:pt idx="0">
                  <c:v>44.565217391304166</c:v>
                </c:pt>
                <c:pt idx="1">
                  <c:v>6.7028985507248047</c:v>
                </c:pt>
                <c:pt idx="2">
                  <c:v>15.489130434782512</c:v>
                </c:pt>
                <c:pt idx="3">
                  <c:v>50.000000000000227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A6FE-4C4C-923C-81AF405D63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7840112"/>
        <c:axId val="241645952"/>
      </c:barChart>
      <c:catAx>
        <c:axId val="50784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645952"/>
        <c:crosses val="autoZero"/>
        <c:auto val="1"/>
        <c:lblAlgn val="ctr"/>
        <c:lblOffset val="100"/>
        <c:noMultiLvlLbl val="0"/>
      </c:catAx>
      <c:valAx>
        <c:axId val="241645952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84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8575" cap="flat" cmpd="sng" algn="ctr">
      <a:solidFill>
        <a:srgbClr val="0070C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Benzo(a)piren - </a:t>
            </a:r>
            <a:r>
              <a:rPr lang="en-US"/>
              <a:t>Loca</a:t>
            </a:r>
            <a:r>
              <a:rPr lang="ro-RO"/>
              <a:t>ția VS1</a:t>
            </a:r>
            <a:endParaRPr lang="en-US"/>
          </a:p>
        </c:rich>
      </c:tx>
      <c:layout>
        <c:manualLayout>
          <c:xMode val="edge"/>
          <c:yMode val="edge"/>
          <c:x val="0.30422892260418666"/>
          <c:y val="4.29710945392404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BB-4056-AB30-B4E5AFB30986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BB-4056-AB30-B4E5AFB3098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5BB-4056-AB30-B4E5AFB3098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5BB-4056-AB30-B4E5AFB30986}"/>
              </c:ext>
            </c:extLst>
          </c:dPt>
          <c:cat>
            <c:strLit>
              <c:ptCount val="4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('centralizare rezultate PM_RNMCA'!$C$4,'centralizare rezultate PM_RNMCA'!$D$4,'centralizare rezultate PM_RNMCA'!$E$4,'centralizare rezultate PM_RNMCA'!$F$4,'centralizare rezultate PM_RNMCA'!$G$4)</c:f>
              <c:numCache>
                <c:formatCode>0.00</c:formatCode>
                <c:ptCount val="4"/>
                <c:pt idx="0">
                  <c:v>0.12</c:v>
                </c:pt>
                <c:pt idx="1">
                  <c:v>0.27</c:v>
                </c:pt>
                <c:pt idx="2">
                  <c:v>3.67</c:v>
                </c:pt>
                <c:pt idx="3" formatCode="General">
                  <c:v>0.65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5BB-4056-AB30-B4E5AFB30986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45BB-4056-AB30-B4E5AFB30986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45BB-4056-AB30-B4E5AFB3098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45BB-4056-AB30-B4E5AFB3098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45BB-4056-AB30-B4E5AFB30986}"/>
              </c:ext>
            </c:extLst>
          </c:dPt>
          <c:cat>
            <c:strLit>
              <c:ptCount val="4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('centralizare rezultate PM_RNMCA'!$C$5,'centralizare rezultate PM_RNMCA'!$D$5,'centralizare rezultate PM_RNMCA'!$E$5,'centralizare rezultate PM_RNMCA'!$F$5,'centralizare rezultate PM_RNMCA'!$G$5)</c:f>
              <c:numCache>
                <c:formatCode>General</c:formatCode>
                <c:ptCount val="4"/>
                <c:pt idx="0" formatCode="0.00">
                  <c:v>0.12</c:v>
                </c:pt>
                <c:pt idx="1">
                  <c:v>0.37</c:v>
                </c:pt>
                <c:pt idx="2" formatCode="0.00">
                  <c:v>2.2400000000000002</c:v>
                </c:pt>
                <c:pt idx="3">
                  <c:v>1.49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45BB-4056-AB30-B4E5AFB30986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45BB-4056-AB30-B4E5AFB30986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45BB-4056-AB30-B4E5AFB3098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45BB-4056-AB30-B4E5AFB3098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45BB-4056-AB30-B4E5AFB30986}"/>
              </c:ext>
            </c:extLst>
          </c:dPt>
          <c:cat>
            <c:strLit>
              <c:ptCount val="4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('centralizare rezultate PM_RNMCA'!$C$6,'centralizare rezultate PM_RNMCA'!$D$6,'centralizare rezultate PM_RNMCA'!$E$6,'centralizare rezultate PM_RNMCA'!$F$6,'centralizare rezultate PM_RNMCA'!$G$6)</c:f>
              <c:numCache>
                <c:formatCode>General</c:formatCode>
                <c:ptCount val="4"/>
                <c:pt idx="0" formatCode="0.00">
                  <c:v>0.13</c:v>
                </c:pt>
                <c:pt idx="1">
                  <c:v>0.17</c:v>
                </c:pt>
                <c:pt idx="2">
                  <c:v>0.76</c:v>
                </c:pt>
                <c:pt idx="3">
                  <c:v>0.34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45BB-4056-AB30-B4E5AFB309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382344"/>
        <c:axId val="158382736"/>
      </c:barChart>
      <c:catAx>
        <c:axId val="158382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8382736"/>
        <c:crosses val="autoZero"/>
        <c:auto val="1"/>
        <c:lblAlgn val="ctr"/>
        <c:lblOffset val="100"/>
        <c:noMultiLvlLbl val="0"/>
      </c:catAx>
      <c:valAx>
        <c:axId val="158382736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382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Benzo(a)piren - </a:t>
            </a:r>
            <a:r>
              <a:rPr lang="en-US"/>
              <a:t>Loca</a:t>
            </a:r>
            <a:r>
              <a:rPr lang="ro-RO"/>
              <a:t>ția VS2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6C-42E1-B15F-0A18DA56E842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A6C-42E1-B15F-0A18DA56E84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A6C-42E1-B15F-0A18DA56E84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A6C-42E1-B15F-0A18DA56E842}"/>
              </c:ext>
            </c:extLst>
          </c:dPt>
          <c:cat>
            <c:strLit>
              <c:ptCount val="4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('centralizare rezultate PM_RNMCA'!$C$7,'centralizare rezultate PM_RNMCA'!$D$7,'centralizare rezultate PM_RNMCA'!$E$7,'centralizare rezultate PM_RNMCA'!$F$7,'centralizare rezultate PM_RNMCA'!$G$7)</c:f>
              <c:numCache>
                <c:formatCode>0.00</c:formatCode>
                <c:ptCount val="4"/>
                <c:pt idx="0">
                  <c:v>0.1</c:v>
                </c:pt>
                <c:pt idx="1">
                  <c:v>0.46</c:v>
                </c:pt>
                <c:pt idx="2" formatCode="General">
                  <c:v>0.55000000000000004</c:v>
                </c:pt>
                <c:pt idx="3" formatCode="General">
                  <c:v>0.41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A6C-42E1-B15F-0A18DA56E84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9A6C-42E1-B15F-0A18DA56E842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9A6C-42E1-B15F-0A18DA56E84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A6C-42E1-B15F-0A18DA56E84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9A6C-42E1-B15F-0A18DA56E842}"/>
              </c:ext>
            </c:extLst>
          </c:dPt>
          <c:cat>
            <c:strLit>
              <c:ptCount val="4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('centralizare rezultate PM_RNMCA'!$C$8,'centralizare rezultate PM_RNMCA'!$D$8,'centralizare rezultate PM_RNMCA'!$E$8,'centralizare rezultate PM_RNMCA'!$F$8,'centralizare rezultate PM_RNMCA'!$G$8)</c:f>
              <c:numCache>
                <c:formatCode>General</c:formatCode>
                <c:ptCount val="4"/>
                <c:pt idx="0" formatCode="0.00">
                  <c:v>0.1</c:v>
                </c:pt>
                <c:pt idx="1">
                  <c:v>0.24</c:v>
                </c:pt>
                <c:pt idx="2">
                  <c:v>2.09</c:v>
                </c:pt>
                <c:pt idx="3">
                  <c:v>0.3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9A6C-42E1-B15F-0A18DA56E842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A6C-42E1-B15F-0A18DA56E842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A6C-42E1-B15F-0A18DA56E84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A6C-42E1-B15F-0A18DA56E84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9A6C-42E1-B15F-0A18DA56E842}"/>
              </c:ext>
            </c:extLst>
          </c:dPt>
          <c:cat>
            <c:strLit>
              <c:ptCount val="4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('centralizare rezultate PM_RNMCA'!$C$9,'centralizare rezultate PM_RNMCA'!$D$9,'centralizare rezultate PM_RNMCA'!$E$9,'centralizare rezultate PM_RNMCA'!$F$9,'centralizare rezultate PM_RNMCA'!$G$9)</c:f>
              <c:numCache>
                <c:formatCode>General</c:formatCode>
                <c:ptCount val="4"/>
                <c:pt idx="0" formatCode="0.00">
                  <c:v>0.09</c:v>
                </c:pt>
                <c:pt idx="1">
                  <c:v>0.62</c:v>
                </c:pt>
                <c:pt idx="2">
                  <c:v>0.75</c:v>
                </c:pt>
                <c:pt idx="3">
                  <c:v>1.34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9A6C-42E1-B15F-0A18DA56E8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383520"/>
        <c:axId val="586450192"/>
      </c:barChart>
      <c:catAx>
        <c:axId val="1583835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6450192"/>
        <c:crosses val="autoZero"/>
        <c:auto val="1"/>
        <c:lblAlgn val="ctr"/>
        <c:lblOffset val="100"/>
        <c:noMultiLvlLbl val="0"/>
      </c:catAx>
      <c:valAx>
        <c:axId val="58645019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383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Benzo(a)piren - </a:t>
            </a:r>
            <a:r>
              <a:rPr lang="en-US"/>
              <a:t>Loca</a:t>
            </a:r>
            <a:r>
              <a:rPr lang="ro-RO"/>
              <a:t>ția VS</a:t>
            </a:r>
            <a:r>
              <a:rPr lang="en-US"/>
              <a:t>3</a:t>
            </a:r>
          </a:p>
        </c:rich>
      </c:tx>
      <c:layout>
        <c:manualLayout>
          <c:xMode val="edge"/>
          <c:yMode val="edge"/>
          <c:x val="0.2637074917265777"/>
          <c:y val="3.02103838582677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68-4456-9AD3-43AC4A77A0B1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A68-4456-9AD3-43AC4A77A0B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A68-4456-9AD3-43AC4A77A0B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A68-4456-9AD3-43AC4A77A0B1}"/>
              </c:ext>
            </c:extLst>
          </c:dPt>
          <c:cat>
            <c:strLit>
              <c:ptCount val="4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('centralizare rezultate PM_RNMCA'!$C$10,'centralizare rezultate PM_RNMCA'!$D$10,'centralizare rezultate PM_RNMCA'!$E$10,'centralizare rezultate PM_RNMCA'!$F$10,'centralizare rezultate PM_RNMCA'!$G$10)</c:f>
              <c:numCache>
                <c:formatCode>0.00</c:formatCode>
                <c:ptCount val="4"/>
                <c:pt idx="0">
                  <c:v>0.09</c:v>
                </c:pt>
                <c:pt idx="1">
                  <c:v>0.42</c:v>
                </c:pt>
                <c:pt idx="2" formatCode="General">
                  <c:v>0.5</c:v>
                </c:pt>
                <c:pt idx="3" formatCode="General">
                  <c:v>0.62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A68-4456-9AD3-43AC4A77A0B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9A68-4456-9AD3-43AC4A77A0B1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9A68-4456-9AD3-43AC4A77A0B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A68-4456-9AD3-43AC4A77A0B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9A68-4456-9AD3-43AC4A77A0B1}"/>
              </c:ext>
            </c:extLst>
          </c:dPt>
          <c:cat>
            <c:strLit>
              <c:ptCount val="4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('centralizare rezultate PM_RNMCA'!$C$11,'centralizare rezultate PM_RNMCA'!$D$11,'centralizare rezultate PM_RNMCA'!$E$11,'centralizare rezultate PM_RNMCA'!$F$11,'centralizare rezultate PM_RNMCA'!$G$11)</c:f>
              <c:numCache>
                <c:formatCode>General</c:formatCode>
                <c:ptCount val="4"/>
                <c:pt idx="0" formatCode="0.00">
                  <c:v>0.13</c:v>
                </c:pt>
                <c:pt idx="1">
                  <c:v>0.85</c:v>
                </c:pt>
                <c:pt idx="2">
                  <c:v>0.59</c:v>
                </c:pt>
                <c:pt idx="3">
                  <c:v>3.03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9A68-4456-9AD3-43AC4A77A0B1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A68-4456-9AD3-43AC4A77A0B1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A68-4456-9AD3-43AC4A77A0B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A68-4456-9AD3-43AC4A77A0B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9A68-4456-9AD3-43AC4A77A0B1}"/>
              </c:ext>
            </c:extLst>
          </c:dPt>
          <c:cat>
            <c:strLit>
              <c:ptCount val="4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('centralizare rezultate PM_RNMCA'!$C$12,'centralizare rezultate PM_RNMCA'!$D$12,'centralizare rezultate PM_RNMCA'!$E$12,'centralizare rezultate PM_RNMCA'!$F$12,'centralizare rezultate PM_RNMCA'!$G$12)</c:f>
              <c:numCache>
                <c:formatCode>General</c:formatCode>
                <c:ptCount val="4"/>
                <c:pt idx="0" formatCode="0.00">
                  <c:v>0.09</c:v>
                </c:pt>
                <c:pt idx="1">
                  <c:v>0.35</c:v>
                </c:pt>
                <c:pt idx="2">
                  <c:v>0.56999999999999995</c:v>
                </c:pt>
                <c:pt idx="3">
                  <c:v>0.31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9A68-4456-9AD3-43AC4A77A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6450976"/>
        <c:axId val="586451368"/>
      </c:barChart>
      <c:catAx>
        <c:axId val="586450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6451368"/>
        <c:crosses val="autoZero"/>
        <c:auto val="1"/>
        <c:lblAlgn val="ctr"/>
        <c:lblOffset val="100"/>
        <c:noMultiLvlLbl val="0"/>
      </c:catAx>
      <c:valAx>
        <c:axId val="586451368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450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Benzo(a)piren - Mediile concentra</a:t>
            </a:r>
            <a:r>
              <a:rPr lang="ro-RO"/>
              <a:t>ț</a:t>
            </a:r>
            <a:r>
              <a:rPr lang="en-US"/>
              <a:t>iilor</a:t>
            </a:r>
            <a:r>
              <a:rPr lang="ro-RO"/>
              <a:t> (toate campaniile)</a:t>
            </a:r>
            <a:endParaRPr lang="en-US"/>
          </a:p>
        </c:rich>
      </c:tx>
      <c:layout>
        <c:manualLayout>
          <c:xMode val="edge"/>
          <c:yMode val="edge"/>
          <c:x val="0.16238217969783433"/>
          <c:y val="5.0850492217359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'centralizare rezultate PM_RNMCA'!$R$9</c:f>
              <c:strCache>
                <c:ptCount val="1"/>
                <c:pt idx="0">
                  <c:v>media BaP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'centralizare rezultate PM_RNMCA'!$I$10:$I$12</c:f>
              <c:strCache>
                <c:ptCount val="3"/>
                <c:pt idx="0">
                  <c:v>VS1</c:v>
                </c:pt>
                <c:pt idx="1">
                  <c:v>VS2</c:v>
                </c:pt>
                <c:pt idx="2">
                  <c:v>VS3</c:v>
                </c:pt>
              </c:strCache>
            </c:strRef>
          </c:cat>
          <c:val>
            <c:numRef>
              <c:f>'centralizare rezultate PM_RNMCA'!$R$10:$R$12</c:f>
              <c:numCache>
                <c:formatCode>0.00</c:formatCode>
                <c:ptCount val="3"/>
                <c:pt idx="0">
                  <c:v>0.86083333333333334</c:v>
                </c:pt>
                <c:pt idx="1">
                  <c:v>0.58750000000000002</c:v>
                </c:pt>
                <c:pt idx="2">
                  <c:v>0.62916666666666665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16-45EE-B52B-69C91069FD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6452152"/>
        <c:axId val="586452544"/>
      </c:barChart>
      <c:catAx>
        <c:axId val="586452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452544"/>
        <c:crosses val="autoZero"/>
        <c:auto val="1"/>
        <c:lblAlgn val="ctr"/>
        <c:lblOffset val="100"/>
        <c:noMultiLvlLbl val="0"/>
      </c:catAx>
      <c:valAx>
        <c:axId val="58645254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452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Analiza comparativă campanii POIM - rezultate RNMCA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'comparativ POIM RNMCA'!$AD$2</c:f>
              <c:strCache>
                <c:ptCount val="1"/>
                <c:pt idx="0">
                  <c:v>media POIM
(T)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'comparativ POIM RNMCA'!$AC$3:$AC$6</c:f>
              <c:strCache>
                <c:ptCount val="4"/>
                <c:pt idx="0">
                  <c:v>C I 
19.08 - 29.08.2021</c:v>
                </c:pt>
                <c:pt idx="1">
                  <c:v>C II
20.09 - 29.09.2021</c:v>
                </c:pt>
                <c:pt idx="2">
                  <c:v>C III
19.01 - 28. 01.2022</c:v>
                </c:pt>
                <c:pt idx="3">
                  <c:v>C IV
22.03 - 31.03.2022</c:v>
                </c:pt>
              </c:strCache>
            </c:strRef>
          </c:cat>
          <c:val>
            <c:numRef>
              <c:f>'comparativ POIM RNMCA'!$AD$3:$AD$6</c:f>
              <c:numCache>
                <c:formatCode>0.00</c:formatCode>
                <c:ptCount val="4"/>
                <c:pt idx="0">
                  <c:v>35.29</c:v>
                </c:pt>
                <c:pt idx="1">
                  <c:v>12.5</c:v>
                </c:pt>
                <c:pt idx="2">
                  <c:v>28.13</c:v>
                </c:pt>
                <c:pt idx="3">
                  <c:v>43.47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B4-4B67-B5D2-B34EAED394C4}"/>
            </c:ext>
          </c:extLst>
        </c:ser>
        <c:ser>
          <c:idx val="1"/>
          <c:order val="1"/>
          <c:tx>
            <c:strRef>
              <c:f>'comparativ POIM RNMCA'!$AE$2</c:f>
              <c:strCache>
                <c:ptCount val="1"/>
                <c:pt idx="0">
                  <c:v>media RNMCA
VS-1 (FU)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'comparativ POIM RNMCA'!$AC$3:$AC$6</c:f>
              <c:strCache>
                <c:ptCount val="4"/>
                <c:pt idx="0">
                  <c:v>C I 
19.08 - 29.08.2021</c:v>
                </c:pt>
                <c:pt idx="1">
                  <c:v>C II
20.09 - 29.09.2021</c:v>
                </c:pt>
                <c:pt idx="2">
                  <c:v>C III
19.01 - 28. 01.2022</c:v>
                </c:pt>
                <c:pt idx="3">
                  <c:v>C IV
22.03 - 31.03.2022</c:v>
                </c:pt>
              </c:strCache>
            </c:strRef>
          </c:cat>
          <c:val>
            <c:numRef>
              <c:f>'comparativ POIM RNMCA'!$AE$3:$AE$6</c:f>
              <c:numCache>
                <c:formatCode>0.00</c:formatCode>
                <c:ptCount val="4"/>
                <c:pt idx="0">
                  <c:v>14.1</c:v>
                </c:pt>
                <c:pt idx="1">
                  <c:v>12.76</c:v>
                </c:pt>
                <c:pt idx="2">
                  <c:v>23.65</c:v>
                </c:pt>
                <c:pt idx="3" formatCode="General">
                  <c:v>31.13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B4-4B67-B5D2-B34EAED394C4}"/>
            </c:ext>
          </c:extLst>
        </c:ser>
        <c:ser>
          <c:idx val="2"/>
          <c:order val="2"/>
          <c:tx>
            <c:strRef>
              <c:f>'comparativ POIM RNMCA'!$AF$2</c:f>
              <c:strCache>
                <c:ptCount val="1"/>
                <c:pt idx="0">
                  <c:v>Creștere trafic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'comparativ POIM RNMCA'!$AC$3:$AC$6</c:f>
              <c:strCache>
                <c:ptCount val="4"/>
                <c:pt idx="0">
                  <c:v>C I 
19.08 - 29.08.2021</c:v>
                </c:pt>
                <c:pt idx="1">
                  <c:v>C II
20.09 - 29.09.2021</c:v>
                </c:pt>
                <c:pt idx="2">
                  <c:v>C III
19.01 - 28. 01.2022</c:v>
                </c:pt>
                <c:pt idx="3">
                  <c:v>C IV
22.03 - 31.03.2022</c:v>
                </c:pt>
              </c:strCache>
            </c:strRef>
          </c:cat>
          <c:val>
            <c:numRef>
              <c:f>'comparativ POIM RNMCA'!$AF$3:$AF$6</c:f>
              <c:numCache>
                <c:formatCode>0.00</c:formatCode>
                <c:ptCount val="4"/>
                <c:pt idx="0">
                  <c:v>21.189999999999998</c:v>
                </c:pt>
                <c:pt idx="1">
                  <c:v>-0.25999999999999979</c:v>
                </c:pt>
                <c:pt idx="2">
                  <c:v>4.4800000000000004</c:v>
                </c:pt>
                <c:pt idx="3">
                  <c:v>12.34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2B4-4B67-B5D2-B34EAED394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86453328"/>
        <c:axId val="586453720"/>
      </c:barChart>
      <c:catAx>
        <c:axId val="586453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453720"/>
        <c:crosses val="autoZero"/>
        <c:auto val="1"/>
        <c:lblAlgn val="ctr"/>
        <c:lblOffset val="100"/>
        <c:noMultiLvlLbl val="0"/>
      </c:catAx>
      <c:valAx>
        <c:axId val="586453720"/>
        <c:scaling>
          <c:orientation val="minMax"/>
          <c:max val="4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45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34492563429573"/>
          <c:y val="4.6118721461187236E-2"/>
          <c:w val="0.84009951881014866"/>
          <c:h val="0.47548514519517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TL!$F$12</c:f>
              <c:strCache>
                <c:ptCount val="1"/>
                <c:pt idx="0">
                  <c:v>PM10
POIM 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A5-4324-BFB1-E600A65B20B7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AA5-4324-BFB1-E600A65B20B7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AA5-4324-BFB1-E600A65B20B7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AA5-4324-BFB1-E600A65B20B7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AA5-4324-BFB1-E600A65B20B7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AA5-4324-BFB1-E600A65B20B7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AA5-4324-BFB1-E600A65B20B7}"/>
              </c:ext>
            </c:extLst>
          </c:dPt>
          <c:cat>
            <c:multiLvlStrRef>
              <c:f>TL!$B$14:$D$25</c:f>
              <c:multiLvlStrCache>
                <c:ptCount val="12"/>
                <c:lvl>
                  <c:pt idx="0">
                    <c:v>19-20.08.2021</c:v>
                  </c:pt>
                  <c:pt idx="1">
                    <c:v>20-21.08.2021</c:v>
                  </c:pt>
                  <c:pt idx="2">
                    <c:v>21-22.08.2021</c:v>
                  </c:pt>
                  <c:pt idx="3">
                    <c:v>20-21.09.2021</c:v>
                  </c:pt>
                  <c:pt idx="4">
                    <c:v>21-22.09.2021</c:v>
                  </c:pt>
                  <c:pt idx="5">
                    <c:v>22-23.09.2021</c:v>
                  </c:pt>
                  <c:pt idx="6">
                    <c:v>19-20.01.2022</c:v>
                  </c:pt>
                  <c:pt idx="7">
                    <c:v>20-21.01.2022</c:v>
                  </c:pt>
                  <c:pt idx="8">
                    <c:v>21-22.01.2022</c:v>
                  </c:pt>
                  <c:pt idx="9">
                    <c:v>22-23.03.2022</c:v>
                  </c:pt>
                  <c:pt idx="10">
                    <c:v>23-24.03.2022</c:v>
                  </c:pt>
                  <c:pt idx="11">
                    <c:v>24-25.03.2022</c:v>
                  </c:pt>
                </c:lvl>
                <c:lvl>
                  <c:pt idx="0">
                    <c:v>August</c:v>
                  </c:pt>
                  <c:pt idx="3">
                    <c:v>Septembrie</c:v>
                  </c:pt>
                  <c:pt idx="6">
                    <c:v>Ianuarie</c:v>
                  </c:pt>
                  <c:pt idx="9">
                    <c:v>Martie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TL!$F$14:$F$25</c:f>
              <c:numCache>
                <c:formatCode>0.00</c:formatCode>
                <c:ptCount val="12"/>
                <c:pt idx="0">
                  <c:v>36.865942028985174</c:v>
                </c:pt>
                <c:pt idx="1">
                  <c:v>47.373188405797215</c:v>
                </c:pt>
                <c:pt idx="2">
                  <c:v>44.565217391304166</c:v>
                </c:pt>
                <c:pt idx="3">
                  <c:v>6.7934782608693203</c:v>
                </c:pt>
                <c:pt idx="4">
                  <c:v>10.507246376812047</c:v>
                </c:pt>
                <c:pt idx="5">
                  <c:v>6.7028985507248047</c:v>
                </c:pt>
                <c:pt idx="6">
                  <c:v>39.764492753623237</c:v>
                </c:pt>
                <c:pt idx="7">
                  <c:v>33.423913043478507</c:v>
                </c:pt>
                <c:pt idx="8">
                  <c:v>15.489130434782512</c:v>
                </c:pt>
                <c:pt idx="9">
                  <c:v>50.54347826086984</c:v>
                </c:pt>
                <c:pt idx="10">
                  <c:v>62.771739130434213</c:v>
                </c:pt>
                <c:pt idx="11">
                  <c:v>50.000000000000227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AAA5-4324-BFB1-E600A65B20B7}"/>
            </c:ext>
          </c:extLst>
        </c:ser>
        <c:ser>
          <c:idx val="1"/>
          <c:order val="1"/>
          <c:tx>
            <c:strRef>
              <c:f>TL!$G$12</c:f>
              <c:strCache>
                <c:ptCount val="1"/>
                <c:pt idx="0">
                  <c:v>PM10
VS-1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TL!$B$14:$D$25</c:f>
              <c:multiLvlStrCache>
                <c:ptCount val="12"/>
                <c:lvl>
                  <c:pt idx="0">
                    <c:v>19-20.08.2021</c:v>
                  </c:pt>
                  <c:pt idx="1">
                    <c:v>20-21.08.2021</c:v>
                  </c:pt>
                  <c:pt idx="2">
                    <c:v>21-22.08.2021</c:v>
                  </c:pt>
                  <c:pt idx="3">
                    <c:v>20-21.09.2021</c:v>
                  </c:pt>
                  <c:pt idx="4">
                    <c:v>21-22.09.2021</c:v>
                  </c:pt>
                  <c:pt idx="5">
                    <c:v>22-23.09.2021</c:v>
                  </c:pt>
                  <c:pt idx="6">
                    <c:v>19-20.01.2022</c:v>
                  </c:pt>
                  <c:pt idx="7">
                    <c:v>20-21.01.2022</c:v>
                  </c:pt>
                  <c:pt idx="8">
                    <c:v>21-22.01.2022</c:v>
                  </c:pt>
                  <c:pt idx="9">
                    <c:v>22-23.03.2022</c:v>
                  </c:pt>
                  <c:pt idx="10">
                    <c:v>23-24.03.2022</c:v>
                  </c:pt>
                  <c:pt idx="11">
                    <c:v>24-25.03.2022</c:v>
                  </c:pt>
                </c:lvl>
                <c:lvl>
                  <c:pt idx="0">
                    <c:v>August</c:v>
                  </c:pt>
                  <c:pt idx="3">
                    <c:v>Septembrie</c:v>
                  </c:pt>
                  <c:pt idx="6">
                    <c:v>Ianuarie</c:v>
                  </c:pt>
                  <c:pt idx="9">
                    <c:v>Martie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TL!$G$14:$G$25</c:f>
              <c:numCache>
                <c:formatCode>0.00</c:formatCode>
                <c:ptCount val="12"/>
                <c:pt idx="0">
                  <c:v>10.71</c:v>
                </c:pt>
                <c:pt idx="1">
                  <c:v>14.89</c:v>
                </c:pt>
                <c:pt idx="2">
                  <c:v>17.079999999999998</c:v>
                </c:pt>
                <c:pt idx="3" formatCode="General">
                  <c:v>11.08</c:v>
                </c:pt>
                <c:pt idx="4" formatCode="#,##0.00">
                  <c:v>9.44</c:v>
                </c:pt>
                <c:pt idx="5" formatCode="General">
                  <c:v>12.35</c:v>
                </c:pt>
                <c:pt idx="6" formatCode="General">
                  <c:v>17.8</c:v>
                </c:pt>
                <c:pt idx="7" formatCode="General">
                  <c:v>33.04</c:v>
                </c:pt>
                <c:pt idx="8" formatCode="General">
                  <c:v>16.71</c:v>
                </c:pt>
                <c:pt idx="9" formatCode="General">
                  <c:v>25.25</c:v>
                </c:pt>
                <c:pt idx="10" formatCode="General">
                  <c:v>39.06</c:v>
                </c:pt>
                <c:pt idx="11" formatCode="General">
                  <c:v>44.32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AAA5-4324-BFB1-E600A65B20B7}"/>
            </c:ext>
          </c:extLst>
        </c:ser>
        <c:ser>
          <c:idx val="2"/>
          <c:order val="2"/>
          <c:tx>
            <c:strRef>
              <c:f>TL!$H$12</c:f>
              <c:strCache>
                <c:ptCount val="1"/>
                <c:pt idx="0">
                  <c:v>Crestere 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TL!$B$14:$D$25</c:f>
              <c:multiLvlStrCache>
                <c:ptCount val="12"/>
                <c:lvl>
                  <c:pt idx="0">
                    <c:v>19-20.08.2021</c:v>
                  </c:pt>
                  <c:pt idx="1">
                    <c:v>20-21.08.2021</c:v>
                  </c:pt>
                  <c:pt idx="2">
                    <c:v>21-22.08.2021</c:v>
                  </c:pt>
                  <c:pt idx="3">
                    <c:v>20-21.09.2021</c:v>
                  </c:pt>
                  <c:pt idx="4">
                    <c:v>21-22.09.2021</c:v>
                  </c:pt>
                  <c:pt idx="5">
                    <c:v>22-23.09.2021</c:v>
                  </c:pt>
                  <c:pt idx="6">
                    <c:v>19-20.01.2022</c:v>
                  </c:pt>
                  <c:pt idx="7">
                    <c:v>20-21.01.2022</c:v>
                  </c:pt>
                  <c:pt idx="8">
                    <c:v>21-22.01.2022</c:v>
                  </c:pt>
                  <c:pt idx="9">
                    <c:v>22-23.03.2022</c:v>
                  </c:pt>
                  <c:pt idx="10">
                    <c:v>23-24.03.2022</c:v>
                  </c:pt>
                  <c:pt idx="11">
                    <c:v>24-25.03.2022</c:v>
                  </c:pt>
                </c:lvl>
                <c:lvl>
                  <c:pt idx="0">
                    <c:v>August</c:v>
                  </c:pt>
                  <c:pt idx="3">
                    <c:v>Septembrie</c:v>
                  </c:pt>
                  <c:pt idx="6">
                    <c:v>Ianuarie</c:v>
                  </c:pt>
                  <c:pt idx="9">
                    <c:v>Martie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TL!$H$14:$H$25</c:f>
              <c:numCache>
                <c:formatCode>0.00</c:formatCode>
                <c:ptCount val="12"/>
                <c:pt idx="0">
                  <c:v>26.155942028985173</c:v>
                </c:pt>
                <c:pt idx="1">
                  <c:v>32.483188405797215</c:v>
                </c:pt>
                <c:pt idx="2">
                  <c:v>27.485217391304168</c:v>
                </c:pt>
                <c:pt idx="3">
                  <c:v>-4.2865217391306798</c:v>
                </c:pt>
                <c:pt idx="4">
                  <c:v>1.0672463768120473</c:v>
                </c:pt>
                <c:pt idx="5">
                  <c:v>-5.647101449275195</c:v>
                </c:pt>
                <c:pt idx="6">
                  <c:v>21.964492753623237</c:v>
                </c:pt>
                <c:pt idx="7">
                  <c:v>0.38391304347850763</c:v>
                </c:pt>
                <c:pt idx="8">
                  <c:v>-1.2208695652174892</c:v>
                </c:pt>
                <c:pt idx="9">
                  <c:v>25.29347826086984</c:v>
                </c:pt>
                <c:pt idx="10">
                  <c:v>23.711739130434211</c:v>
                </c:pt>
                <c:pt idx="11">
                  <c:v>5.6800000000002271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AAA5-4324-BFB1-E600A65B20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857192"/>
        <c:axId val="308857584"/>
      </c:barChart>
      <c:catAx>
        <c:axId val="308857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857584"/>
        <c:crosses val="autoZero"/>
        <c:auto val="0"/>
        <c:lblAlgn val="ctr"/>
        <c:lblOffset val="100"/>
        <c:noMultiLvlLbl val="0"/>
      </c:catAx>
      <c:valAx>
        <c:axId val="308857584"/>
        <c:scaling>
          <c:orientation val="minMax"/>
          <c:max val="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Concentratie PM 10 (</a:t>
                </a:r>
                <a:r>
                  <a:rPr lang="el-GR"/>
                  <a:t>μ</a:t>
                </a:r>
                <a:r>
                  <a:rPr lang="en-US"/>
                  <a:t>g/m</a:t>
                </a:r>
                <a:r>
                  <a:rPr lang="en-US" baseline="30000"/>
                  <a:t>3</a:t>
                </a:r>
                <a:r>
                  <a:rPr lang="en-US"/>
                  <a:t>)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4.485472420970210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857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4881655997258605"/>
          <c:y val="6.8696519616415846E-2"/>
          <c:w val="0.33112420824750144"/>
          <c:h val="0.126425255744539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34492563429573"/>
          <c:y val="4.6118721461187236E-2"/>
          <c:w val="0.84009951881014866"/>
          <c:h val="0.47548514519517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TL!$K$12</c:f>
              <c:strCache>
                <c:ptCount val="1"/>
                <c:pt idx="0">
                  <c:v>PM10
POIM 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4A-4F10-A229-C3E42505E2C5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4A-4F10-A229-C3E42505E2C5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C4A-4F10-A229-C3E42505E2C5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C4A-4F10-A229-C3E42505E2C5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C4A-4F10-A229-C3E42505E2C5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C4A-4F10-A229-C3E42505E2C5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C4A-4F10-A229-C3E42505E2C5}"/>
              </c:ext>
            </c:extLst>
          </c:dPt>
          <c:cat>
            <c:multiLvlStrRef>
              <c:f>TL!$B$14:$D$25</c:f>
              <c:multiLvlStrCache>
                <c:ptCount val="12"/>
                <c:lvl>
                  <c:pt idx="0">
                    <c:v>19-20.08.2021</c:v>
                  </c:pt>
                  <c:pt idx="1">
                    <c:v>20-21.08.2021</c:v>
                  </c:pt>
                  <c:pt idx="2">
                    <c:v>21-22.08.2021</c:v>
                  </c:pt>
                  <c:pt idx="3">
                    <c:v>20-21.09.2021</c:v>
                  </c:pt>
                  <c:pt idx="4">
                    <c:v>21-22.09.2021</c:v>
                  </c:pt>
                  <c:pt idx="5">
                    <c:v>22-23.09.2021</c:v>
                  </c:pt>
                  <c:pt idx="6">
                    <c:v>19-20.01.2022</c:v>
                  </c:pt>
                  <c:pt idx="7">
                    <c:v>20-21.01.2022</c:v>
                  </c:pt>
                  <c:pt idx="8">
                    <c:v>21-22.01.2022</c:v>
                  </c:pt>
                  <c:pt idx="9">
                    <c:v>22-23.03.2022</c:v>
                  </c:pt>
                  <c:pt idx="10">
                    <c:v>23-24.03.2022</c:v>
                  </c:pt>
                  <c:pt idx="11">
                    <c:v>24-25.03.2022</c:v>
                  </c:pt>
                </c:lvl>
                <c:lvl>
                  <c:pt idx="0">
                    <c:v>August</c:v>
                  </c:pt>
                  <c:pt idx="3">
                    <c:v>Septembrie</c:v>
                  </c:pt>
                  <c:pt idx="6">
                    <c:v>Ianuarie</c:v>
                  </c:pt>
                  <c:pt idx="9">
                    <c:v>Martie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TL!$K$14:$K$25</c:f>
              <c:numCache>
                <c:formatCode>0.00</c:formatCode>
                <c:ptCount val="12"/>
                <c:pt idx="0">
                  <c:v>36.32246376811657</c:v>
                </c:pt>
                <c:pt idx="1">
                  <c:v>42.572463768115782</c:v>
                </c:pt>
                <c:pt idx="2">
                  <c:v>37.681159420289831</c:v>
                </c:pt>
                <c:pt idx="3">
                  <c:v>15.12681159420244</c:v>
                </c:pt>
                <c:pt idx="4">
                  <c:v>6.6123188405797872</c:v>
                </c:pt>
                <c:pt idx="5">
                  <c:v>21.73913043478273</c:v>
                </c:pt>
                <c:pt idx="6">
                  <c:v>21.467391304347675</c:v>
                </c:pt>
                <c:pt idx="7">
                  <c:v>22.282608695652335</c:v>
                </c:pt>
                <c:pt idx="8">
                  <c:v>22.916666666666963</c:v>
                </c:pt>
                <c:pt idx="9">
                  <c:v>32.155797101449757</c:v>
                </c:pt>
                <c:pt idx="10">
                  <c:v>31.068840579710045</c:v>
                </c:pt>
                <c:pt idx="11">
                  <c:v>30.797101449275491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C4A-4F10-A229-C3E42505E2C5}"/>
            </c:ext>
          </c:extLst>
        </c:ser>
        <c:ser>
          <c:idx val="1"/>
          <c:order val="1"/>
          <c:tx>
            <c:strRef>
              <c:f>TL!$L$12</c:f>
              <c:strCache>
                <c:ptCount val="1"/>
                <c:pt idx="0">
                  <c:v>PM10
VS-1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TL!$B$14:$D$25</c:f>
              <c:multiLvlStrCache>
                <c:ptCount val="12"/>
                <c:lvl>
                  <c:pt idx="0">
                    <c:v>19-20.08.2021</c:v>
                  </c:pt>
                  <c:pt idx="1">
                    <c:v>20-21.08.2021</c:v>
                  </c:pt>
                  <c:pt idx="2">
                    <c:v>21-22.08.2021</c:v>
                  </c:pt>
                  <c:pt idx="3">
                    <c:v>20-21.09.2021</c:v>
                  </c:pt>
                  <c:pt idx="4">
                    <c:v>21-22.09.2021</c:v>
                  </c:pt>
                  <c:pt idx="5">
                    <c:v>22-23.09.2021</c:v>
                  </c:pt>
                  <c:pt idx="6">
                    <c:v>19-20.01.2022</c:v>
                  </c:pt>
                  <c:pt idx="7">
                    <c:v>20-21.01.2022</c:v>
                  </c:pt>
                  <c:pt idx="8">
                    <c:v>21-22.01.2022</c:v>
                  </c:pt>
                  <c:pt idx="9">
                    <c:v>22-23.03.2022</c:v>
                  </c:pt>
                  <c:pt idx="10">
                    <c:v>23-24.03.2022</c:v>
                  </c:pt>
                  <c:pt idx="11">
                    <c:v>24-25.03.2022</c:v>
                  </c:pt>
                </c:lvl>
                <c:lvl>
                  <c:pt idx="0">
                    <c:v>August</c:v>
                  </c:pt>
                  <c:pt idx="3">
                    <c:v>Septembrie</c:v>
                  </c:pt>
                  <c:pt idx="6">
                    <c:v>Ianuarie</c:v>
                  </c:pt>
                  <c:pt idx="9">
                    <c:v>Martie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TL!$L$14:$L$25</c:f>
              <c:numCache>
                <c:formatCode>#,##0.00</c:formatCode>
                <c:ptCount val="12"/>
                <c:pt idx="0" formatCode="General">
                  <c:v>17.62</c:v>
                </c:pt>
                <c:pt idx="1">
                  <c:v>14.71</c:v>
                </c:pt>
                <c:pt idx="2">
                  <c:v>12.53</c:v>
                </c:pt>
                <c:pt idx="3" formatCode="General">
                  <c:v>13.62</c:v>
                </c:pt>
                <c:pt idx="4" formatCode="General">
                  <c:v>12.9</c:v>
                </c:pt>
                <c:pt idx="5" formatCode="General">
                  <c:v>10.71</c:v>
                </c:pt>
                <c:pt idx="6" formatCode="General">
                  <c:v>18.350000000000001</c:v>
                </c:pt>
                <c:pt idx="7" formatCode="General">
                  <c:v>13.62</c:v>
                </c:pt>
                <c:pt idx="8" formatCode="General">
                  <c:v>17.440000000000001</c:v>
                </c:pt>
                <c:pt idx="9" formatCode="General">
                  <c:v>23.61</c:v>
                </c:pt>
                <c:pt idx="10" formatCode="General">
                  <c:v>27.79</c:v>
                </c:pt>
                <c:pt idx="11" formatCode="General">
                  <c:v>12.98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3C4A-4F10-A229-C3E42505E2C5}"/>
            </c:ext>
          </c:extLst>
        </c:ser>
        <c:ser>
          <c:idx val="2"/>
          <c:order val="2"/>
          <c:tx>
            <c:strRef>
              <c:f>TL!$M$12</c:f>
              <c:strCache>
                <c:ptCount val="1"/>
                <c:pt idx="0">
                  <c:v>Crestere 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TL!$B$14:$D$25</c:f>
              <c:multiLvlStrCache>
                <c:ptCount val="12"/>
                <c:lvl>
                  <c:pt idx="0">
                    <c:v>19-20.08.2021</c:v>
                  </c:pt>
                  <c:pt idx="1">
                    <c:v>20-21.08.2021</c:v>
                  </c:pt>
                  <c:pt idx="2">
                    <c:v>21-22.08.2021</c:v>
                  </c:pt>
                  <c:pt idx="3">
                    <c:v>20-21.09.2021</c:v>
                  </c:pt>
                  <c:pt idx="4">
                    <c:v>21-22.09.2021</c:v>
                  </c:pt>
                  <c:pt idx="5">
                    <c:v>22-23.09.2021</c:v>
                  </c:pt>
                  <c:pt idx="6">
                    <c:v>19-20.01.2022</c:v>
                  </c:pt>
                  <c:pt idx="7">
                    <c:v>20-21.01.2022</c:v>
                  </c:pt>
                  <c:pt idx="8">
                    <c:v>21-22.01.2022</c:v>
                  </c:pt>
                  <c:pt idx="9">
                    <c:v>22-23.03.2022</c:v>
                  </c:pt>
                  <c:pt idx="10">
                    <c:v>23-24.03.2022</c:v>
                  </c:pt>
                  <c:pt idx="11">
                    <c:v>24-25.03.2022</c:v>
                  </c:pt>
                </c:lvl>
                <c:lvl>
                  <c:pt idx="0">
                    <c:v>August</c:v>
                  </c:pt>
                  <c:pt idx="3">
                    <c:v>Septembrie</c:v>
                  </c:pt>
                  <c:pt idx="6">
                    <c:v>Ianuarie</c:v>
                  </c:pt>
                  <c:pt idx="9">
                    <c:v>Martie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TL!$M$14:$M$25</c:f>
              <c:numCache>
                <c:formatCode>0.00</c:formatCode>
                <c:ptCount val="12"/>
                <c:pt idx="0">
                  <c:v>18.702463768116569</c:v>
                </c:pt>
                <c:pt idx="1">
                  <c:v>27.862463768115781</c:v>
                </c:pt>
                <c:pt idx="2">
                  <c:v>25.151159420289829</c:v>
                </c:pt>
                <c:pt idx="3">
                  <c:v>1.5068115942024409</c:v>
                </c:pt>
                <c:pt idx="4">
                  <c:v>-6.2876811594202131</c:v>
                </c:pt>
                <c:pt idx="5">
                  <c:v>11.029130434782729</c:v>
                </c:pt>
                <c:pt idx="6">
                  <c:v>3.1173913043476738</c:v>
                </c:pt>
                <c:pt idx="7">
                  <c:v>8.6626086956523363</c:v>
                </c:pt>
                <c:pt idx="8">
                  <c:v>5.4766666666669614</c:v>
                </c:pt>
                <c:pt idx="9">
                  <c:v>8.5457971014497573</c:v>
                </c:pt>
                <c:pt idx="10">
                  <c:v>3.2788405797100459</c:v>
                </c:pt>
                <c:pt idx="11">
                  <c:v>17.817101449275491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3C4A-4F10-A229-C3E42505E2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854840"/>
        <c:axId val="308855232"/>
      </c:barChart>
      <c:catAx>
        <c:axId val="308854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855232"/>
        <c:crosses val="autoZero"/>
        <c:auto val="0"/>
        <c:lblAlgn val="ctr"/>
        <c:lblOffset val="100"/>
        <c:noMultiLvlLbl val="0"/>
      </c:catAx>
      <c:valAx>
        <c:axId val="308855232"/>
        <c:scaling>
          <c:orientation val="minMax"/>
          <c:max val="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Concentratie PM 10 (</a:t>
                </a:r>
                <a:r>
                  <a:rPr lang="el-GR"/>
                  <a:t>μ</a:t>
                </a:r>
                <a:r>
                  <a:rPr lang="en-US"/>
                  <a:t>g/m3)</a:t>
                </a:r>
              </a:p>
            </c:rich>
          </c:tx>
          <c:layout>
            <c:manualLayout>
              <c:xMode val="edge"/>
              <c:yMode val="edge"/>
              <c:x val="4.6828111910239417E-2"/>
              <c:y val="0.260197164590167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854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8200800346905087"/>
          <c:y val="2.3505649749211731E-2"/>
          <c:w val="0.43837821621766493"/>
          <c:h val="0.195512602932082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10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</a:t>
            </a:r>
            <a:r>
              <a:rPr lang="ro-RO" sz="1400" b="0" i="0" u="none" strike="noStrike" baseline="0">
                <a:effectLst/>
              </a:rPr>
              <a:t>VS</a:t>
            </a:r>
            <a:r>
              <a:rPr lang="ro-RO"/>
              <a:t>2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802-43C8-AE47-BAB94FAEDB34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802-43C8-AE47-BAB94FAEDB3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802-43C8-AE47-BAB94FAEDB3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802-43C8-AE47-BAB94FAEDB34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PM'!$H$7,'centralizare rezultate PM'!$N$7,'centralizare rezultate PM'!$T$7,'centralizare rezultate PM'!$Z$7)</c:f>
              <c:numCache>
                <c:formatCode>0.00</c:formatCode>
                <c:ptCount val="4"/>
                <c:pt idx="0">
                  <c:v>36.32246376811657</c:v>
                </c:pt>
                <c:pt idx="1">
                  <c:v>15.12681159420244</c:v>
                </c:pt>
                <c:pt idx="2">
                  <c:v>21.467391304347675</c:v>
                </c:pt>
                <c:pt idx="3">
                  <c:v>32.155797101449757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802-43C8-AE47-BAB94FAEDB34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802-43C8-AE47-BAB94FAEDB34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5802-43C8-AE47-BAB94FAEDB3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5802-43C8-AE47-BAB94FAEDB3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5802-43C8-AE47-BAB94FAEDB34}"/>
              </c:ext>
            </c:extLst>
          </c:dPt>
          <c:dLbls>
            <c:dLbl>
              <c:idx val="0"/>
              <c:layout>
                <c:manualLayout>
                  <c:x val="2.54435593736476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802-43C8-AE47-BAB94FAEDB34}"/>
                </c:ex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PM'!$H$8,'centralizare rezultate PM'!$N$8,'centralizare rezultate PM'!$T$8,'centralizare rezultate PM'!$Z$8)</c:f>
              <c:numCache>
                <c:formatCode>0.00</c:formatCode>
                <c:ptCount val="4"/>
                <c:pt idx="0">
                  <c:v>42.572463768115782</c:v>
                </c:pt>
                <c:pt idx="1">
                  <c:v>6.6123188405797872</c:v>
                </c:pt>
                <c:pt idx="2">
                  <c:v>22.282608695652335</c:v>
                </c:pt>
                <c:pt idx="3">
                  <c:v>31.068840579710045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5802-43C8-AE47-BAB94FAEDB34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802-43C8-AE47-BAB94FAEDB34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802-43C8-AE47-BAB94FAEDB3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802-43C8-AE47-BAB94FAEDB3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802-43C8-AE47-BAB94FAEDB34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PM'!$H$9,'centralizare rezultate PM'!$N$9,'centralizare rezultate PM'!$T$9,'centralizare rezultate PM'!$Z$9)</c:f>
              <c:numCache>
                <c:formatCode>0.00</c:formatCode>
                <c:ptCount val="4"/>
                <c:pt idx="0">
                  <c:v>37.681159420289831</c:v>
                </c:pt>
                <c:pt idx="1">
                  <c:v>21.73913043478273</c:v>
                </c:pt>
                <c:pt idx="2">
                  <c:v>22.916666666666963</c:v>
                </c:pt>
                <c:pt idx="3">
                  <c:v>30.797101449275491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5802-43C8-AE47-BAB94FAED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1646736"/>
        <c:axId val="241647128"/>
      </c:barChart>
      <c:catAx>
        <c:axId val="24164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647128"/>
        <c:crosses val="autoZero"/>
        <c:auto val="1"/>
        <c:lblAlgn val="ctr"/>
        <c:lblOffset val="100"/>
        <c:noMultiLvlLbl val="0"/>
      </c:catAx>
      <c:valAx>
        <c:axId val="241647128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64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8575" cap="flat" cmpd="sng" algn="ctr">
      <a:solidFill>
        <a:srgbClr val="FFC00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10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</a:t>
            </a:r>
            <a:r>
              <a:rPr lang="ro-RO" sz="1400" b="0" i="0" u="none" strike="noStrike" baseline="0">
                <a:effectLst/>
              </a:rPr>
              <a:t>VS</a:t>
            </a:r>
            <a:r>
              <a:rPr lang="en-US"/>
              <a:t>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E5-4821-9DC4-77A8E591EFF4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E5-4821-9DC4-77A8E591EFF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9E5-4821-9DC4-77A8E591EFF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9E5-4821-9DC4-77A8E591EFF4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PM'!$H$10,'centralizare rezultate PM'!$N$10,'centralizare rezultate PM'!$T$10,'centralizare rezultate PM'!$Z$10)</c:f>
              <c:numCache>
                <c:formatCode>0.00</c:formatCode>
                <c:ptCount val="4"/>
                <c:pt idx="0">
                  <c:v>22.010869565217281</c:v>
                </c:pt>
                <c:pt idx="1">
                  <c:v>11.41304347826072</c:v>
                </c:pt>
                <c:pt idx="2">
                  <c:v>45.742753623188399</c:v>
                </c:pt>
                <c:pt idx="3">
                  <c:v>39.764492753623237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9E5-4821-9DC4-77A8E591EFF4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69E5-4821-9DC4-77A8E591EFF4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69E5-4821-9DC4-77A8E591EFF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69E5-4821-9DC4-77A8E591EFF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69E5-4821-9DC4-77A8E591EFF4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PM'!$H$11,'centralizare rezultate PM'!$N$11,'centralizare rezultate PM'!$T$11,'centralizare rezultate PM'!$Z$11)</c:f>
              <c:numCache>
                <c:formatCode>0.00</c:formatCode>
                <c:ptCount val="4"/>
                <c:pt idx="0">
                  <c:v>29.166666666666671</c:v>
                </c:pt>
                <c:pt idx="1">
                  <c:v>19.112318840579718</c:v>
                </c:pt>
                <c:pt idx="2">
                  <c:v>27.173913043478287</c:v>
                </c:pt>
                <c:pt idx="3">
                  <c:v>45.923913043477938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69E5-4821-9DC4-77A8E591EFF4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9E5-4821-9DC4-77A8E591EFF4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69E5-4821-9DC4-77A8E591EFF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69E5-4821-9DC4-77A8E591EFF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69E5-4821-9DC4-77A8E591EFF4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PM'!$H$12,'centralizare rezultate PM'!$N$12,'centralizare rezultate PM'!$T$12,'centralizare rezultate PM'!$Z$12)</c:f>
              <c:numCache>
                <c:formatCode>0.00</c:formatCode>
                <c:ptCount val="4"/>
                <c:pt idx="0">
                  <c:v>21.014492753623088</c:v>
                </c:pt>
                <c:pt idx="1">
                  <c:v>14.492753623188319</c:v>
                </c:pt>
                <c:pt idx="2">
                  <c:v>24.909420289855348</c:v>
                </c:pt>
                <c:pt idx="3">
                  <c:v>48.188405797101375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69E5-4821-9DC4-77A8E591E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1647912"/>
        <c:axId val="241648304"/>
      </c:barChart>
      <c:catAx>
        <c:axId val="241647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648304"/>
        <c:crosses val="autoZero"/>
        <c:auto val="1"/>
        <c:lblAlgn val="ctr"/>
        <c:lblOffset val="100"/>
        <c:noMultiLvlLbl val="0"/>
      </c:catAx>
      <c:valAx>
        <c:axId val="241648304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647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8575" cap="flat" cmpd="sng" algn="ctr">
      <a:solidFill>
        <a:srgbClr val="FF000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PM</a:t>
            </a:r>
            <a:r>
              <a:rPr lang="en-US" baseline="-25000" dirty="0"/>
              <a:t>10</a:t>
            </a:r>
            <a:r>
              <a:rPr lang="en-US" dirty="0"/>
              <a:t> - </a:t>
            </a:r>
            <a:r>
              <a:rPr lang="en-US" dirty="0" err="1"/>
              <a:t>Mediile</a:t>
            </a:r>
            <a:r>
              <a:rPr lang="en-US" dirty="0"/>
              <a:t> </a:t>
            </a:r>
            <a:r>
              <a:rPr lang="en-US" dirty="0" err="1"/>
              <a:t>concentrațiilor</a:t>
            </a:r>
            <a:r>
              <a:rPr lang="en-US" dirty="0"/>
              <a:t> (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campaniile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valorile</a:t>
            </a:r>
            <a:r>
              <a:rPr lang="en-US" dirty="0"/>
              <a:t> </a:t>
            </a:r>
            <a:r>
              <a:rPr lang="en-US" dirty="0" err="1"/>
              <a:t>maxime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3 </a:t>
            </a:r>
            <a:r>
              <a:rPr lang="en-US" dirty="0" err="1"/>
              <a:t>locații</a:t>
            </a:r>
            <a:r>
              <a:rPr lang="en-US" dirty="0"/>
              <a:t> (din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campaniile</a:t>
            </a:r>
            <a:r>
              <a:rPr lang="en-US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'centralizare rezultate PM'!$AL$3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'centralizare rezultate PM'!$AM$3</c:f>
              <c:strCache>
                <c:ptCount val="1"/>
                <c:pt idx="0">
                  <c:v>Max</c:v>
                </c:pt>
              </c:strCache>
            </c:strRef>
          </c:cat>
          <c:val>
            <c:numRef>
              <c:f>'centralizare rezultate PM'!$AL$4:$AL$6</c:f>
              <c:numCache>
                <c:formatCode>0.00</c:formatCode>
                <c:ptCount val="3"/>
                <c:pt idx="0">
                  <c:v>33.73339371980677</c:v>
                </c:pt>
                <c:pt idx="1">
                  <c:v>26.728562801932451</c:v>
                </c:pt>
                <c:pt idx="2">
                  <c:v>29.076086956521703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70-465C-AE61-7E087CF3DAC8}"/>
            </c:ext>
          </c:extLst>
        </c:ser>
        <c:ser>
          <c:idx val="1"/>
          <c:order val="1"/>
          <c:tx>
            <c:strRef>
              <c:f>'centralizare rezultate PM'!$AM$3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'centralizare rezultate PM'!$AM$3</c:f>
              <c:strCache>
                <c:ptCount val="1"/>
                <c:pt idx="0">
                  <c:v>Max</c:v>
                </c:pt>
              </c:strCache>
            </c:strRef>
          </c:cat>
          <c:val>
            <c:numRef>
              <c:f>'centralizare rezultate PM'!$AM$4:$AM$6</c:f>
              <c:numCache>
                <c:formatCode>0.00</c:formatCode>
                <c:ptCount val="3"/>
                <c:pt idx="0">
                  <c:v>62.771739130434213</c:v>
                </c:pt>
                <c:pt idx="1">
                  <c:v>42.572463768115782</c:v>
                </c:pt>
                <c:pt idx="2">
                  <c:v>48.188405797101375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D70-465C-AE61-7E087CF3D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1649088"/>
        <c:axId val="241649480"/>
      </c:barChart>
      <c:catAx>
        <c:axId val="24164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649480"/>
        <c:crosses val="autoZero"/>
        <c:auto val="1"/>
        <c:lblAlgn val="ctr"/>
        <c:lblOffset val="100"/>
        <c:noMultiLvlLbl val="0"/>
      </c:catAx>
      <c:valAx>
        <c:axId val="241649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649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sz="1400" b="0" dirty="0"/>
              <a:t>CORELAȚIE</a:t>
            </a:r>
            <a:r>
              <a:rPr lang="ro-RO" sz="1400" b="0" baseline="0" dirty="0"/>
              <a:t> DETERMINĂRI GRAVIMETRICE VS-1 RNMCA (FU)  ȘI POIM (T</a:t>
            </a:r>
            <a:r>
              <a:rPr lang="ro-RO" sz="1400" b="0" baseline="0" dirty="0" smtClean="0"/>
              <a:t>)</a:t>
            </a:r>
          </a:p>
          <a:p>
            <a:pPr>
              <a:defRPr/>
            </a:pPr>
            <a:r>
              <a:rPr lang="ro-RO" sz="1400" b="0" baseline="0" dirty="0" smtClean="0"/>
              <a:t>pentru PM</a:t>
            </a:r>
            <a:r>
              <a:rPr lang="ro-RO" sz="1400" b="0" baseline="-25000" dirty="0" smtClean="0"/>
              <a:t>10</a:t>
            </a:r>
            <a:endParaRPr lang="en-US" sz="1400" b="0" baseline="-25000" dirty="0"/>
          </a:p>
        </c:rich>
      </c:tx>
      <c:layout>
        <c:manualLayout>
          <c:xMode val="edge"/>
          <c:yMode val="edge"/>
          <c:x val="0.24839742445462448"/>
          <c:y val="6.23419029722720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8171865325511631E-2"/>
          <c:y val="0.15096025874401556"/>
          <c:w val="0.94995311193598742"/>
          <c:h val="0.75825826353476666"/>
        </c:manualLayout>
      </c:layout>
      <c:lineChart>
        <c:grouping val="standard"/>
        <c:varyColors val="0"/>
        <c:ser>
          <c:idx val="0"/>
          <c:order val="0"/>
          <c:tx>
            <c:strRef>
              <c:f>'Raport valori date (2)'!$B$1</c:f>
              <c:strCache>
                <c:ptCount val="1"/>
                <c:pt idx="0">
                  <c:v>VS-1
FU</c:v>
                </c:pt>
              </c:strCache>
            </c:strRef>
          </c:tx>
          <c:spPr>
            <a:ln w="158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'Raport valori date (2)'!$B$183:$B$517</c:f>
              <c:numCache>
                <c:formatCode>#,##0.00</c:formatCode>
                <c:ptCount val="335"/>
                <c:pt idx="0">
                  <c:v>10.9</c:v>
                </c:pt>
                <c:pt idx="1">
                  <c:v>12.35</c:v>
                </c:pt>
                <c:pt idx="2">
                  <c:v>9.8000000000000007</c:v>
                </c:pt>
                <c:pt idx="3">
                  <c:v>9.44</c:v>
                </c:pt>
                <c:pt idx="4">
                  <c:v>13.08</c:v>
                </c:pt>
                <c:pt idx="5">
                  <c:v>12.89</c:v>
                </c:pt>
                <c:pt idx="6">
                  <c:v>13.63</c:v>
                </c:pt>
                <c:pt idx="7">
                  <c:v>19.79</c:v>
                </c:pt>
                <c:pt idx="8">
                  <c:v>17.25</c:v>
                </c:pt>
                <c:pt idx="9">
                  <c:v>19.43</c:v>
                </c:pt>
                <c:pt idx="10">
                  <c:v>20.16</c:v>
                </c:pt>
                <c:pt idx="11">
                  <c:v>21.07</c:v>
                </c:pt>
                <c:pt idx="12">
                  <c:v>19.079999999999998</c:v>
                </c:pt>
                <c:pt idx="13">
                  <c:v>18.170000000000002</c:v>
                </c:pt>
                <c:pt idx="14">
                  <c:v>18.71</c:v>
                </c:pt>
                <c:pt idx="15">
                  <c:v>17.62</c:v>
                </c:pt>
                <c:pt idx="16">
                  <c:v>18.89</c:v>
                </c:pt>
                <c:pt idx="17">
                  <c:v>20.88</c:v>
                </c:pt>
                <c:pt idx="18">
                  <c:v>19.25</c:v>
                </c:pt>
                <c:pt idx="19">
                  <c:v>17.97</c:v>
                </c:pt>
                <c:pt idx="20">
                  <c:v>10.9</c:v>
                </c:pt>
                <c:pt idx="21">
                  <c:v>10.35</c:v>
                </c:pt>
                <c:pt idx="22">
                  <c:v>13.44</c:v>
                </c:pt>
                <c:pt idx="23">
                  <c:v>11.08</c:v>
                </c:pt>
                <c:pt idx="24">
                  <c:v>14.17</c:v>
                </c:pt>
                <c:pt idx="25">
                  <c:v>15.26</c:v>
                </c:pt>
                <c:pt idx="26">
                  <c:v>18.52</c:v>
                </c:pt>
                <c:pt idx="27">
                  <c:v>19.97</c:v>
                </c:pt>
                <c:pt idx="28">
                  <c:v>13.98</c:v>
                </c:pt>
                <c:pt idx="29" formatCode="General">
                  <c:v>15.62</c:v>
                </c:pt>
                <c:pt idx="30" formatCode="General">
                  <c:v>18.52</c:v>
                </c:pt>
                <c:pt idx="31" formatCode="General">
                  <c:v>13.44</c:v>
                </c:pt>
                <c:pt idx="32" formatCode="General">
                  <c:v>15.62</c:v>
                </c:pt>
                <c:pt idx="33" formatCode="General">
                  <c:v>11.8</c:v>
                </c:pt>
                <c:pt idx="34">
                  <c:v>16.34</c:v>
                </c:pt>
                <c:pt idx="35">
                  <c:v>16.89</c:v>
                </c:pt>
                <c:pt idx="36">
                  <c:v>11.44</c:v>
                </c:pt>
                <c:pt idx="37">
                  <c:v>10.9</c:v>
                </c:pt>
                <c:pt idx="38">
                  <c:v>12.34</c:v>
                </c:pt>
                <c:pt idx="39">
                  <c:v>13.07</c:v>
                </c:pt>
                <c:pt idx="40">
                  <c:v>11.98</c:v>
                </c:pt>
                <c:pt idx="41">
                  <c:v>14.72</c:v>
                </c:pt>
                <c:pt idx="42">
                  <c:v>15.44</c:v>
                </c:pt>
                <c:pt idx="43">
                  <c:v>14.35</c:v>
                </c:pt>
                <c:pt idx="47">
                  <c:v>9.08</c:v>
                </c:pt>
                <c:pt idx="48">
                  <c:v>13.98</c:v>
                </c:pt>
                <c:pt idx="49">
                  <c:v>10.71</c:v>
                </c:pt>
                <c:pt idx="50">
                  <c:v>14.89</c:v>
                </c:pt>
                <c:pt idx="51">
                  <c:v>17.079999999999998</c:v>
                </c:pt>
                <c:pt idx="52">
                  <c:v>17.62</c:v>
                </c:pt>
                <c:pt idx="53">
                  <c:v>14.71</c:v>
                </c:pt>
                <c:pt idx="54">
                  <c:v>12.53</c:v>
                </c:pt>
                <c:pt idx="55">
                  <c:v>15.62</c:v>
                </c:pt>
                <c:pt idx="56">
                  <c:v>10.72</c:v>
                </c:pt>
                <c:pt idx="58">
                  <c:v>14.52</c:v>
                </c:pt>
                <c:pt idx="59">
                  <c:v>14.35</c:v>
                </c:pt>
                <c:pt idx="60">
                  <c:v>10.54</c:v>
                </c:pt>
                <c:pt idx="61">
                  <c:v>11.26</c:v>
                </c:pt>
                <c:pt idx="62">
                  <c:v>12.17</c:v>
                </c:pt>
                <c:pt idx="63">
                  <c:v>8.9</c:v>
                </c:pt>
                <c:pt idx="64">
                  <c:v>13.44</c:v>
                </c:pt>
                <c:pt idx="65">
                  <c:v>14.71</c:v>
                </c:pt>
                <c:pt idx="66">
                  <c:v>12.53</c:v>
                </c:pt>
                <c:pt idx="67">
                  <c:v>11.26</c:v>
                </c:pt>
                <c:pt idx="68">
                  <c:v>10.91</c:v>
                </c:pt>
                <c:pt idx="69">
                  <c:v>9.81</c:v>
                </c:pt>
                <c:pt idx="71">
                  <c:v>23.97</c:v>
                </c:pt>
                <c:pt idx="72">
                  <c:v>28.87</c:v>
                </c:pt>
                <c:pt idx="73">
                  <c:v>22.89</c:v>
                </c:pt>
                <c:pt idx="74">
                  <c:v>27.6</c:v>
                </c:pt>
                <c:pt idx="75">
                  <c:v>21.44</c:v>
                </c:pt>
                <c:pt idx="76">
                  <c:v>20.87</c:v>
                </c:pt>
                <c:pt idx="77">
                  <c:v>21.98</c:v>
                </c:pt>
                <c:pt idx="78">
                  <c:v>19.25</c:v>
                </c:pt>
                <c:pt idx="79">
                  <c:v>15.62</c:v>
                </c:pt>
                <c:pt idx="80">
                  <c:v>11.44</c:v>
                </c:pt>
                <c:pt idx="81">
                  <c:v>11.08</c:v>
                </c:pt>
                <c:pt idx="82">
                  <c:v>9.44</c:v>
                </c:pt>
                <c:pt idx="83">
                  <c:v>12.35</c:v>
                </c:pt>
                <c:pt idx="84">
                  <c:v>13.62</c:v>
                </c:pt>
                <c:pt idx="85">
                  <c:v>12.9</c:v>
                </c:pt>
                <c:pt idx="86">
                  <c:v>10.71</c:v>
                </c:pt>
                <c:pt idx="87">
                  <c:v>15.8</c:v>
                </c:pt>
                <c:pt idx="88">
                  <c:v>16.16</c:v>
                </c:pt>
                <c:pt idx="90">
                  <c:v>20.89</c:v>
                </c:pt>
                <c:pt idx="91">
                  <c:v>17.440000000000001</c:v>
                </c:pt>
                <c:pt idx="92">
                  <c:v>20.350000000000001</c:v>
                </c:pt>
                <c:pt idx="93">
                  <c:v>23.43</c:v>
                </c:pt>
                <c:pt idx="94">
                  <c:v>23.98</c:v>
                </c:pt>
                <c:pt idx="95">
                  <c:v>17.25</c:v>
                </c:pt>
                <c:pt idx="96">
                  <c:v>17.62</c:v>
                </c:pt>
                <c:pt idx="97">
                  <c:v>19.61</c:v>
                </c:pt>
                <c:pt idx="98">
                  <c:v>18.53</c:v>
                </c:pt>
                <c:pt idx="99">
                  <c:v>20.16</c:v>
                </c:pt>
                <c:pt idx="100">
                  <c:v>19.8</c:v>
                </c:pt>
                <c:pt idx="101">
                  <c:v>23.97</c:v>
                </c:pt>
                <c:pt idx="102">
                  <c:v>32.51</c:v>
                </c:pt>
                <c:pt idx="103">
                  <c:v>37.78</c:v>
                </c:pt>
                <c:pt idx="105">
                  <c:v>28.53</c:v>
                </c:pt>
                <c:pt idx="106">
                  <c:v>27.05</c:v>
                </c:pt>
                <c:pt idx="107">
                  <c:v>29.43</c:v>
                </c:pt>
                <c:pt idx="108">
                  <c:v>26.16</c:v>
                </c:pt>
                <c:pt idx="109">
                  <c:v>29.61</c:v>
                </c:pt>
                <c:pt idx="110">
                  <c:v>29.25</c:v>
                </c:pt>
                <c:pt idx="111">
                  <c:v>26.33</c:v>
                </c:pt>
                <c:pt idx="112">
                  <c:v>22.88</c:v>
                </c:pt>
                <c:pt idx="113">
                  <c:v>21.25</c:v>
                </c:pt>
                <c:pt idx="118">
                  <c:v>27.06</c:v>
                </c:pt>
                <c:pt idx="119">
                  <c:v>46.49</c:v>
                </c:pt>
                <c:pt idx="120">
                  <c:v>41.59</c:v>
                </c:pt>
                <c:pt idx="121">
                  <c:v>28.16</c:v>
                </c:pt>
                <c:pt idx="122">
                  <c:v>18.78</c:v>
                </c:pt>
                <c:pt idx="123">
                  <c:v>20.350000000000001</c:v>
                </c:pt>
                <c:pt idx="124">
                  <c:v>27.61</c:v>
                </c:pt>
                <c:pt idx="125">
                  <c:v>38.86</c:v>
                </c:pt>
                <c:pt idx="126">
                  <c:v>26.51</c:v>
                </c:pt>
                <c:pt idx="131">
                  <c:v>17.25</c:v>
                </c:pt>
                <c:pt idx="132">
                  <c:v>16.34</c:v>
                </c:pt>
                <c:pt idx="133">
                  <c:v>13.44</c:v>
                </c:pt>
                <c:pt idx="134">
                  <c:v>42.69</c:v>
                </c:pt>
                <c:pt idx="135">
                  <c:v>51.95</c:v>
                </c:pt>
                <c:pt idx="136">
                  <c:v>14.35</c:v>
                </c:pt>
                <c:pt idx="137">
                  <c:v>34.15</c:v>
                </c:pt>
                <c:pt idx="138">
                  <c:v>25.25</c:v>
                </c:pt>
                <c:pt idx="139" formatCode="General">
                  <c:v>33.96</c:v>
                </c:pt>
                <c:pt idx="140">
                  <c:v>47.4</c:v>
                </c:pt>
                <c:pt idx="141">
                  <c:v>39.770000000000003</c:v>
                </c:pt>
                <c:pt idx="145" formatCode="General">
                  <c:v>43.6</c:v>
                </c:pt>
                <c:pt idx="146">
                  <c:v>41.06</c:v>
                </c:pt>
                <c:pt idx="147">
                  <c:v>24.34</c:v>
                </c:pt>
                <c:pt idx="148">
                  <c:v>14.35</c:v>
                </c:pt>
                <c:pt idx="149">
                  <c:v>29.96</c:v>
                </c:pt>
                <c:pt idx="150">
                  <c:v>33.42</c:v>
                </c:pt>
                <c:pt idx="151">
                  <c:v>26.51</c:v>
                </c:pt>
                <c:pt idx="152">
                  <c:v>27.61</c:v>
                </c:pt>
                <c:pt idx="153">
                  <c:v>19.8</c:v>
                </c:pt>
                <c:pt idx="154">
                  <c:v>23.79</c:v>
                </c:pt>
                <c:pt idx="155">
                  <c:v>17.07</c:v>
                </c:pt>
                <c:pt idx="159">
                  <c:v>16.89</c:v>
                </c:pt>
                <c:pt idx="160">
                  <c:v>15.25</c:v>
                </c:pt>
                <c:pt idx="161">
                  <c:v>23.97</c:v>
                </c:pt>
                <c:pt idx="162">
                  <c:v>22.15</c:v>
                </c:pt>
                <c:pt idx="163">
                  <c:v>15.98</c:v>
                </c:pt>
                <c:pt idx="164">
                  <c:v>9.26</c:v>
                </c:pt>
                <c:pt idx="165">
                  <c:v>16.350000000000001</c:v>
                </c:pt>
                <c:pt idx="166">
                  <c:v>19.8</c:v>
                </c:pt>
                <c:pt idx="167">
                  <c:v>22.71</c:v>
                </c:pt>
                <c:pt idx="168">
                  <c:v>25.25</c:v>
                </c:pt>
                <c:pt idx="169">
                  <c:v>13.98</c:v>
                </c:pt>
                <c:pt idx="173">
                  <c:v>11.63</c:v>
                </c:pt>
                <c:pt idx="174">
                  <c:v>29.25</c:v>
                </c:pt>
                <c:pt idx="175">
                  <c:v>28.88</c:v>
                </c:pt>
                <c:pt idx="176">
                  <c:v>31.24</c:v>
                </c:pt>
                <c:pt idx="177">
                  <c:v>23.61</c:v>
                </c:pt>
                <c:pt idx="178">
                  <c:v>12.77</c:v>
                </c:pt>
                <c:pt idx="179">
                  <c:v>10.75</c:v>
                </c:pt>
                <c:pt idx="180">
                  <c:v>22.6</c:v>
                </c:pt>
                <c:pt idx="181">
                  <c:v>24.15</c:v>
                </c:pt>
                <c:pt idx="182">
                  <c:v>30.51</c:v>
                </c:pt>
                <c:pt idx="183">
                  <c:v>34.82</c:v>
                </c:pt>
                <c:pt idx="184">
                  <c:v>45.6</c:v>
                </c:pt>
                <c:pt idx="185">
                  <c:v>14.35</c:v>
                </c:pt>
                <c:pt idx="186">
                  <c:v>35.590000000000003</c:v>
                </c:pt>
                <c:pt idx="187">
                  <c:v>16.16</c:v>
                </c:pt>
                <c:pt idx="188">
                  <c:v>20.34</c:v>
                </c:pt>
                <c:pt idx="189">
                  <c:v>19.97</c:v>
                </c:pt>
                <c:pt idx="190">
                  <c:v>24.53</c:v>
                </c:pt>
                <c:pt idx="191">
                  <c:v>15.25</c:v>
                </c:pt>
                <c:pt idx="192">
                  <c:v>14.71</c:v>
                </c:pt>
                <c:pt idx="193">
                  <c:v>16.89</c:v>
                </c:pt>
                <c:pt idx="194">
                  <c:v>12.9</c:v>
                </c:pt>
                <c:pt idx="195">
                  <c:v>13.62</c:v>
                </c:pt>
                <c:pt idx="196">
                  <c:v>32.15</c:v>
                </c:pt>
                <c:pt idx="197">
                  <c:v>35.61</c:v>
                </c:pt>
                <c:pt idx="198">
                  <c:v>13.81</c:v>
                </c:pt>
                <c:pt idx="201">
                  <c:v>14.53</c:v>
                </c:pt>
                <c:pt idx="202">
                  <c:v>17.8</c:v>
                </c:pt>
                <c:pt idx="203">
                  <c:v>33.04</c:v>
                </c:pt>
                <c:pt idx="204">
                  <c:v>16.71</c:v>
                </c:pt>
                <c:pt idx="205">
                  <c:v>18.350000000000001</c:v>
                </c:pt>
                <c:pt idx="206">
                  <c:v>13.62</c:v>
                </c:pt>
                <c:pt idx="207">
                  <c:v>17.440000000000001</c:v>
                </c:pt>
                <c:pt idx="208">
                  <c:v>40.869999999999997</c:v>
                </c:pt>
                <c:pt idx="209">
                  <c:v>31.61</c:v>
                </c:pt>
                <c:pt idx="210">
                  <c:v>23.43</c:v>
                </c:pt>
                <c:pt idx="211" formatCode="General">
                  <c:v>24.15</c:v>
                </c:pt>
                <c:pt idx="212" formatCode="General">
                  <c:v>15.62</c:v>
                </c:pt>
                <c:pt idx="213" formatCode="General">
                  <c:v>17.07</c:v>
                </c:pt>
                <c:pt idx="214" formatCode="General">
                  <c:v>17.25</c:v>
                </c:pt>
                <c:pt idx="215" formatCode="General">
                  <c:v>42.15</c:v>
                </c:pt>
                <c:pt idx="216" formatCode="General">
                  <c:v>41.6</c:v>
                </c:pt>
                <c:pt idx="217" formatCode="General">
                  <c:v>21.97</c:v>
                </c:pt>
                <c:pt idx="218" formatCode="General">
                  <c:v>27.6</c:v>
                </c:pt>
                <c:pt idx="219" formatCode="General">
                  <c:v>42.5</c:v>
                </c:pt>
                <c:pt idx="220" formatCode="General">
                  <c:v>15.8</c:v>
                </c:pt>
                <c:pt idx="221" formatCode="General">
                  <c:v>23.62</c:v>
                </c:pt>
                <c:pt idx="222" formatCode="General">
                  <c:v>14.16</c:v>
                </c:pt>
                <c:pt idx="223" formatCode="General">
                  <c:v>29.96</c:v>
                </c:pt>
                <c:pt idx="224" formatCode="General">
                  <c:v>33.409999999999997</c:v>
                </c:pt>
                <c:pt idx="225" formatCode="General">
                  <c:v>53.96</c:v>
                </c:pt>
                <c:pt idx="226" formatCode="General">
                  <c:v>27.43</c:v>
                </c:pt>
                <c:pt idx="227" formatCode="General">
                  <c:v>23.25</c:v>
                </c:pt>
                <c:pt idx="228" formatCode="General">
                  <c:v>18.53</c:v>
                </c:pt>
                <c:pt idx="229" formatCode="General">
                  <c:v>27.97</c:v>
                </c:pt>
                <c:pt idx="230" formatCode="General">
                  <c:v>48.14</c:v>
                </c:pt>
                <c:pt idx="231" formatCode="General">
                  <c:v>21.61</c:v>
                </c:pt>
                <c:pt idx="232" formatCode="General">
                  <c:v>15.25</c:v>
                </c:pt>
                <c:pt idx="233" formatCode="General">
                  <c:v>29.6</c:v>
                </c:pt>
                <c:pt idx="234" formatCode="General">
                  <c:v>28.87</c:v>
                </c:pt>
                <c:pt idx="235" formatCode="General">
                  <c:v>32.880000000000003</c:v>
                </c:pt>
                <c:pt idx="236" formatCode="General">
                  <c:v>38.33</c:v>
                </c:pt>
                <c:pt idx="237" formatCode="General">
                  <c:v>26.7</c:v>
                </c:pt>
                <c:pt idx="238" formatCode="General">
                  <c:v>25.25</c:v>
                </c:pt>
                <c:pt idx="239" formatCode="General">
                  <c:v>44.32</c:v>
                </c:pt>
                <c:pt idx="240" formatCode="General">
                  <c:v>28.34</c:v>
                </c:pt>
                <c:pt idx="241" formatCode="General">
                  <c:v>22.15</c:v>
                </c:pt>
                <c:pt idx="242" formatCode="General">
                  <c:v>14.35</c:v>
                </c:pt>
                <c:pt idx="243" formatCode="General">
                  <c:v>18.71</c:v>
                </c:pt>
                <c:pt idx="244" formatCode="General">
                  <c:v>14.17</c:v>
                </c:pt>
                <c:pt idx="245" formatCode="General">
                  <c:v>21.61</c:v>
                </c:pt>
                <c:pt idx="246" formatCode="General">
                  <c:v>23.24</c:v>
                </c:pt>
                <c:pt idx="247" formatCode="General">
                  <c:v>22.16</c:v>
                </c:pt>
                <c:pt idx="248" formatCode="General">
                  <c:v>19.79</c:v>
                </c:pt>
                <c:pt idx="249" formatCode="General">
                  <c:v>37.97</c:v>
                </c:pt>
                <c:pt idx="250" formatCode="General">
                  <c:v>24.33</c:v>
                </c:pt>
                <c:pt idx="251" formatCode="General">
                  <c:v>13.44</c:v>
                </c:pt>
                <c:pt idx="252" formatCode="General">
                  <c:v>16.52</c:v>
                </c:pt>
                <c:pt idx="253" formatCode="General">
                  <c:v>14.53</c:v>
                </c:pt>
                <c:pt idx="254" formatCode="General">
                  <c:v>19.07</c:v>
                </c:pt>
                <c:pt idx="255" formatCode="General">
                  <c:v>21.8</c:v>
                </c:pt>
                <c:pt idx="256" formatCode="General">
                  <c:v>37.42</c:v>
                </c:pt>
                <c:pt idx="257" formatCode="General">
                  <c:v>58.31</c:v>
                </c:pt>
                <c:pt idx="258" formatCode="General">
                  <c:v>47.05</c:v>
                </c:pt>
                <c:pt idx="259" formatCode="General">
                  <c:v>21.25</c:v>
                </c:pt>
                <c:pt idx="260" formatCode="General">
                  <c:v>22.7</c:v>
                </c:pt>
                <c:pt idx="261" formatCode="General">
                  <c:v>35.770000000000003</c:v>
                </c:pt>
                <c:pt idx="262" formatCode="General">
                  <c:v>40.31</c:v>
                </c:pt>
                <c:pt idx="263" formatCode="General">
                  <c:v>34.340000000000003</c:v>
                </c:pt>
                <c:pt idx="264" formatCode="General">
                  <c:v>25.25</c:v>
                </c:pt>
                <c:pt idx="265" formatCode="General">
                  <c:v>39.06</c:v>
                </c:pt>
                <c:pt idx="266" formatCode="General">
                  <c:v>44.32</c:v>
                </c:pt>
                <c:pt idx="267" formatCode="General">
                  <c:v>23.61</c:v>
                </c:pt>
                <c:pt idx="268" formatCode="General">
                  <c:v>27.79</c:v>
                </c:pt>
                <c:pt idx="269" formatCode="General">
                  <c:v>12.98</c:v>
                </c:pt>
                <c:pt idx="270" formatCode="General">
                  <c:v>19.25</c:v>
                </c:pt>
                <c:pt idx="271" formatCode="General">
                  <c:v>35.6</c:v>
                </c:pt>
                <c:pt idx="272" formatCode="General">
                  <c:v>52.32</c:v>
                </c:pt>
                <c:pt idx="273" formatCode="General">
                  <c:v>43.95</c:v>
                </c:pt>
                <c:pt idx="274" formatCode="General">
                  <c:v>23.25</c:v>
                </c:pt>
                <c:pt idx="275" formatCode="General">
                  <c:v>13.89</c:v>
                </c:pt>
                <c:pt idx="276" formatCode="General">
                  <c:v>14.71</c:v>
                </c:pt>
                <c:pt idx="277" formatCode="General">
                  <c:v>18.53</c:v>
                </c:pt>
                <c:pt idx="278" formatCode="General">
                  <c:v>27.43</c:v>
                </c:pt>
                <c:pt idx="279" formatCode="General">
                  <c:v>21.06</c:v>
                </c:pt>
                <c:pt idx="280" formatCode="General">
                  <c:v>17.62</c:v>
                </c:pt>
                <c:pt idx="281" formatCode="General">
                  <c:v>14.52</c:v>
                </c:pt>
                <c:pt idx="282" formatCode="General">
                  <c:v>14.89</c:v>
                </c:pt>
                <c:pt idx="283" formatCode="General">
                  <c:v>11.8</c:v>
                </c:pt>
                <c:pt idx="284" formatCode="General">
                  <c:v>12.17</c:v>
                </c:pt>
                <c:pt idx="285" formatCode="General">
                  <c:v>14.35</c:v>
                </c:pt>
                <c:pt idx="286" formatCode="General">
                  <c:v>12.17</c:v>
                </c:pt>
                <c:pt idx="287" formatCode="General">
                  <c:v>11.99</c:v>
                </c:pt>
                <c:pt idx="288" formatCode="General">
                  <c:v>19.8</c:v>
                </c:pt>
                <c:pt idx="289" formatCode="General">
                  <c:v>17.260000000000002</c:v>
                </c:pt>
                <c:pt idx="290" formatCode="General">
                  <c:v>10.53</c:v>
                </c:pt>
                <c:pt idx="291" formatCode="General">
                  <c:v>14.71</c:v>
                </c:pt>
                <c:pt idx="292" formatCode="General">
                  <c:v>21.79</c:v>
                </c:pt>
                <c:pt idx="293" formatCode="General">
                  <c:v>19.25</c:v>
                </c:pt>
                <c:pt idx="294" formatCode="General">
                  <c:v>20.71</c:v>
                </c:pt>
                <c:pt idx="295" formatCode="General">
                  <c:v>25.8</c:v>
                </c:pt>
                <c:pt idx="296" formatCode="General">
                  <c:v>22.17</c:v>
                </c:pt>
                <c:pt idx="297" formatCode="General">
                  <c:v>23.79</c:v>
                </c:pt>
                <c:pt idx="298" formatCode="General">
                  <c:v>13.8</c:v>
                </c:pt>
                <c:pt idx="299" formatCode="General">
                  <c:v>15.26</c:v>
                </c:pt>
                <c:pt idx="300" formatCode="General">
                  <c:v>18.7</c:v>
                </c:pt>
                <c:pt idx="301" formatCode="General">
                  <c:v>19.07</c:v>
                </c:pt>
                <c:pt idx="302" formatCode="General">
                  <c:v>15.62</c:v>
                </c:pt>
                <c:pt idx="303" formatCode="General">
                  <c:v>17.07</c:v>
                </c:pt>
                <c:pt idx="304" formatCode="General">
                  <c:v>19.809999999999999</c:v>
                </c:pt>
                <c:pt idx="305" formatCode="General">
                  <c:v>17.8</c:v>
                </c:pt>
                <c:pt idx="306" formatCode="General">
                  <c:v>15.43</c:v>
                </c:pt>
                <c:pt idx="307" formatCode="General">
                  <c:v>17.07</c:v>
                </c:pt>
                <c:pt idx="308" formatCode="General">
                  <c:v>10.54</c:v>
                </c:pt>
                <c:pt idx="309" formatCode="General">
                  <c:v>12.89</c:v>
                </c:pt>
                <c:pt idx="310" formatCode="General">
                  <c:v>14.54</c:v>
                </c:pt>
                <c:pt idx="311" formatCode="General">
                  <c:v>16.52</c:v>
                </c:pt>
                <c:pt idx="312" formatCode="General">
                  <c:v>11.26</c:v>
                </c:pt>
                <c:pt idx="313" formatCode="General">
                  <c:v>11.8</c:v>
                </c:pt>
                <c:pt idx="314" formatCode="General">
                  <c:v>15.81</c:v>
                </c:pt>
                <c:pt idx="315" formatCode="General">
                  <c:v>12.71</c:v>
                </c:pt>
                <c:pt idx="316" formatCode="General">
                  <c:v>14.9</c:v>
                </c:pt>
                <c:pt idx="317" formatCode="General">
                  <c:v>15.8</c:v>
                </c:pt>
                <c:pt idx="318" formatCode="General">
                  <c:v>15.99</c:v>
                </c:pt>
                <c:pt idx="319" formatCode="General">
                  <c:v>12.72</c:v>
                </c:pt>
                <c:pt idx="320" formatCode="General">
                  <c:v>9.98</c:v>
                </c:pt>
                <c:pt idx="321" formatCode="General">
                  <c:v>13.44</c:v>
                </c:pt>
                <c:pt idx="322" formatCode="General">
                  <c:v>14.36</c:v>
                </c:pt>
                <c:pt idx="323" formatCode="General">
                  <c:v>11.8</c:v>
                </c:pt>
                <c:pt idx="324" formatCode="General">
                  <c:v>10.91</c:v>
                </c:pt>
                <c:pt idx="325" formatCode="General">
                  <c:v>12.35</c:v>
                </c:pt>
                <c:pt idx="326" formatCode="General">
                  <c:v>15.98</c:v>
                </c:pt>
                <c:pt idx="327" formatCode="General">
                  <c:v>16.71</c:v>
                </c:pt>
                <c:pt idx="328" formatCode="General">
                  <c:v>9.99</c:v>
                </c:pt>
                <c:pt idx="329" formatCode="General">
                  <c:v>13.26</c:v>
                </c:pt>
                <c:pt idx="330" formatCode="General">
                  <c:v>15.62</c:v>
                </c:pt>
                <c:pt idx="331" formatCode="General">
                  <c:v>9.81</c:v>
                </c:pt>
                <c:pt idx="332" formatCode="General">
                  <c:v>13.98</c:v>
                </c:pt>
                <c:pt idx="333" formatCode="General">
                  <c:v>19.07</c:v>
                </c:pt>
                <c:pt idx="334" formatCode="General">
                  <c:v>19.8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765-48A7-AEA1-C37B3A911DA1}"/>
            </c:ext>
          </c:extLst>
        </c:ser>
        <c:ser>
          <c:idx val="1"/>
          <c:order val="1"/>
          <c:tx>
            <c:strRef>
              <c:f>'Raport valori date (2)'!$C$1</c:f>
              <c:strCache>
                <c:ptCount val="1"/>
                <c:pt idx="0">
                  <c:v>VS I (a, b, c), II (a, b, c), III (a, b, c), IV (a, b, c)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'Raport valori date (2)'!$C$183:$C$517</c:f>
              <c:numCache>
                <c:formatCode>General</c:formatCode>
                <c:ptCount val="335"/>
                <c:pt idx="49" formatCode="0.00">
                  <c:v>36.865942028985174</c:v>
                </c:pt>
                <c:pt idx="50" formatCode="0.00">
                  <c:v>47.373188405797215</c:v>
                </c:pt>
                <c:pt idx="51" formatCode="0.00">
                  <c:v>44.565217391304166</c:v>
                </c:pt>
                <c:pt idx="52" formatCode="0.00">
                  <c:v>36.32246376811657</c:v>
                </c:pt>
                <c:pt idx="53" formatCode="0.00">
                  <c:v>42.572463768115782</c:v>
                </c:pt>
                <c:pt idx="54" formatCode="0.00">
                  <c:v>37.681159420289831</c:v>
                </c:pt>
                <c:pt idx="56" formatCode="0.00">
                  <c:v>22.010869565217281</c:v>
                </c:pt>
                <c:pt idx="57" formatCode="0.00">
                  <c:v>29.166666666666671</c:v>
                </c:pt>
                <c:pt idx="58" formatCode="0.00">
                  <c:v>21.014492753623088</c:v>
                </c:pt>
                <c:pt idx="81" formatCode="0.00">
                  <c:v>6.7934782608693203</c:v>
                </c:pt>
                <c:pt idx="82" formatCode="0.00">
                  <c:v>10.507246376812047</c:v>
                </c:pt>
                <c:pt idx="83" formatCode="0.00">
                  <c:v>6.7028985507248047</c:v>
                </c:pt>
                <c:pt idx="84" formatCode="0.00">
                  <c:v>15.12681159420244</c:v>
                </c:pt>
                <c:pt idx="85" formatCode="0.00">
                  <c:v>6.6123188405797872</c:v>
                </c:pt>
                <c:pt idx="86" formatCode="0.00">
                  <c:v>21.73913043478273</c:v>
                </c:pt>
                <c:pt idx="87" formatCode="0.00">
                  <c:v>11.41304347826072</c:v>
                </c:pt>
                <c:pt idx="88" formatCode="0.00">
                  <c:v>19.112318840579718</c:v>
                </c:pt>
                <c:pt idx="89" formatCode="0.00">
                  <c:v>14.492753623188319</c:v>
                </c:pt>
                <c:pt idx="202" formatCode="0.00">
                  <c:v>39.764492753623237</c:v>
                </c:pt>
                <c:pt idx="203" formatCode="0.00">
                  <c:v>33.423913043478507</c:v>
                </c:pt>
                <c:pt idx="204" formatCode="0.00">
                  <c:v>15.489130434782512</c:v>
                </c:pt>
                <c:pt idx="205" formatCode="0.00">
                  <c:v>21.467391304347675</c:v>
                </c:pt>
                <c:pt idx="206" formatCode="0.00">
                  <c:v>22.282608695652335</c:v>
                </c:pt>
                <c:pt idx="207" formatCode="0.00">
                  <c:v>22.916666666666963</c:v>
                </c:pt>
                <c:pt idx="208" formatCode="0.00">
                  <c:v>45.742753623188399</c:v>
                </c:pt>
                <c:pt idx="209" formatCode="0.00">
                  <c:v>27.173913043478287</c:v>
                </c:pt>
                <c:pt idx="210" formatCode="0.00">
                  <c:v>24.909420289855348</c:v>
                </c:pt>
                <c:pt idx="264" formatCode="0.00">
                  <c:v>50.54347826086984</c:v>
                </c:pt>
                <c:pt idx="265" formatCode="0.00">
                  <c:v>62.771739130434213</c:v>
                </c:pt>
                <c:pt idx="266" formatCode="0.00">
                  <c:v>50.000000000000227</c:v>
                </c:pt>
                <c:pt idx="267" formatCode="0.00">
                  <c:v>32.155797101449757</c:v>
                </c:pt>
                <c:pt idx="268" formatCode="0.00">
                  <c:v>31.068840579710045</c:v>
                </c:pt>
                <c:pt idx="269" formatCode="0.00">
                  <c:v>30.797101449275491</c:v>
                </c:pt>
                <c:pt idx="270" formatCode="0.00">
                  <c:v>39.764492753623237</c:v>
                </c:pt>
                <c:pt idx="271" formatCode="0.00">
                  <c:v>45.923913043477938</c:v>
                </c:pt>
                <c:pt idx="272" formatCode="0.00">
                  <c:v>48.188405797101375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765-48A7-AEA1-C37B3A911DA1}"/>
            </c:ext>
          </c:extLst>
        </c:ser>
        <c:ser>
          <c:idx val="2"/>
          <c:order val="2"/>
          <c:tx>
            <c:strRef>
              <c:f>'Raport valori date (2)'!$D$1</c:f>
              <c:strCache>
                <c:ptCount val="1"/>
                <c:pt idx="0">
                  <c:v>VL zi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val>
            <c:numRef>
              <c:f>'Raport valori date (2)'!$D$183:$D$517</c:f>
              <c:numCache>
                <c:formatCode>#,##0.00</c:formatCode>
                <c:ptCount val="335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  <c:pt idx="133">
                  <c:v>50</c:v>
                </c:pt>
                <c:pt idx="134">
                  <c:v>50</c:v>
                </c:pt>
                <c:pt idx="135">
                  <c:v>50</c:v>
                </c:pt>
                <c:pt idx="136">
                  <c:v>50</c:v>
                </c:pt>
                <c:pt idx="137">
                  <c:v>50</c:v>
                </c:pt>
                <c:pt idx="138">
                  <c:v>50</c:v>
                </c:pt>
                <c:pt idx="139">
                  <c:v>50</c:v>
                </c:pt>
                <c:pt idx="140">
                  <c:v>50</c:v>
                </c:pt>
                <c:pt idx="141">
                  <c:v>50</c:v>
                </c:pt>
                <c:pt idx="142">
                  <c:v>50</c:v>
                </c:pt>
                <c:pt idx="143">
                  <c:v>50</c:v>
                </c:pt>
                <c:pt idx="144">
                  <c:v>50</c:v>
                </c:pt>
                <c:pt idx="145">
                  <c:v>50</c:v>
                </c:pt>
                <c:pt idx="146">
                  <c:v>50</c:v>
                </c:pt>
                <c:pt idx="147">
                  <c:v>50</c:v>
                </c:pt>
                <c:pt idx="148">
                  <c:v>50</c:v>
                </c:pt>
                <c:pt idx="149">
                  <c:v>50</c:v>
                </c:pt>
                <c:pt idx="150">
                  <c:v>50</c:v>
                </c:pt>
                <c:pt idx="151">
                  <c:v>50</c:v>
                </c:pt>
                <c:pt idx="152">
                  <c:v>50</c:v>
                </c:pt>
                <c:pt idx="153">
                  <c:v>50</c:v>
                </c:pt>
                <c:pt idx="154">
                  <c:v>50</c:v>
                </c:pt>
                <c:pt idx="155">
                  <c:v>50</c:v>
                </c:pt>
                <c:pt idx="156">
                  <c:v>50</c:v>
                </c:pt>
                <c:pt idx="157">
                  <c:v>50</c:v>
                </c:pt>
                <c:pt idx="158">
                  <c:v>50</c:v>
                </c:pt>
                <c:pt idx="159">
                  <c:v>50</c:v>
                </c:pt>
                <c:pt idx="160">
                  <c:v>50</c:v>
                </c:pt>
                <c:pt idx="161">
                  <c:v>50</c:v>
                </c:pt>
                <c:pt idx="162">
                  <c:v>50</c:v>
                </c:pt>
                <c:pt idx="163">
                  <c:v>50</c:v>
                </c:pt>
                <c:pt idx="164">
                  <c:v>50</c:v>
                </c:pt>
                <c:pt idx="165">
                  <c:v>50</c:v>
                </c:pt>
                <c:pt idx="166">
                  <c:v>50</c:v>
                </c:pt>
                <c:pt idx="167">
                  <c:v>50</c:v>
                </c:pt>
                <c:pt idx="168">
                  <c:v>50</c:v>
                </c:pt>
                <c:pt idx="169">
                  <c:v>50</c:v>
                </c:pt>
                <c:pt idx="170">
                  <c:v>50</c:v>
                </c:pt>
                <c:pt idx="171">
                  <c:v>50</c:v>
                </c:pt>
                <c:pt idx="172">
                  <c:v>50</c:v>
                </c:pt>
                <c:pt idx="173">
                  <c:v>50</c:v>
                </c:pt>
                <c:pt idx="174">
                  <c:v>50</c:v>
                </c:pt>
                <c:pt idx="175">
                  <c:v>50</c:v>
                </c:pt>
                <c:pt idx="176">
                  <c:v>50</c:v>
                </c:pt>
                <c:pt idx="177">
                  <c:v>50</c:v>
                </c:pt>
                <c:pt idx="178">
                  <c:v>50</c:v>
                </c:pt>
                <c:pt idx="179">
                  <c:v>50</c:v>
                </c:pt>
                <c:pt idx="180">
                  <c:v>50</c:v>
                </c:pt>
                <c:pt idx="181">
                  <c:v>50</c:v>
                </c:pt>
                <c:pt idx="182">
                  <c:v>50</c:v>
                </c:pt>
                <c:pt idx="183">
                  <c:v>50</c:v>
                </c:pt>
                <c:pt idx="184">
                  <c:v>50</c:v>
                </c:pt>
                <c:pt idx="185">
                  <c:v>50</c:v>
                </c:pt>
                <c:pt idx="186">
                  <c:v>50</c:v>
                </c:pt>
                <c:pt idx="187">
                  <c:v>50</c:v>
                </c:pt>
                <c:pt idx="188">
                  <c:v>50</c:v>
                </c:pt>
                <c:pt idx="189">
                  <c:v>50</c:v>
                </c:pt>
                <c:pt idx="190">
                  <c:v>50</c:v>
                </c:pt>
                <c:pt idx="191">
                  <c:v>50</c:v>
                </c:pt>
                <c:pt idx="192">
                  <c:v>50</c:v>
                </c:pt>
                <c:pt idx="193">
                  <c:v>50</c:v>
                </c:pt>
                <c:pt idx="194">
                  <c:v>50</c:v>
                </c:pt>
                <c:pt idx="195">
                  <c:v>50</c:v>
                </c:pt>
                <c:pt idx="196">
                  <c:v>50</c:v>
                </c:pt>
                <c:pt idx="197">
                  <c:v>50</c:v>
                </c:pt>
                <c:pt idx="198">
                  <c:v>50</c:v>
                </c:pt>
                <c:pt idx="199">
                  <c:v>50</c:v>
                </c:pt>
                <c:pt idx="200">
                  <c:v>50</c:v>
                </c:pt>
                <c:pt idx="201">
                  <c:v>50</c:v>
                </c:pt>
                <c:pt idx="202">
                  <c:v>50</c:v>
                </c:pt>
                <c:pt idx="203">
                  <c:v>50</c:v>
                </c:pt>
                <c:pt idx="204">
                  <c:v>50</c:v>
                </c:pt>
                <c:pt idx="205">
                  <c:v>50</c:v>
                </c:pt>
                <c:pt idx="206">
                  <c:v>50</c:v>
                </c:pt>
                <c:pt idx="207">
                  <c:v>50</c:v>
                </c:pt>
                <c:pt idx="208">
                  <c:v>50</c:v>
                </c:pt>
                <c:pt idx="209">
                  <c:v>50</c:v>
                </c:pt>
                <c:pt idx="210">
                  <c:v>50</c:v>
                </c:pt>
                <c:pt idx="211">
                  <c:v>50</c:v>
                </c:pt>
                <c:pt idx="212">
                  <c:v>50</c:v>
                </c:pt>
                <c:pt idx="213">
                  <c:v>50</c:v>
                </c:pt>
                <c:pt idx="214">
                  <c:v>50</c:v>
                </c:pt>
                <c:pt idx="215">
                  <c:v>50</c:v>
                </c:pt>
                <c:pt idx="216">
                  <c:v>50</c:v>
                </c:pt>
                <c:pt idx="217">
                  <c:v>50</c:v>
                </c:pt>
                <c:pt idx="218">
                  <c:v>50</c:v>
                </c:pt>
                <c:pt idx="219">
                  <c:v>50</c:v>
                </c:pt>
                <c:pt idx="220">
                  <c:v>50</c:v>
                </c:pt>
                <c:pt idx="221">
                  <c:v>50</c:v>
                </c:pt>
                <c:pt idx="222">
                  <c:v>50</c:v>
                </c:pt>
                <c:pt idx="223">
                  <c:v>50</c:v>
                </c:pt>
                <c:pt idx="224">
                  <c:v>50</c:v>
                </c:pt>
                <c:pt idx="225">
                  <c:v>50</c:v>
                </c:pt>
                <c:pt idx="226">
                  <c:v>50</c:v>
                </c:pt>
                <c:pt idx="227">
                  <c:v>50</c:v>
                </c:pt>
                <c:pt idx="228">
                  <c:v>50</c:v>
                </c:pt>
                <c:pt idx="229">
                  <c:v>50</c:v>
                </c:pt>
                <c:pt idx="230">
                  <c:v>50</c:v>
                </c:pt>
                <c:pt idx="231">
                  <c:v>50</c:v>
                </c:pt>
                <c:pt idx="232">
                  <c:v>50</c:v>
                </c:pt>
                <c:pt idx="233">
                  <c:v>50</c:v>
                </c:pt>
                <c:pt idx="234">
                  <c:v>50</c:v>
                </c:pt>
                <c:pt idx="235">
                  <c:v>50</c:v>
                </c:pt>
                <c:pt idx="236">
                  <c:v>50</c:v>
                </c:pt>
                <c:pt idx="237">
                  <c:v>50</c:v>
                </c:pt>
                <c:pt idx="238">
                  <c:v>50</c:v>
                </c:pt>
                <c:pt idx="239">
                  <c:v>50</c:v>
                </c:pt>
                <c:pt idx="240">
                  <c:v>50</c:v>
                </c:pt>
                <c:pt idx="241">
                  <c:v>50</c:v>
                </c:pt>
                <c:pt idx="242">
                  <c:v>50</c:v>
                </c:pt>
                <c:pt idx="243">
                  <c:v>50</c:v>
                </c:pt>
                <c:pt idx="244">
                  <c:v>50</c:v>
                </c:pt>
                <c:pt idx="245">
                  <c:v>50</c:v>
                </c:pt>
                <c:pt idx="246">
                  <c:v>50</c:v>
                </c:pt>
                <c:pt idx="247">
                  <c:v>50</c:v>
                </c:pt>
                <c:pt idx="248">
                  <c:v>50</c:v>
                </c:pt>
                <c:pt idx="249">
                  <c:v>50</c:v>
                </c:pt>
                <c:pt idx="250">
                  <c:v>50</c:v>
                </c:pt>
                <c:pt idx="251">
                  <c:v>50</c:v>
                </c:pt>
                <c:pt idx="252">
                  <c:v>50</c:v>
                </c:pt>
                <c:pt idx="253">
                  <c:v>50</c:v>
                </c:pt>
                <c:pt idx="254">
                  <c:v>50</c:v>
                </c:pt>
                <c:pt idx="255">
                  <c:v>50</c:v>
                </c:pt>
                <c:pt idx="256">
                  <c:v>50</c:v>
                </c:pt>
                <c:pt idx="257">
                  <c:v>50</c:v>
                </c:pt>
                <c:pt idx="258">
                  <c:v>50</c:v>
                </c:pt>
                <c:pt idx="259">
                  <c:v>50</c:v>
                </c:pt>
                <c:pt idx="260">
                  <c:v>50</c:v>
                </c:pt>
                <c:pt idx="261">
                  <c:v>50</c:v>
                </c:pt>
                <c:pt idx="262">
                  <c:v>50</c:v>
                </c:pt>
                <c:pt idx="263">
                  <c:v>50</c:v>
                </c:pt>
                <c:pt idx="264">
                  <c:v>50</c:v>
                </c:pt>
                <c:pt idx="265">
                  <c:v>50</c:v>
                </c:pt>
                <c:pt idx="266">
                  <c:v>50</c:v>
                </c:pt>
                <c:pt idx="267">
                  <c:v>50</c:v>
                </c:pt>
                <c:pt idx="268">
                  <c:v>50</c:v>
                </c:pt>
                <c:pt idx="269">
                  <c:v>50</c:v>
                </c:pt>
                <c:pt idx="270">
                  <c:v>50</c:v>
                </c:pt>
                <c:pt idx="271">
                  <c:v>50</c:v>
                </c:pt>
                <c:pt idx="272">
                  <c:v>50</c:v>
                </c:pt>
                <c:pt idx="273">
                  <c:v>50</c:v>
                </c:pt>
                <c:pt idx="274">
                  <c:v>50</c:v>
                </c:pt>
                <c:pt idx="275">
                  <c:v>50</c:v>
                </c:pt>
                <c:pt idx="276">
                  <c:v>50</c:v>
                </c:pt>
                <c:pt idx="277">
                  <c:v>50</c:v>
                </c:pt>
                <c:pt idx="278">
                  <c:v>50</c:v>
                </c:pt>
                <c:pt idx="279">
                  <c:v>50</c:v>
                </c:pt>
                <c:pt idx="280">
                  <c:v>50</c:v>
                </c:pt>
                <c:pt idx="281">
                  <c:v>50</c:v>
                </c:pt>
                <c:pt idx="282">
                  <c:v>50</c:v>
                </c:pt>
                <c:pt idx="283">
                  <c:v>50</c:v>
                </c:pt>
                <c:pt idx="284">
                  <c:v>50</c:v>
                </c:pt>
                <c:pt idx="285">
                  <c:v>50</c:v>
                </c:pt>
                <c:pt idx="286">
                  <c:v>50</c:v>
                </c:pt>
                <c:pt idx="287">
                  <c:v>50</c:v>
                </c:pt>
                <c:pt idx="288">
                  <c:v>50</c:v>
                </c:pt>
                <c:pt idx="289">
                  <c:v>50</c:v>
                </c:pt>
                <c:pt idx="290">
                  <c:v>50</c:v>
                </c:pt>
                <c:pt idx="291">
                  <c:v>50</c:v>
                </c:pt>
                <c:pt idx="292">
                  <c:v>50</c:v>
                </c:pt>
                <c:pt idx="293">
                  <c:v>50</c:v>
                </c:pt>
                <c:pt idx="294">
                  <c:v>50</c:v>
                </c:pt>
                <c:pt idx="295">
                  <c:v>50</c:v>
                </c:pt>
                <c:pt idx="296">
                  <c:v>50</c:v>
                </c:pt>
                <c:pt idx="297">
                  <c:v>50</c:v>
                </c:pt>
                <c:pt idx="298">
                  <c:v>50</c:v>
                </c:pt>
                <c:pt idx="299">
                  <c:v>50</c:v>
                </c:pt>
                <c:pt idx="300">
                  <c:v>50</c:v>
                </c:pt>
                <c:pt idx="301">
                  <c:v>50</c:v>
                </c:pt>
                <c:pt idx="302">
                  <c:v>50</c:v>
                </c:pt>
                <c:pt idx="303">
                  <c:v>50</c:v>
                </c:pt>
                <c:pt idx="304">
                  <c:v>50</c:v>
                </c:pt>
                <c:pt idx="305">
                  <c:v>50</c:v>
                </c:pt>
                <c:pt idx="306">
                  <c:v>50</c:v>
                </c:pt>
                <c:pt idx="307">
                  <c:v>50</c:v>
                </c:pt>
                <c:pt idx="308">
                  <c:v>50</c:v>
                </c:pt>
                <c:pt idx="309">
                  <c:v>50</c:v>
                </c:pt>
                <c:pt idx="310">
                  <c:v>50</c:v>
                </c:pt>
                <c:pt idx="311">
                  <c:v>50</c:v>
                </c:pt>
                <c:pt idx="312">
                  <c:v>50</c:v>
                </c:pt>
                <c:pt idx="313">
                  <c:v>50</c:v>
                </c:pt>
                <c:pt idx="314">
                  <c:v>50</c:v>
                </c:pt>
                <c:pt idx="315">
                  <c:v>50</c:v>
                </c:pt>
                <c:pt idx="316">
                  <c:v>50</c:v>
                </c:pt>
                <c:pt idx="317">
                  <c:v>50</c:v>
                </c:pt>
                <c:pt idx="318">
                  <c:v>50</c:v>
                </c:pt>
                <c:pt idx="319">
                  <c:v>50</c:v>
                </c:pt>
                <c:pt idx="320">
                  <c:v>50</c:v>
                </c:pt>
                <c:pt idx="321">
                  <c:v>50</c:v>
                </c:pt>
                <c:pt idx="322">
                  <c:v>50</c:v>
                </c:pt>
                <c:pt idx="323">
                  <c:v>50</c:v>
                </c:pt>
                <c:pt idx="324">
                  <c:v>50</c:v>
                </c:pt>
                <c:pt idx="325">
                  <c:v>50</c:v>
                </c:pt>
                <c:pt idx="326">
                  <c:v>50</c:v>
                </c:pt>
                <c:pt idx="327">
                  <c:v>50</c:v>
                </c:pt>
                <c:pt idx="328">
                  <c:v>50</c:v>
                </c:pt>
                <c:pt idx="329">
                  <c:v>50</c:v>
                </c:pt>
                <c:pt idx="330">
                  <c:v>50</c:v>
                </c:pt>
                <c:pt idx="331">
                  <c:v>50</c:v>
                </c:pt>
                <c:pt idx="332">
                  <c:v>50</c:v>
                </c:pt>
                <c:pt idx="333">
                  <c:v>50</c:v>
                </c:pt>
                <c:pt idx="334">
                  <c:v>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765-48A7-AEA1-C37B3A911DA1}"/>
            </c:ext>
          </c:extLst>
        </c:ser>
        <c:ser>
          <c:idx val="3"/>
          <c:order val="3"/>
          <c:tx>
            <c:strRef>
              <c:f>'Raport valori date (2)'!$E$1</c:f>
              <c:strCache>
                <c:ptCount val="1"/>
                <c:pt idx="0">
                  <c:v>WHO
AQG level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'Raport valori date (2)'!$E$183:$E$517</c:f>
              <c:numCache>
                <c:formatCode>General</c:formatCode>
                <c:ptCount val="335"/>
                <c:pt idx="0">
                  <c:v>45</c:v>
                </c:pt>
                <c:pt idx="1">
                  <c:v>45</c:v>
                </c:pt>
                <c:pt idx="2">
                  <c:v>45</c:v>
                </c:pt>
                <c:pt idx="3">
                  <c:v>45</c:v>
                </c:pt>
                <c:pt idx="4">
                  <c:v>45</c:v>
                </c:pt>
                <c:pt idx="5">
                  <c:v>45</c:v>
                </c:pt>
                <c:pt idx="6">
                  <c:v>45</c:v>
                </c:pt>
                <c:pt idx="7">
                  <c:v>45</c:v>
                </c:pt>
                <c:pt idx="8">
                  <c:v>45</c:v>
                </c:pt>
                <c:pt idx="9">
                  <c:v>45</c:v>
                </c:pt>
                <c:pt idx="10">
                  <c:v>45</c:v>
                </c:pt>
                <c:pt idx="11">
                  <c:v>45</c:v>
                </c:pt>
                <c:pt idx="12">
                  <c:v>45</c:v>
                </c:pt>
                <c:pt idx="13">
                  <c:v>45</c:v>
                </c:pt>
                <c:pt idx="14">
                  <c:v>45</c:v>
                </c:pt>
                <c:pt idx="15">
                  <c:v>45</c:v>
                </c:pt>
                <c:pt idx="16">
                  <c:v>45</c:v>
                </c:pt>
                <c:pt idx="17">
                  <c:v>45</c:v>
                </c:pt>
                <c:pt idx="18">
                  <c:v>45</c:v>
                </c:pt>
                <c:pt idx="19">
                  <c:v>45</c:v>
                </c:pt>
                <c:pt idx="20">
                  <c:v>45</c:v>
                </c:pt>
                <c:pt idx="21">
                  <c:v>45</c:v>
                </c:pt>
                <c:pt idx="22">
                  <c:v>45</c:v>
                </c:pt>
                <c:pt idx="23">
                  <c:v>45</c:v>
                </c:pt>
                <c:pt idx="24">
                  <c:v>45</c:v>
                </c:pt>
                <c:pt idx="25">
                  <c:v>45</c:v>
                </c:pt>
                <c:pt idx="26">
                  <c:v>45</c:v>
                </c:pt>
                <c:pt idx="27">
                  <c:v>45</c:v>
                </c:pt>
                <c:pt idx="28">
                  <c:v>45</c:v>
                </c:pt>
                <c:pt idx="29">
                  <c:v>45</c:v>
                </c:pt>
                <c:pt idx="30">
                  <c:v>45</c:v>
                </c:pt>
                <c:pt idx="31">
                  <c:v>45</c:v>
                </c:pt>
                <c:pt idx="32">
                  <c:v>45</c:v>
                </c:pt>
                <c:pt idx="33">
                  <c:v>45</c:v>
                </c:pt>
                <c:pt idx="34">
                  <c:v>45</c:v>
                </c:pt>
                <c:pt idx="35">
                  <c:v>45</c:v>
                </c:pt>
                <c:pt idx="36">
                  <c:v>45</c:v>
                </c:pt>
                <c:pt idx="37">
                  <c:v>45</c:v>
                </c:pt>
                <c:pt idx="38">
                  <c:v>45</c:v>
                </c:pt>
                <c:pt idx="39">
                  <c:v>45</c:v>
                </c:pt>
                <c:pt idx="40">
                  <c:v>45</c:v>
                </c:pt>
                <c:pt idx="41">
                  <c:v>45</c:v>
                </c:pt>
                <c:pt idx="42">
                  <c:v>45</c:v>
                </c:pt>
                <c:pt idx="43">
                  <c:v>45</c:v>
                </c:pt>
                <c:pt idx="44">
                  <c:v>45</c:v>
                </c:pt>
                <c:pt idx="45">
                  <c:v>45</c:v>
                </c:pt>
                <c:pt idx="46">
                  <c:v>45</c:v>
                </c:pt>
                <c:pt idx="47">
                  <c:v>45</c:v>
                </c:pt>
                <c:pt idx="48">
                  <c:v>45</c:v>
                </c:pt>
                <c:pt idx="49">
                  <c:v>45</c:v>
                </c:pt>
                <c:pt idx="50">
                  <c:v>45</c:v>
                </c:pt>
                <c:pt idx="51">
                  <c:v>45</c:v>
                </c:pt>
                <c:pt idx="52">
                  <c:v>45</c:v>
                </c:pt>
                <c:pt idx="53">
                  <c:v>45</c:v>
                </c:pt>
                <c:pt idx="54">
                  <c:v>45</c:v>
                </c:pt>
                <c:pt idx="55">
                  <c:v>45</c:v>
                </c:pt>
                <c:pt idx="56">
                  <c:v>45</c:v>
                </c:pt>
                <c:pt idx="57">
                  <c:v>45</c:v>
                </c:pt>
                <c:pt idx="58">
                  <c:v>45</c:v>
                </c:pt>
                <c:pt idx="59">
                  <c:v>45</c:v>
                </c:pt>
                <c:pt idx="60">
                  <c:v>45</c:v>
                </c:pt>
                <c:pt idx="61">
                  <c:v>45</c:v>
                </c:pt>
                <c:pt idx="62">
                  <c:v>45</c:v>
                </c:pt>
                <c:pt idx="63">
                  <c:v>45</c:v>
                </c:pt>
                <c:pt idx="64">
                  <c:v>45</c:v>
                </c:pt>
                <c:pt idx="65">
                  <c:v>45</c:v>
                </c:pt>
                <c:pt idx="66">
                  <c:v>45</c:v>
                </c:pt>
                <c:pt idx="67">
                  <c:v>45</c:v>
                </c:pt>
                <c:pt idx="68">
                  <c:v>45</c:v>
                </c:pt>
                <c:pt idx="69">
                  <c:v>45</c:v>
                </c:pt>
                <c:pt idx="70">
                  <c:v>45</c:v>
                </c:pt>
                <c:pt idx="71">
                  <c:v>45</c:v>
                </c:pt>
                <c:pt idx="72">
                  <c:v>45</c:v>
                </c:pt>
                <c:pt idx="73">
                  <c:v>45</c:v>
                </c:pt>
                <c:pt idx="74">
                  <c:v>45</c:v>
                </c:pt>
                <c:pt idx="75">
                  <c:v>45</c:v>
                </c:pt>
                <c:pt idx="76">
                  <c:v>45</c:v>
                </c:pt>
                <c:pt idx="77">
                  <c:v>45</c:v>
                </c:pt>
                <c:pt idx="78">
                  <c:v>45</c:v>
                </c:pt>
                <c:pt idx="79">
                  <c:v>45</c:v>
                </c:pt>
                <c:pt idx="80">
                  <c:v>45</c:v>
                </c:pt>
                <c:pt idx="81">
                  <c:v>45</c:v>
                </c:pt>
                <c:pt idx="82">
                  <c:v>45</c:v>
                </c:pt>
                <c:pt idx="83">
                  <c:v>45</c:v>
                </c:pt>
                <c:pt idx="84">
                  <c:v>45</c:v>
                </c:pt>
                <c:pt idx="85">
                  <c:v>45</c:v>
                </c:pt>
                <c:pt idx="86">
                  <c:v>45</c:v>
                </c:pt>
                <c:pt idx="87">
                  <c:v>45</c:v>
                </c:pt>
                <c:pt idx="88">
                  <c:v>45</c:v>
                </c:pt>
                <c:pt idx="89">
                  <c:v>45</c:v>
                </c:pt>
                <c:pt idx="90">
                  <c:v>45</c:v>
                </c:pt>
                <c:pt idx="91">
                  <c:v>45</c:v>
                </c:pt>
                <c:pt idx="92">
                  <c:v>45</c:v>
                </c:pt>
                <c:pt idx="93">
                  <c:v>45</c:v>
                </c:pt>
                <c:pt idx="94">
                  <c:v>45</c:v>
                </c:pt>
                <c:pt idx="95">
                  <c:v>45</c:v>
                </c:pt>
                <c:pt idx="96">
                  <c:v>45</c:v>
                </c:pt>
                <c:pt idx="97">
                  <c:v>45</c:v>
                </c:pt>
                <c:pt idx="98">
                  <c:v>45</c:v>
                </c:pt>
                <c:pt idx="99">
                  <c:v>45</c:v>
                </c:pt>
                <c:pt idx="100">
                  <c:v>45</c:v>
                </c:pt>
                <c:pt idx="101">
                  <c:v>45</c:v>
                </c:pt>
                <c:pt idx="102">
                  <c:v>45</c:v>
                </c:pt>
                <c:pt idx="103">
                  <c:v>45</c:v>
                </c:pt>
                <c:pt idx="104">
                  <c:v>45</c:v>
                </c:pt>
                <c:pt idx="105">
                  <c:v>45</c:v>
                </c:pt>
                <c:pt idx="106">
                  <c:v>45</c:v>
                </c:pt>
                <c:pt idx="107">
                  <c:v>45</c:v>
                </c:pt>
                <c:pt idx="108">
                  <c:v>45</c:v>
                </c:pt>
                <c:pt idx="109">
                  <c:v>45</c:v>
                </c:pt>
                <c:pt idx="110">
                  <c:v>45</c:v>
                </c:pt>
                <c:pt idx="111">
                  <c:v>45</c:v>
                </c:pt>
                <c:pt idx="112">
                  <c:v>45</c:v>
                </c:pt>
                <c:pt idx="113">
                  <c:v>45</c:v>
                </c:pt>
                <c:pt idx="114">
                  <c:v>45</c:v>
                </c:pt>
                <c:pt idx="115">
                  <c:v>45</c:v>
                </c:pt>
                <c:pt idx="116">
                  <c:v>45</c:v>
                </c:pt>
                <c:pt idx="117">
                  <c:v>45</c:v>
                </c:pt>
                <c:pt idx="118">
                  <c:v>45</c:v>
                </c:pt>
                <c:pt idx="119">
                  <c:v>45</c:v>
                </c:pt>
                <c:pt idx="120">
                  <c:v>45</c:v>
                </c:pt>
                <c:pt idx="121">
                  <c:v>45</c:v>
                </c:pt>
                <c:pt idx="122">
                  <c:v>45</c:v>
                </c:pt>
                <c:pt idx="123">
                  <c:v>45</c:v>
                </c:pt>
                <c:pt idx="124">
                  <c:v>45</c:v>
                </c:pt>
                <c:pt idx="125">
                  <c:v>45</c:v>
                </c:pt>
                <c:pt idx="126">
                  <c:v>45</c:v>
                </c:pt>
                <c:pt idx="127">
                  <c:v>45</c:v>
                </c:pt>
                <c:pt idx="128">
                  <c:v>45</c:v>
                </c:pt>
                <c:pt idx="129">
                  <c:v>45</c:v>
                </c:pt>
                <c:pt idx="130">
                  <c:v>45</c:v>
                </c:pt>
                <c:pt idx="131">
                  <c:v>45</c:v>
                </c:pt>
                <c:pt idx="132">
                  <c:v>45</c:v>
                </c:pt>
                <c:pt idx="133">
                  <c:v>45</c:v>
                </c:pt>
                <c:pt idx="134">
                  <c:v>45</c:v>
                </c:pt>
                <c:pt idx="135">
                  <c:v>45</c:v>
                </c:pt>
                <c:pt idx="136">
                  <c:v>45</c:v>
                </c:pt>
                <c:pt idx="137">
                  <c:v>45</c:v>
                </c:pt>
                <c:pt idx="138">
                  <c:v>45</c:v>
                </c:pt>
                <c:pt idx="139">
                  <c:v>45</c:v>
                </c:pt>
                <c:pt idx="140">
                  <c:v>45</c:v>
                </c:pt>
                <c:pt idx="141">
                  <c:v>45</c:v>
                </c:pt>
                <c:pt idx="142">
                  <c:v>45</c:v>
                </c:pt>
                <c:pt idx="143">
                  <c:v>45</c:v>
                </c:pt>
                <c:pt idx="144">
                  <c:v>45</c:v>
                </c:pt>
                <c:pt idx="145">
                  <c:v>45</c:v>
                </c:pt>
                <c:pt idx="146">
                  <c:v>45</c:v>
                </c:pt>
                <c:pt idx="147">
                  <c:v>45</c:v>
                </c:pt>
                <c:pt idx="148">
                  <c:v>45</c:v>
                </c:pt>
                <c:pt idx="149">
                  <c:v>45</c:v>
                </c:pt>
                <c:pt idx="150">
                  <c:v>45</c:v>
                </c:pt>
                <c:pt idx="151">
                  <c:v>45</c:v>
                </c:pt>
                <c:pt idx="152">
                  <c:v>45</c:v>
                </c:pt>
                <c:pt idx="153">
                  <c:v>45</c:v>
                </c:pt>
                <c:pt idx="154">
                  <c:v>45</c:v>
                </c:pt>
                <c:pt idx="155">
                  <c:v>45</c:v>
                </c:pt>
                <c:pt idx="156">
                  <c:v>45</c:v>
                </c:pt>
                <c:pt idx="157">
                  <c:v>45</c:v>
                </c:pt>
                <c:pt idx="158">
                  <c:v>45</c:v>
                </c:pt>
                <c:pt idx="159">
                  <c:v>45</c:v>
                </c:pt>
                <c:pt idx="160">
                  <c:v>45</c:v>
                </c:pt>
                <c:pt idx="161">
                  <c:v>45</c:v>
                </c:pt>
                <c:pt idx="162">
                  <c:v>45</c:v>
                </c:pt>
                <c:pt idx="163">
                  <c:v>45</c:v>
                </c:pt>
                <c:pt idx="164">
                  <c:v>45</c:v>
                </c:pt>
                <c:pt idx="165">
                  <c:v>45</c:v>
                </c:pt>
                <c:pt idx="166">
                  <c:v>45</c:v>
                </c:pt>
                <c:pt idx="167">
                  <c:v>45</c:v>
                </c:pt>
                <c:pt idx="168">
                  <c:v>45</c:v>
                </c:pt>
                <c:pt idx="169">
                  <c:v>45</c:v>
                </c:pt>
                <c:pt idx="170">
                  <c:v>45</c:v>
                </c:pt>
                <c:pt idx="171">
                  <c:v>45</c:v>
                </c:pt>
                <c:pt idx="172">
                  <c:v>45</c:v>
                </c:pt>
                <c:pt idx="173">
                  <c:v>45</c:v>
                </c:pt>
                <c:pt idx="174">
                  <c:v>45</c:v>
                </c:pt>
                <c:pt idx="175">
                  <c:v>45</c:v>
                </c:pt>
                <c:pt idx="176">
                  <c:v>45</c:v>
                </c:pt>
                <c:pt idx="177">
                  <c:v>45</c:v>
                </c:pt>
                <c:pt idx="178">
                  <c:v>45</c:v>
                </c:pt>
                <c:pt idx="179">
                  <c:v>45</c:v>
                </c:pt>
                <c:pt idx="180">
                  <c:v>45</c:v>
                </c:pt>
                <c:pt idx="181">
                  <c:v>45</c:v>
                </c:pt>
                <c:pt idx="182">
                  <c:v>45</c:v>
                </c:pt>
                <c:pt idx="183">
                  <c:v>45</c:v>
                </c:pt>
                <c:pt idx="184">
                  <c:v>45</c:v>
                </c:pt>
                <c:pt idx="185">
                  <c:v>45</c:v>
                </c:pt>
                <c:pt idx="186">
                  <c:v>45</c:v>
                </c:pt>
                <c:pt idx="187">
                  <c:v>45</c:v>
                </c:pt>
                <c:pt idx="188">
                  <c:v>45</c:v>
                </c:pt>
                <c:pt idx="189">
                  <c:v>45</c:v>
                </c:pt>
                <c:pt idx="190">
                  <c:v>45</c:v>
                </c:pt>
                <c:pt idx="191">
                  <c:v>45</c:v>
                </c:pt>
                <c:pt idx="192">
                  <c:v>45</c:v>
                </c:pt>
                <c:pt idx="193">
                  <c:v>45</c:v>
                </c:pt>
                <c:pt idx="194">
                  <c:v>45</c:v>
                </c:pt>
                <c:pt idx="195">
                  <c:v>45</c:v>
                </c:pt>
                <c:pt idx="196">
                  <c:v>45</c:v>
                </c:pt>
                <c:pt idx="197">
                  <c:v>45</c:v>
                </c:pt>
                <c:pt idx="198">
                  <c:v>45</c:v>
                </c:pt>
                <c:pt idx="199">
                  <c:v>45</c:v>
                </c:pt>
                <c:pt idx="200">
                  <c:v>45</c:v>
                </c:pt>
                <c:pt idx="201">
                  <c:v>45</c:v>
                </c:pt>
                <c:pt idx="202">
                  <c:v>45</c:v>
                </c:pt>
                <c:pt idx="203">
                  <c:v>45</c:v>
                </c:pt>
                <c:pt idx="204">
                  <c:v>45</c:v>
                </c:pt>
                <c:pt idx="205">
                  <c:v>45</c:v>
                </c:pt>
                <c:pt idx="206">
                  <c:v>45</c:v>
                </c:pt>
                <c:pt idx="207">
                  <c:v>45</c:v>
                </c:pt>
                <c:pt idx="208">
                  <c:v>45</c:v>
                </c:pt>
                <c:pt idx="209">
                  <c:v>45</c:v>
                </c:pt>
                <c:pt idx="210">
                  <c:v>45</c:v>
                </c:pt>
                <c:pt idx="211">
                  <c:v>45</c:v>
                </c:pt>
                <c:pt idx="212">
                  <c:v>45</c:v>
                </c:pt>
                <c:pt idx="213">
                  <c:v>45</c:v>
                </c:pt>
                <c:pt idx="214">
                  <c:v>45</c:v>
                </c:pt>
                <c:pt idx="215">
                  <c:v>45</c:v>
                </c:pt>
                <c:pt idx="216">
                  <c:v>45</c:v>
                </c:pt>
                <c:pt idx="217">
                  <c:v>45</c:v>
                </c:pt>
                <c:pt idx="218">
                  <c:v>45</c:v>
                </c:pt>
                <c:pt idx="219">
                  <c:v>45</c:v>
                </c:pt>
                <c:pt idx="220">
                  <c:v>45</c:v>
                </c:pt>
                <c:pt idx="221">
                  <c:v>45</c:v>
                </c:pt>
                <c:pt idx="222">
                  <c:v>45</c:v>
                </c:pt>
                <c:pt idx="223">
                  <c:v>45</c:v>
                </c:pt>
                <c:pt idx="224">
                  <c:v>45</c:v>
                </c:pt>
                <c:pt idx="225">
                  <c:v>45</c:v>
                </c:pt>
                <c:pt idx="226">
                  <c:v>45</c:v>
                </c:pt>
                <c:pt idx="227">
                  <c:v>45</c:v>
                </c:pt>
                <c:pt idx="228">
                  <c:v>45</c:v>
                </c:pt>
                <c:pt idx="229">
                  <c:v>45</c:v>
                </c:pt>
                <c:pt idx="230">
                  <c:v>45</c:v>
                </c:pt>
                <c:pt idx="231">
                  <c:v>45</c:v>
                </c:pt>
                <c:pt idx="232">
                  <c:v>45</c:v>
                </c:pt>
                <c:pt idx="233">
                  <c:v>45</c:v>
                </c:pt>
                <c:pt idx="234">
                  <c:v>45</c:v>
                </c:pt>
                <c:pt idx="235">
                  <c:v>45</c:v>
                </c:pt>
                <c:pt idx="236">
                  <c:v>45</c:v>
                </c:pt>
                <c:pt idx="237">
                  <c:v>45</c:v>
                </c:pt>
                <c:pt idx="238">
                  <c:v>45</c:v>
                </c:pt>
                <c:pt idx="239">
                  <c:v>45</c:v>
                </c:pt>
                <c:pt idx="240">
                  <c:v>45</c:v>
                </c:pt>
                <c:pt idx="241">
                  <c:v>45</c:v>
                </c:pt>
                <c:pt idx="242">
                  <c:v>45</c:v>
                </c:pt>
                <c:pt idx="243">
                  <c:v>45</c:v>
                </c:pt>
                <c:pt idx="244">
                  <c:v>45</c:v>
                </c:pt>
                <c:pt idx="245">
                  <c:v>45</c:v>
                </c:pt>
                <c:pt idx="246">
                  <c:v>45</c:v>
                </c:pt>
                <c:pt idx="247">
                  <c:v>45</c:v>
                </c:pt>
                <c:pt idx="248">
                  <c:v>45</c:v>
                </c:pt>
                <c:pt idx="249">
                  <c:v>45</c:v>
                </c:pt>
                <c:pt idx="250">
                  <c:v>45</c:v>
                </c:pt>
                <c:pt idx="251">
                  <c:v>45</c:v>
                </c:pt>
                <c:pt idx="252">
                  <c:v>45</c:v>
                </c:pt>
                <c:pt idx="253">
                  <c:v>45</c:v>
                </c:pt>
                <c:pt idx="254">
                  <c:v>45</c:v>
                </c:pt>
                <c:pt idx="255">
                  <c:v>45</c:v>
                </c:pt>
                <c:pt idx="256">
                  <c:v>45</c:v>
                </c:pt>
                <c:pt idx="257">
                  <c:v>45</c:v>
                </c:pt>
                <c:pt idx="258">
                  <c:v>45</c:v>
                </c:pt>
                <c:pt idx="259">
                  <c:v>45</c:v>
                </c:pt>
                <c:pt idx="260">
                  <c:v>45</c:v>
                </c:pt>
                <c:pt idx="261">
                  <c:v>45</c:v>
                </c:pt>
                <c:pt idx="262">
                  <c:v>45</c:v>
                </c:pt>
                <c:pt idx="263">
                  <c:v>45</c:v>
                </c:pt>
                <c:pt idx="264">
                  <c:v>45</c:v>
                </c:pt>
                <c:pt idx="265">
                  <c:v>45</c:v>
                </c:pt>
                <c:pt idx="266">
                  <c:v>45</c:v>
                </c:pt>
                <c:pt idx="267">
                  <c:v>45</c:v>
                </c:pt>
                <c:pt idx="268">
                  <c:v>45</c:v>
                </c:pt>
                <c:pt idx="269">
                  <c:v>45</c:v>
                </c:pt>
                <c:pt idx="270">
                  <c:v>45</c:v>
                </c:pt>
                <c:pt idx="271">
                  <c:v>45</c:v>
                </c:pt>
                <c:pt idx="272">
                  <c:v>45</c:v>
                </c:pt>
                <c:pt idx="273">
                  <c:v>45</c:v>
                </c:pt>
                <c:pt idx="274">
                  <c:v>45</c:v>
                </c:pt>
                <c:pt idx="275">
                  <c:v>45</c:v>
                </c:pt>
                <c:pt idx="276">
                  <c:v>45</c:v>
                </c:pt>
                <c:pt idx="277">
                  <c:v>45</c:v>
                </c:pt>
                <c:pt idx="278">
                  <c:v>45</c:v>
                </c:pt>
                <c:pt idx="279">
                  <c:v>45</c:v>
                </c:pt>
                <c:pt idx="280">
                  <c:v>45</c:v>
                </c:pt>
                <c:pt idx="281">
                  <c:v>45</c:v>
                </c:pt>
                <c:pt idx="282">
                  <c:v>45</c:v>
                </c:pt>
                <c:pt idx="283">
                  <c:v>45</c:v>
                </c:pt>
                <c:pt idx="284">
                  <c:v>45</c:v>
                </c:pt>
                <c:pt idx="285">
                  <c:v>45</c:v>
                </c:pt>
                <c:pt idx="286">
                  <c:v>45</c:v>
                </c:pt>
                <c:pt idx="287">
                  <c:v>45</c:v>
                </c:pt>
                <c:pt idx="288">
                  <c:v>45</c:v>
                </c:pt>
                <c:pt idx="289">
                  <c:v>45</c:v>
                </c:pt>
                <c:pt idx="290">
                  <c:v>45</c:v>
                </c:pt>
                <c:pt idx="291">
                  <c:v>45</c:v>
                </c:pt>
                <c:pt idx="292">
                  <c:v>45</c:v>
                </c:pt>
                <c:pt idx="293">
                  <c:v>45</c:v>
                </c:pt>
                <c:pt idx="294">
                  <c:v>45</c:v>
                </c:pt>
                <c:pt idx="295">
                  <c:v>45</c:v>
                </c:pt>
                <c:pt idx="296">
                  <c:v>45</c:v>
                </c:pt>
                <c:pt idx="297">
                  <c:v>45</c:v>
                </c:pt>
                <c:pt idx="298">
                  <c:v>45</c:v>
                </c:pt>
                <c:pt idx="299">
                  <c:v>45</c:v>
                </c:pt>
                <c:pt idx="300">
                  <c:v>45</c:v>
                </c:pt>
                <c:pt idx="301">
                  <c:v>45</c:v>
                </c:pt>
                <c:pt idx="302">
                  <c:v>45</c:v>
                </c:pt>
                <c:pt idx="303">
                  <c:v>45</c:v>
                </c:pt>
                <c:pt idx="304">
                  <c:v>45</c:v>
                </c:pt>
                <c:pt idx="305">
                  <c:v>45</c:v>
                </c:pt>
                <c:pt idx="306">
                  <c:v>45</c:v>
                </c:pt>
                <c:pt idx="307">
                  <c:v>45</c:v>
                </c:pt>
                <c:pt idx="308">
                  <c:v>45</c:v>
                </c:pt>
                <c:pt idx="309">
                  <c:v>45</c:v>
                </c:pt>
                <c:pt idx="310">
                  <c:v>45</c:v>
                </c:pt>
                <c:pt idx="311">
                  <c:v>45</c:v>
                </c:pt>
                <c:pt idx="312">
                  <c:v>45</c:v>
                </c:pt>
                <c:pt idx="313">
                  <c:v>45</c:v>
                </c:pt>
                <c:pt idx="314">
                  <c:v>45</c:v>
                </c:pt>
                <c:pt idx="315">
                  <c:v>45</c:v>
                </c:pt>
                <c:pt idx="316">
                  <c:v>45</c:v>
                </c:pt>
                <c:pt idx="317">
                  <c:v>45</c:v>
                </c:pt>
                <c:pt idx="318">
                  <c:v>45</c:v>
                </c:pt>
                <c:pt idx="319">
                  <c:v>45</c:v>
                </c:pt>
                <c:pt idx="320">
                  <c:v>45</c:v>
                </c:pt>
                <c:pt idx="321">
                  <c:v>45</c:v>
                </c:pt>
                <c:pt idx="322">
                  <c:v>45</c:v>
                </c:pt>
                <c:pt idx="323">
                  <c:v>45</c:v>
                </c:pt>
                <c:pt idx="324">
                  <c:v>45</c:v>
                </c:pt>
                <c:pt idx="325">
                  <c:v>45</c:v>
                </c:pt>
                <c:pt idx="326">
                  <c:v>45</c:v>
                </c:pt>
                <c:pt idx="327">
                  <c:v>45</c:v>
                </c:pt>
                <c:pt idx="328">
                  <c:v>45</c:v>
                </c:pt>
                <c:pt idx="329">
                  <c:v>45</c:v>
                </c:pt>
                <c:pt idx="330">
                  <c:v>45</c:v>
                </c:pt>
                <c:pt idx="331">
                  <c:v>45</c:v>
                </c:pt>
                <c:pt idx="332">
                  <c:v>45</c:v>
                </c:pt>
                <c:pt idx="333">
                  <c:v>45</c:v>
                </c:pt>
                <c:pt idx="334">
                  <c:v>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765-48A7-AEA1-C37B3A91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296680"/>
        <c:axId val="156297072"/>
      </c:lineChart>
      <c:catAx>
        <c:axId val="156296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6297072"/>
        <c:crosses val="autoZero"/>
        <c:auto val="1"/>
        <c:lblAlgn val="ctr"/>
        <c:lblOffset val="100"/>
        <c:noMultiLvlLbl val="0"/>
      </c:catAx>
      <c:valAx>
        <c:axId val="156297072"/>
        <c:scaling>
          <c:orientation val="minMax"/>
          <c:max val="7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296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608399809474329"/>
          <c:y val="0.95194140238967706"/>
          <c:w val="0.46504567311295841"/>
          <c:h val="3.95149067224047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2,5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</a:t>
            </a:r>
            <a:r>
              <a:rPr lang="ro-RO" sz="1400" b="0" i="0" u="none" strike="noStrike" baseline="0">
                <a:effectLst/>
              </a:rPr>
              <a:t>VS</a:t>
            </a:r>
            <a:r>
              <a:rPr lang="ro-RO"/>
              <a:t>1</a:t>
            </a:r>
            <a:endParaRPr lang="en-US"/>
          </a:p>
        </c:rich>
      </c:tx>
      <c:layout>
        <c:manualLayout>
          <c:xMode val="edge"/>
          <c:yMode val="edge"/>
          <c:x val="0.33461700993067645"/>
          <c:y val="2.61727594469235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B52-485C-9A43-E9DEE23A18C7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B52-485C-9A43-E9DEE23A18C7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B52-485C-9A43-E9DEE23A18C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B52-485C-9A43-E9DEE23A18C7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PM'!$E$4,'centralizare rezultate PM'!$K$4,'centralizare rezultate PM'!$Q$4,'centralizare rezultate PM'!$W$4)</c:f>
              <c:numCache>
                <c:formatCode>0.00</c:formatCode>
                <c:ptCount val="4"/>
                <c:pt idx="0">
                  <c:v>17.028985507246311</c:v>
                </c:pt>
                <c:pt idx="1">
                  <c:v>3.1702898550726175</c:v>
                </c:pt>
                <c:pt idx="2">
                  <c:v>37.771739130434852</c:v>
                </c:pt>
                <c:pt idx="3">
                  <c:v>36.865942028985671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B52-485C-9A43-E9DEE23A18C7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3B52-485C-9A43-E9DEE23A18C7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3B52-485C-9A43-E9DEE23A18C7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3B52-485C-9A43-E9DEE23A18C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3B52-485C-9A43-E9DEE23A18C7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PM'!$E$5,'centralizare rezultate PM'!$K$5,'centralizare rezultate PM'!$Q$5,'centralizare rezultate PM'!$W$5)</c:f>
              <c:numCache>
                <c:formatCode>0.00</c:formatCode>
                <c:ptCount val="4"/>
                <c:pt idx="0">
                  <c:v>21.014492753623088</c:v>
                </c:pt>
                <c:pt idx="1">
                  <c:v>8.1521739130435869</c:v>
                </c:pt>
                <c:pt idx="2">
                  <c:v>30.797101449275491</c:v>
                </c:pt>
                <c:pt idx="3">
                  <c:v>50.724637681159365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3B52-485C-9A43-E9DEE23A18C7}"/>
            </c:ext>
          </c:extLst>
        </c:ser>
        <c:ser>
          <c:idx val="2"/>
          <c:order val="2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3B52-485C-9A43-E9DEE23A18C7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3B52-485C-9A43-E9DEE23A18C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3B52-485C-9A43-E9DEE23A18C7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PM'!$E$6,'centralizare rezultate PM'!$K$6,'centralizare rezultate PM'!$Q$6,'centralizare rezultate PM'!$W$6)</c:f>
              <c:numCache>
                <c:formatCode>0.00</c:formatCode>
                <c:ptCount val="4"/>
                <c:pt idx="0">
                  <c:v>18.115942028985522</c:v>
                </c:pt>
                <c:pt idx="1">
                  <c:v>3.1702898550721148</c:v>
                </c:pt>
                <c:pt idx="2">
                  <c:v>12.590579710144949</c:v>
                </c:pt>
                <c:pt idx="3">
                  <c:v>40.670289855072411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3B52-485C-9A43-E9DEE23A1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297856"/>
        <c:axId val="156298248"/>
      </c:barChart>
      <c:catAx>
        <c:axId val="15629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298248"/>
        <c:crosses val="autoZero"/>
        <c:auto val="1"/>
        <c:lblAlgn val="ctr"/>
        <c:lblOffset val="100"/>
        <c:noMultiLvlLbl val="0"/>
      </c:catAx>
      <c:valAx>
        <c:axId val="156298248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297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8575" cap="flat" cmpd="sng" algn="ctr">
      <a:solidFill>
        <a:srgbClr val="0070C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2,5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</a:t>
            </a:r>
            <a:r>
              <a:rPr lang="ro-RO" sz="1400" b="0" i="0" u="none" strike="noStrike" baseline="0">
                <a:effectLst/>
              </a:rPr>
              <a:t>VS</a:t>
            </a:r>
            <a:r>
              <a:rPr lang="ro-RO"/>
              <a:t>2</a:t>
            </a:r>
            <a:endParaRPr lang="en-US"/>
          </a:p>
        </c:rich>
      </c:tx>
      <c:layout>
        <c:manualLayout>
          <c:xMode val="edge"/>
          <c:yMode val="edge"/>
          <c:x val="0.34902143736839408"/>
          <c:y val="2.62021166633770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04D-4C09-BC57-66A98328246F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04D-4C09-BC57-66A98328246F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04D-4C09-BC57-66A98328246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04D-4C09-BC57-66A98328246F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PM'!$E$7,'centralizare rezultate PM'!$K$7,'centralizare rezultate PM'!$Q$7,'centralizare rezultate PM'!$W$7)</c:f>
              <c:numCache>
                <c:formatCode>0.00</c:formatCode>
                <c:ptCount val="4"/>
                <c:pt idx="0">
                  <c:v>16.123188405797642</c:v>
                </c:pt>
                <c:pt idx="1">
                  <c:v>7.4275362318844476</c:v>
                </c:pt>
                <c:pt idx="2">
                  <c:v>14.673913043478356</c:v>
                </c:pt>
                <c:pt idx="3">
                  <c:v>21.648550724637712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04D-4C09-BC57-66A98328246F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404D-4C09-BC57-66A98328246F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404D-4C09-BC57-66A98328246F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404D-4C09-BC57-66A98328246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404D-4C09-BC57-66A98328246F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PM'!$E$8,'centralizare rezultate PM'!$K$8,'centralizare rezultate PM'!$Q$8,'centralizare rezultate PM'!$W$8)</c:f>
              <c:numCache>
                <c:formatCode>0.00</c:formatCode>
                <c:ptCount val="4"/>
                <c:pt idx="0">
                  <c:v>17.753623188405953</c:v>
                </c:pt>
                <c:pt idx="1">
                  <c:v>2.8985507246375635</c:v>
                </c:pt>
                <c:pt idx="2">
                  <c:v>15.307971014492978</c:v>
                </c:pt>
                <c:pt idx="3">
                  <c:v>20.65217391304402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404D-4C09-BC57-66A98328246F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404D-4C09-BC57-66A98328246F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404D-4C09-BC57-66A98328246F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404D-4C09-BC57-66A98328246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404D-4C09-BC57-66A98328246F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PM'!$E$9,'centralizare rezultate PM'!$K$9,'centralizare rezultate PM'!$Q$9,'centralizare rezultate PM'!$W$9)</c:f>
              <c:numCache>
                <c:formatCode>0.00</c:formatCode>
                <c:ptCount val="4"/>
                <c:pt idx="0">
                  <c:v>17.572463768116421</c:v>
                </c:pt>
                <c:pt idx="1">
                  <c:v>10.869565217391113</c:v>
                </c:pt>
                <c:pt idx="2">
                  <c:v>15.670289855072548</c:v>
                </c:pt>
                <c:pt idx="3">
                  <c:v>20.833333333333556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404D-4C09-BC57-66A983282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299032"/>
        <c:axId val="156299424"/>
      </c:barChart>
      <c:catAx>
        <c:axId val="156299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299424"/>
        <c:crosses val="autoZero"/>
        <c:auto val="1"/>
        <c:lblAlgn val="ctr"/>
        <c:lblOffset val="100"/>
        <c:noMultiLvlLbl val="0"/>
      </c:catAx>
      <c:valAx>
        <c:axId val="156299424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299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8575" cap="flat" cmpd="sng" algn="ctr">
      <a:solidFill>
        <a:srgbClr val="FFC00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2,5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</a:t>
            </a:r>
            <a:r>
              <a:rPr lang="ro-RO" sz="1400" b="0" i="0" u="none" strike="noStrike" baseline="0">
                <a:effectLst/>
              </a:rPr>
              <a:t>VS</a:t>
            </a:r>
            <a:r>
              <a:rPr lang="en-US"/>
              <a:t>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CB-4FD9-AEC8-79AADB67CCB5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CB-4FD9-AEC8-79AADB67CCB5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6CB-4FD9-AEC8-79AADB67CCB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6CB-4FD9-AEC8-79AADB67CCB5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PM'!$E$10,'centralizare rezultate PM'!$K$10,'centralizare rezultate PM'!$Q$10,'centralizare rezultate PM'!$W$10)</c:f>
              <c:numCache>
                <c:formatCode>0.00</c:formatCode>
                <c:ptCount val="4"/>
                <c:pt idx="0">
                  <c:v>10.778985507246599</c:v>
                </c:pt>
                <c:pt idx="1">
                  <c:v>3.2608695652176358</c:v>
                </c:pt>
                <c:pt idx="2">
                  <c:v>34.60144927536173</c:v>
                </c:pt>
                <c:pt idx="3">
                  <c:v>27.717391304347391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6CB-4FD9-AEC8-79AADB67CCB5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6CB-4FD9-AEC8-79AADB67CCB5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6CB-4FD9-AEC8-79AADB67CCB5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F6CB-4FD9-AEC8-79AADB67CCB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F6CB-4FD9-AEC8-79AADB67CCB5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PM'!$E$11,'centralizare rezultate PM'!$K$11,'centralizare rezultate PM'!$Q$11,'centralizare rezultate PM'!$W$11)</c:f>
              <c:numCache>
                <c:formatCode>0.00</c:formatCode>
                <c:ptCount val="4"/>
                <c:pt idx="0">
                  <c:v>14.221014492753769</c:v>
                </c:pt>
                <c:pt idx="1">
                  <c:v>5.7065217391301077</c:v>
                </c:pt>
                <c:pt idx="2">
                  <c:v>18.025362318840507</c:v>
                </c:pt>
                <c:pt idx="3">
                  <c:v>33.061594202898434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F6CB-4FD9-AEC8-79AADB67CCB5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6CB-4FD9-AEC8-79AADB67CCB5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6CB-4FD9-AEC8-79AADB67CCB5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6CB-4FD9-AEC8-79AADB67CCB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F6CB-4FD9-AEC8-79AADB67CCB5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PM'!$E$12,'centralizare rezultate PM'!$K$12,'centralizare rezultate PM'!$Q$12,'centralizare rezultate PM'!$W$12)</c:f>
              <c:numCache>
                <c:formatCode>0.00</c:formatCode>
                <c:ptCount val="4"/>
                <c:pt idx="0">
                  <c:v>8.9673913043482472</c:v>
                </c:pt>
                <c:pt idx="1">
                  <c:v>7.4275362318834413</c:v>
                </c:pt>
                <c:pt idx="2">
                  <c:v>17.391304347825884</c:v>
                </c:pt>
                <c:pt idx="3">
                  <c:v>35.235507246376358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F6CB-4FD9-AEC8-79AADB67CC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379992"/>
        <c:axId val="158380384"/>
      </c:barChart>
      <c:catAx>
        <c:axId val="158379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380384"/>
        <c:crosses val="autoZero"/>
        <c:auto val="1"/>
        <c:lblAlgn val="ctr"/>
        <c:lblOffset val="100"/>
        <c:noMultiLvlLbl val="0"/>
      </c:catAx>
      <c:valAx>
        <c:axId val="158380384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379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8575" cap="flat" cmpd="sng" algn="ctr">
      <a:solidFill>
        <a:srgbClr val="FF000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PM2,5 - Mediile concentra</a:t>
            </a:r>
            <a:r>
              <a:rPr lang="ro-RO"/>
              <a:t>ț</a:t>
            </a:r>
            <a:r>
              <a:rPr lang="en-US"/>
              <a:t>iilor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'centralizare rezultate PM'!$AL$2</c:f>
              <c:strCache>
                <c:ptCount val="1"/>
                <c:pt idx="0">
                  <c:v>POIM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'centralizare rezultate PM'!$AC$10:$AC$12</c:f>
              <c:strCache>
                <c:ptCount val="3"/>
                <c:pt idx="0">
                  <c:v>VS1</c:v>
                </c:pt>
                <c:pt idx="1">
                  <c:v>VS2</c:v>
                </c:pt>
                <c:pt idx="2">
                  <c:v>VS3</c:v>
                </c:pt>
              </c:strCache>
            </c:strRef>
          </c:cat>
          <c:val>
            <c:numRef>
              <c:f>'centralizare rezultate PM'!$AL$10:$AL$12</c:f>
              <c:numCache>
                <c:formatCode>0.00</c:formatCode>
                <c:ptCount val="3"/>
                <c:pt idx="0">
                  <c:v>23.339371980676333</c:v>
                </c:pt>
                <c:pt idx="1">
                  <c:v>15.11926328502436</c:v>
                </c:pt>
                <c:pt idx="2">
                  <c:v>18.032910628019177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FA-463E-AFE7-6C804002DC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381168"/>
        <c:axId val="158381560"/>
      </c:barChart>
      <c:catAx>
        <c:axId val="15838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381560"/>
        <c:crosses val="autoZero"/>
        <c:auto val="1"/>
        <c:lblAlgn val="ctr"/>
        <c:lblOffset val="100"/>
        <c:noMultiLvlLbl val="0"/>
      </c:catAx>
      <c:valAx>
        <c:axId val="1583815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381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2.18916E-6</cdr:x>
      <cdr:y>2.05364E-5</cdr:y>
    </cdr:from>
    <cdr:to>
      <cdr:x>2.18916E-6</cdr:x>
      <cdr:y>2.05364E-5</cdr:y>
    </cdr:to>
    <cdr:grpSp>
      <cdr:nvGrpSpPr>
        <cdr:cNvPr id="14" name="Group 13">
          <a:extLst xmlns:a="http://schemas.openxmlformats.org/drawingml/2006/main">
            <a:ext uri="{FF2B5EF4-FFF2-40B4-BE49-F238E27FC236}">
              <a16:creationId xmlns:a16="http://schemas.microsoft.com/office/drawing/2014/main" xmlns="" id="{F21FC5CD-257D-44C0-B755-242B86B3B36F}"/>
            </a:ext>
          </a:extLst>
        </cdr:cNvPr>
        <cdr:cNvGrpSpPr/>
      </cdr:nvGrpSpPr>
      <cdr:grpSpPr>
        <a:xfrm xmlns:a="http://schemas.openxmlformats.org/drawingml/2006/main">
          <a:off x="14" y="58"/>
          <a:ext cx="0" cy="0"/>
          <a:chOff x="14" y="58"/>
          <a:chExt cx="0" cy="0"/>
        </a:xfrm>
      </cdr:grpSpPr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2.18916E-6</cdr:x>
      <cdr:y>2.05364E-5</cdr:y>
    </cdr:from>
    <cdr:to>
      <cdr:x>2.18916E-6</cdr:x>
      <cdr:y>2.05364E-5</cdr:y>
    </cdr:to>
    <cdr:grpSp>
      <cdr:nvGrpSpPr>
        <cdr:cNvPr id="14" name="Group 13">
          <a:extLst xmlns:a="http://schemas.openxmlformats.org/drawingml/2006/main">
            <a:ext uri="{FF2B5EF4-FFF2-40B4-BE49-F238E27FC236}">
              <a16:creationId xmlns:a16="http://schemas.microsoft.com/office/drawing/2014/main" xmlns="" id="{F21FC5CD-257D-44C0-B755-242B86B3B36F}"/>
            </a:ext>
          </a:extLst>
        </cdr:cNvPr>
        <cdr:cNvGrpSpPr/>
      </cdr:nvGrpSpPr>
      <cdr:grpSpPr>
        <a:xfrm xmlns:a="http://schemas.openxmlformats.org/drawingml/2006/main">
          <a:off x="15" y="67"/>
          <a:ext cx="0" cy="0"/>
          <a:chOff x="15" y="67"/>
          <a:chExt cx="0" cy="0"/>
        </a:xfrm>
      </cdr:grpSpPr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E7062-81B8-4C97-AD56-E731261272CE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D07A5-56D6-487E-BAAC-F71B39DFA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3DBF1-B344-4637-AE16-DC5095B72F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80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2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6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7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9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8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0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5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2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1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75358" y="5197076"/>
            <a:ext cx="984128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o-RO" sz="1400" i="1" dirty="0">
                <a:latin typeface="Trebuchet MS" panose="020B0603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Proiect cofinanțat din Fondul European de Dezvoltare Regională prin</a:t>
            </a:r>
            <a:endParaRPr lang="en-US" sz="1400" dirty="0">
              <a:latin typeface="Trebuchet MS" panose="020B060302020202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ctr">
              <a:spcAft>
                <a:spcPts val="0"/>
              </a:spcAft>
            </a:pPr>
            <a:r>
              <a:rPr lang="ro-RO" sz="1400" i="1" dirty="0">
                <a:latin typeface="Trebuchet MS" panose="020B060302020202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Programul Operațional Infrastructură Mare 2014-2020</a:t>
            </a:r>
            <a:endParaRPr lang="en-US" sz="14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9" y="0"/>
            <a:ext cx="12127291" cy="17416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" y="1699549"/>
            <a:ext cx="11887199" cy="294183"/>
          </a:xfrm>
          <a:prstGeom prst="rect">
            <a:avLst/>
          </a:prstGeom>
          <a:solidFill>
            <a:srgbClr val="C5E2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o-RO" sz="1600" b="1" dirty="0">
                <a:solidFill>
                  <a:schemeClr val="accent1">
                    <a:lumMod val="75000"/>
                  </a:schemeClr>
                </a:solidFill>
              </a:rPr>
              <a:t>Proiect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ro-RO" sz="1600" b="1" dirty="0">
                <a:solidFill>
                  <a:schemeClr val="accent1">
                    <a:lumMod val="75000"/>
                  </a:schemeClr>
                </a:solidFill>
              </a:rPr>
              <a:t>Îmbunătățirea Sistemului de Evaluare și Monitorizare a Calității Aerului la nivel național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”</a:t>
            </a:r>
            <a:r>
              <a:rPr lang="ro-RO" sz="1600" b="1" dirty="0">
                <a:solidFill>
                  <a:schemeClr val="accent1">
                    <a:lumMod val="75000"/>
                  </a:schemeClr>
                </a:solidFill>
              </a:rPr>
              <a:t> Cod My SMIS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2014+:</a:t>
            </a:r>
            <a:r>
              <a:rPr lang="ro-RO" sz="1600" b="1" dirty="0">
                <a:solidFill>
                  <a:schemeClr val="accent1">
                    <a:lumMod val="75000"/>
                  </a:schemeClr>
                </a:solidFill>
              </a:rPr>
              <a:t> 139703</a:t>
            </a:r>
            <a:endParaRPr lang="ro-RO" sz="1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E63C4F3-B810-42CE-9BCA-7CFB4C0D601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4" y="5843407"/>
            <a:ext cx="2495550" cy="690245"/>
          </a:xfrm>
          <a:prstGeom prst="rect">
            <a:avLst/>
          </a:prstGeom>
          <a:noFill/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663912"/>
              </p:ext>
            </p:extLst>
          </p:nvPr>
        </p:nvGraphicFramePr>
        <p:xfrm>
          <a:off x="520861" y="2696323"/>
          <a:ext cx="11250592" cy="2385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2463">
                  <a:extLst>
                    <a:ext uri="{9D8B030D-6E8A-4147-A177-3AD203B41FA5}">
                      <a16:colId xmlns:a16="http://schemas.microsoft.com/office/drawing/2014/main" xmlns="" val="913732662"/>
                    </a:ext>
                  </a:extLst>
                </a:gridCol>
                <a:gridCol w="2143658">
                  <a:extLst>
                    <a:ext uri="{9D8B030D-6E8A-4147-A177-3AD203B41FA5}">
                      <a16:colId xmlns:a16="http://schemas.microsoft.com/office/drawing/2014/main" xmlns="" val="2044489899"/>
                    </a:ext>
                  </a:extLst>
                </a:gridCol>
                <a:gridCol w="7244471">
                  <a:extLst>
                    <a:ext uri="{9D8B030D-6E8A-4147-A177-3AD203B41FA5}">
                      <a16:colId xmlns:a16="http://schemas.microsoft.com/office/drawing/2014/main" xmlns="" val="2848907714"/>
                    </a:ext>
                  </a:extLst>
                </a:gridCol>
              </a:tblGrid>
              <a:tr h="583633">
                <a:tc>
                  <a:txBody>
                    <a:bodyPr/>
                    <a:lstStyle/>
                    <a:p>
                      <a:pPr algn="ctr"/>
                      <a:endParaRPr lang="ro-RO" sz="1600" dirty="0" smtClean="0"/>
                    </a:p>
                    <a:p>
                      <a:pPr algn="ctr"/>
                      <a:r>
                        <a:rPr lang="ro-RO" sz="1600" dirty="0" smtClean="0"/>
                        <a:t>REGIUNE	</a:t>
                      </a:r>
                    </a:p>
                    <a:p>
                      <a:pPr algn="ctr"/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1600" dirty="0" smtClean="0"/>
                    </a:p>
                    <a:p>
                      <a:pPr algn="ctr"/>
                      <a:r>
                        <a:rPr lang="ro-RO" sz="1600" dirty="0" smtClean="0"/>
                        <a:t>JUDEȚ	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600" dirty="0" smtClean="0"/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/>
                        <a:t>DESCRIERE ACHIZIȚII	</a:t>
                      </a:r>
                    </a:p>
                    <a:p>
                      <a:pPr algn="ctr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712015302"/>
                  </a:ext>
                </a:extLst>
              </a:tr>
              <a:tr h="524522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1" u="none" strike="noStrike" dirty="0" smtClean="0">
                          <a:effectLst/>
                        </a:rPr>
                        <a:t>REGIUNEA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1" u="none" strike="noStrike" dirty="0" smtClean="0">
                          <a:effectLst/>
                        </a:rPr>
                        <a:t>NORD-EST</a:t>
                      </a:r>
                      <a:endParaRPr lang="ro-RO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BACĂU</a:t>
                      </a:r>
                      <a:endParaRPr lang="ro-R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16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Amplasare staţie de monitorizare (Trafic) (</a:t>
                      </a:r>
                      <a:r>
                        <a:rPr lang="ro-RO" sz="16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Municipiul Onești</a:t>
                      </a:r>
                      <a:r>
                        <a:rPr lang="ro-RO" sz="16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ro-RO" sz="16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o-RO" sz="16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Instalare echipamente prelevare </a:t>
                      </a:r>
                      <a:r>
                        <a:rPr lang="ro-RO" sz="16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ro-RO" sz="1600" b="0" u="none" strike="noStrike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o-RO" sz="1600" b="0" u="none" strike="noStrike" kern="1200" baseline="-25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9296378"/>
                  </a:ext>
                </a:extLst>
              </a:tr>
              <a:tr h="519022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1600" u="none" strike="noStrike" kern="1200" dirty="0" smtClean="0">
                          <a:effectLst/>
                        </a:rPr>
                        <a:t> BOTOȘANI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Amplasare staţie de monitorizare (Trafic) (</a:t>
                      </a:r>
                      <a:r>
                        <a:rPr lang="ro-RO" sz="16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Municipiul Botoșani</a:t>
                      </a:r>
                      <a:r>
                        <a:rPr lang="ro-RO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ro-RO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o-RO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Instalare echipamente prelevare </a:t>
                      </a:r>
                      <a:r>
                        <a:rPr lang="it-IT" sz="16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PM</a:t>
                      </a:r>
                      <a:r>
                        <a:rPr lang="it-IT" sz="1600" u="none" strike="noStrike" kern="120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o-RO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3900910"/>
                  </a:ext>
                </a:extLst>
              </a:tr>
              <a:tr h="519022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VASLUI</a:t>
                      </a:r>
                    </a:p>
                  </a:txBody>
                  <a:tcPr marL="0" marR="0" marT="0" marB="0" anchor="ctr"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it-IT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Amplasare staţie de monitorizare (Trafic) </a:t>
                      </a:r>
                      <a:r>
                        <a:rPr lang="it-IT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o-RO" sz="1600" b="1" i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it-IT" sz="1600" b="1" i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ocalitate stabili</a:t>
                      </a:r>
                      <a:r>
                        <a:rPr lang="ro-RO" sz="1600" b="1" i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tă</a:t>
                      </a:r>
                      <a:r>
                        <a:rPr lang="it-IT" sz="1600" b="1" i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prin activitatea A1.1.3</a:t>
                      </a:r>
                      <a:r>
                        <a:rPr lang="it-IT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it-IT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o-RO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it-IT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Instalare echipamente prelevare </a:t>
                      </a:r>
                      <a:r>
                        <a:rPr lang="it-IT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</a:rPr>
                        <a:t>PM</a:t>
                      </a:r>
                      <a:r>
                        <a:rPr lang="it-IT" sz="1600" b="1" u="none" strike="noStrike" kern="1200" baseline="-25000" dirty="0" smtClean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it-IT" sz="1600" b="1" i="0" u="none" strike="noStrike" kern="1200" baseline="-250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9204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670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929" y="340906"/>
            <a:ext cx="286629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Rezultatele</a:t>
            </a:r>
            <a:r>
              <a:rPr lang="en-US" b="1" dirty="0"/>
              <a:t> </a:t>
            </a:r>
            <a:r>
              <a:rPr lang="en-US" b="1" dirty="0" err="1" smtClean="0"/>
              <a:t>determin</a:t>
            </a:r>
            <a:r>
              <a:rPr lang="ro-RO" b="1" dirty="0" smtClean="0"/>
              <a:t>ă</a:t>
            </a:r>
            <a:r>
              <a:rPr lang="en-US" b="1" dirty="0" err="1" smtClean="0"/>
              <a:t>rilor</a:t>
            </a:r>
            <a:endParaRPr lang="en-US" b="1" dirty="0"/>
          </a:p>
          <a:p>
            <a:r>
              <a:rPr lang="ro-RO" b="1" dirty="0" smtClean="0"/>
              <a:t>PM</a:t>
            </a:r>
            <a:r>
              <a:rPr lang="ro-RO" b="1" baseline="-25000" dirty="0" smtClean="0"/>
              <a:t>10</a:t>
            </a:r>
            <a:endParaRPr lang="en-US" b="1" baseline="-25000" dirty="0"/>
          </a:p>
          <a:p>
            <a:r>
              <a:rPr lang="en-US" b="1" dirty="0" smtClean="0"/>
              <a:t>UM: µg/m</a:t>
            </a:r>
            <a:r>
              <a:rPr lang="en-US" b="1" baseline="30000" dirty="0" smtClean="0"/>
              <a:t>3</a:t>
            </a:r>
            <a:r>
              <a:rPr lang="en-US" b="1" dirty="0" smtClean="0"/>
              <a:t>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494091"/>
              </p:ext>
            </p:extLst>
          </p:nvPr>
        </p:nvGraphicFramePr>
        <p:xfrm>
          <a:off x="5593301" y="4989375"/>
          <a:ext cx="4453898" cy="15009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4321">
                  <a:extLst>
                    <a:ext uri="{9D8B030D-6E8A-4147-A177-3AD203B41FA5}">
                      <a16:colId xmlns:a16="http://schemas.microsoft.com/office/drawing/2014/main" xmlns="" val="2237424392"/>
                    </a:ext>
                  </a:extLst>
                </a:gridCol>
                <a:gridCol w="686118">
                  <a:extLst>
                    <a:ext uri="{9D8B030D-6E8A-4147-A177-3AD203B41FA5}">
                      <a16:colId xmlns:a16="http://schemas.microsoft.com/office/drawing/2014/main" xmlns="" val="2951162878"/>
                    </a:ext>
                  </a:extLst>
                </a:gridCol>
                <a:gridCol w="724218">
                  <a:extLst>
                    <a:ext uri="{9D8B030D-6E8A-4147-A177-3AD203B41FA5}">
                      <a16:colId xmlns:a16="http://schemas.microsoft.com/office/drawing/2014/main" xmlns="" val="4274124013"/>
                    </a:ext>
                  </a:extLst>
                </a:gridCol>
                <a:gridCol w="1281430">
                  <a:extLst>
                    <a:ext uri="{9D8B030D-6E8A-4147-A177-3AD203B41FA5}">
                      <a16:colId xmlns:a16="http://schemas.microsoft.com/office/drawing/2014/main" xmlns="" val="1648919041"/>
                    </a:ext>
                  </a:extLst>
                </a:gridCol>
                <a:gridCol w="586105">
                  <a:extLst>
                    <a:ext uri="{9D8B030D-6E8A-4147-A177-3AD203B41FA5}">
                      <a16:colId xmlns:a16="http://schemas.microsoft.com/office/drawing/2014/main" xmlns="" val="3068615697"/>
                    </a:ext>
                  </a:extLst>
                </a:gridCol>
                <a:gridCol w="691706">
                  <a:extLst>
                    <a:ext uri="{9D8B030D-6E8A-4147-A177-3AD203B41FA5}">
                      <a16:colId xmlns:a16="http://schemas.microsoft.com/office/drawing/2014/main" xmlns="" val="1127945902"/>
                    </a:ext>
                  </a:extLst>
                </a:gridCol>
              </a:tblGrid>
              <a:tr h="403629"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u="none" strike="noStrike" dirty="0" smtClean="0">
                          <a:effectLst/>
                        </a:rPr>
                        <a:t>PM</a:t>
                      </a:r>
                      <a:r>
                        <a:rPr lang="ro-RO" sz="1800" u="none" strike="noStrike" baseline="-25000" dirty="0" smtClean="0">
                          <a:effectLst/>
                        </a:rPr>
                        <a:t>10</a:t>
                      </a:r>
                      <a:endParaRPr lang="ro-RO" sz="1800" b="0" i="0" u="none" strike="noStrike" baseline="-250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PM</a:t>
                      </a:r>
                      <a:r>
                        <a:rPr lang="ro-RO" sz="1800" u="none" strike="noStrike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2,5</a:t>
                      </a:r>
                      <a:endParaRPr lang="ro-RO" sz="1800" b="0" i="0" u="none" strike="noStrike" baseline="-2500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PM</a:t>
                      </a:r>
                      <a:r>
                        <a:rPr lang="ro-RO" sz="1800" u="none" strike="noStrike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2,5</a:t>
                      </a:r>
                      <a:r>
                        <a:rPr lang="ro-RO" sz="18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/PM</a:t>
                      </a:r>
                      <a:r>
                        <a:rPr lang="ro-RO" sz="1800" u="none" strike="noStrike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10</a:t>
                      </a:r>
                      <a:endParaRPr lang="ro-RO" sz="1800" b="0" i="0" u="none" strike="noStrike" baseline="-2500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8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BaP</a:t>
                      </a:r>
                      <a:endParaRPr lang="ro-RO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8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Nr. zi</a:t>
                      </a:r>
                      <a:endParaRPr lang="ro-RO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8048942"/>
                  </a:ext>
                </a:extLst>
              </a:tr>
              <a:tr h="308338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b="0" u="none" strike="noStrike" dirty="0" smtClean="0">
                          <a:effectLst/>
                        </a:rPr>
                        <a:t>VS1</a:t>
                      </a:r>
                      <a:endParaRPr lang="ro-RO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ym typeface="Wingdings" panose="05000000000000000000" pitchFamily="2" charset="2"/>
                        </a:rPr>
                        <a:t>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0348622"/>
                  </a:ext>
                </a:extLst>
              </a:tr>
              <a:tr h="216898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 dirty="0" smtClean="0">
                          <a:effectLst/>
                        </a:rPr>
                        <a:t>VS2</a:t>
                      </a:r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6037152"/>
                  </a:ext>
                </a:extLst>
              </a:tr>
              <a:tr h="150396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 dirty="0" smtClean="0">
                          <a:effectLst/>
                        </a:rPr>
                        <a:t>VS3</a:t>
                      </a:r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123297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16929" y="1892863"/>
            <a:ext cx="2866292" cy="9233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Rezultatele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determin</a:t>
            </a:r>
            <a:r>
              <a:rPr lang="ro-RO" b="1" dirty="0" smtClean="0">
                <a:solidFill>
                  <a:schemeClr val="bg1">
                    <a:lumMod val="50000"/>
                  </a:schemeClr>
                </a:solidFill>
              </a:rPr>
              <a:t>ă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rilor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o-RO" b="1" dirty="0" smtClean="0">
                <a:solidFill>
                  <a:schemeClr val="bg1">
                    <a:lumMod val="50000"/>
                  </a:schemeClr>
                </a:solidFill>
              </a:rPr>
              <a:t>PM</a:t>
            </a:r>
            <a:r>
              <a:rPr lang="ro-RO" b="1" baseline="-25000" dirty="0" smtClean="0">
                <a:solidFill>
                  <a:schemeClr val="bg1">
                    <a:lumMod val="50000"/>
                  </a:schemeClr>
                </a:solidFill>
              </a:rPr>
              <a:t>2,5</a:t>
            </a:r>
            <a:endParaRPr lang="en-US" b="1" baseline="-25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UM: µg/m</a:t>
            </a:r>
            <a:r>
              <a:rPr lang="en-US" b="1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6929" y="3475047"/>
            <a:ext cx="2866292" cy="9233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Rezultatele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</a:rPr>
              <a:t>determin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ă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</a:rPr>
              <a:t>rilor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BaP</a:t>
            </a:r>
            <a:endParaRPr lang="en-US" b="1" baseline="-25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UM: 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g/m</a:t>
            </a:r>
            <a:r>
              <a:rPr lang="en-US" b="1" baseline="30000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2569431" y="5421175"/>
            <a:ext cx="2965681" cy="4433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Propunere amplasare VS-3</a:t>
            </a:r>
            <a:endParaRPr lang="ro-RO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505640"/>
              </p:ext>
            </p:extLst>
          </p:nvPr>
        </p:nvGraphicFramePr>
        <p:xfrm>
          <a:off x="3357816" y="357226"/>
          <a:ext cx="4329112" cy="11049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2437">
                  <a:extLst>
                    <a:ext uri="{9D8B030D-6E8A-4147-A177-3AD203B41FA5}">
                      <a16:colId xmlns:a16="http://schemas.microsoft.com/office/drawing/2014/main" xmlns="" val="1013429455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xmlns="" val="3900735491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2111546282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xmlns="" val="2351561026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2737479765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xmlns="" val="3972972229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2691016199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xmlns="" val="2868580917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2986496420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xmlns="" val="357444494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xmlns="" val="1586415375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Locația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 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 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 III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 IV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POIM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1204315"/>
                  </a:ext>
                </a:extLst>
              </a:tr>
              <a:tr h="333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975748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VS1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42.93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47.37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8.00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10.51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29.56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39.76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54.44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62.77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33.73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62.77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775160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VS2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38.86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42.57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14.49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21.74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22.22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22.92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31.34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32.16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26.73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42.57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67808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VS3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24.06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29.17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15.01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19.11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32.61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45.74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44.63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48.19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29.08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48.19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27665655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69901"/>
              </p:ext>
            </p:extLst>
          </p:nvPr>
        </p:nvGraphicFramePr>
        <p:xfrm>
          <a:off x="3357816" y="1892863"/>
          <a:ext cx="4329112" cy="97155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52437">
                  <a:extLst>
                    <a:ext uri="{9D8B030D-6E8A-4147-A177-3AD203B41FA5}">
                      <a16:colId xmlns:a16="http://schemas.microsoft.com/office/drawing/2014/main" xmlns="" val="1612243394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xmlns="" val="594672021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2829560784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xmlns="" val="182426704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2298452827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xmlns="" val="3482638277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3112441098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xmlns="" val="2184296079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3790700115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xmlns="" val="2807600083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xmlns="" val="1841267933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Locația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 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 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 III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 IV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POIM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6517070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Max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793974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VS1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18.72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21.01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4.83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8.15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27.05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37.77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42.75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50.72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23.34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50.72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830480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VS2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17.15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17.75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7.07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10.87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15.22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15.67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21.04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21.65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15.12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21.65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2059559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VS3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11.32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14.22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5.46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7.43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23.34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34.60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32.00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35.24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18.03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35.24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50528432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67306"/>
              </p:ext>
            </p:extLst>
          </p:nvPr>
        </p:nvGraphicFramePr>
        <p:xfrm>
          <a:off x="9176094" y="1968765"/>
          <a:ext cx="1219200" cy="771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52197495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2632652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PM</a:t>
                      </a:r>
                      <a:r>
                        <a:rPr lang="en-US" sz="1100" u="none" strike="noStrike" baseline="-25000" dirty="0" smtClean="0">
                          <a:effectLst/>
                        </a:rPr>
                        <a:t>2,5</a:t>
                      </a:r>
                      <a:r>
                        <a:rPr lang="en-US" sz="1100" u="none" strike="noStrike" dirty="0" smtClean="0">
                          <a:effectLst/>
                        </a:rPr>
                        <a:t>/PM</a:t>
                      </a:r>
                      <a:r>
                        <a:rPr lang="en-US" sz="1100" u="none" strike="noStrike" baseline="-25000" dirty="0" smtClean="0">
                          <a:effectLst/>
                        </a:rPr>
                        <a:t>10</a:t>
                      </a: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0030431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VS1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 smtClean="0">
                          <a:effectLst/>
                        </a:rPr>
                        <a:t>0.69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473564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VS2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0.56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745345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VS3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0.62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175025728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2569431" y="5867611"/>
            <a:ext cx="2692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/>
              <a:t>Str. Ştefan cel Mare nr. 413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622293"/>
              </p:ext>
            </p:extLst>
          </p:nvPr>
        </p:nvGraphicFramePr>
        <p:xfrm>
          <a:off x="3357816" y="3475047"/>
          <a:ext cx="3968747" cy="10001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2437">
                  <a:extLst>
                    <a:ext uri="{9D8B030D-6E8A-4147-A177-3AD203B41FA5}">
                      <a16:colId xmlns:a16="http://schemas.microsoft.com/office/drawing/2014/main" xmlns="" val="4184494554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xmlns="" val="3395377620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xmlns="" val="1383928996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xmlns="" val="2714191915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xmlns="" val="387712832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xmlns="" val="3148980521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xmlns="" val="1756529399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xmlns="" val="712334865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xmlns="" val="3363974928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xmlns="" val="3505599934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xmlns="" val="248251768"/>
                    </a:ext>
                  </a:extLst>
                </a:gridCol>
              </a:tblGrid>
              <a:tr h="20002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Locația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POIM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3677619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Max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media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690195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VS1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0.86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3.67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160894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VS2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3642821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VS3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3.03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10432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19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943" y="129947"/>
            <a:ext cx="4755354" cy="6167835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40" y="1599722"/>
            <a:ext cx="4913976" cy="497722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2877002" y="220765"/>
            <a:ext cx="2965681" cy="4433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Propunere amplasare VS-3</a:t>
            </a:r>
            <a:endParaRPr lang="ro-RO" dirty="0"/>
          </a:p>
        </p:txBody>
      </p:sp>
      <p:sp>
        <p:nvSpPr>
          <p:cNvPr id="5" name="TextBox 4"/>
          <p:cNvSpPr txBox="1"/>
          <p:nvPr/>
        </p:nvSpPr>
        <p:spPr>
          <a:xfrm>
            <a:off x="547533" y="703083"/>
            <a:ext cx="5717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Stația automată de monitorizare a calității aerului, tip trafic</a:t>
            </a:r>
          </a:p>
          <a:p>
            <a:pPr algn="ctr"/>
            <a:r>
              <a:rPr lang="ro-RO" dirty="0" smtClean="0"/>
              <a:t>VS-3 – RNMCA (figurile 4.1 și 4.2 alăturate)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65744" y="3029199"/>
            <a:ext cx="365760" cy="1846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600" dirty="0" smtClean="0"/>
              <a:t>VS-3</a:t>
            </a:r>
            <a:endParaRPr lang="en-US" sz="600" dirty="0"/>
          </a:p>
        </p:txBody>
      </p:sp>
      <p:sp>
        <p:nvSpPr>
          <p:cNvPr id="9" name="TextBox 8"/>
          <p:cNvSpPr txBox="1"/>
          <p:nvPr/>
        </p:nvSpPr>
        <p:spPr>
          <a:xfrm>
            <a:off x="3225417" y="4827314"/>
            <a:ext cx="365760" cy="2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1000" dirty="0" smtClean="0"/>
              <a:t>FU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3406393" y="2782978"/>
            <a:ext cx="293559" cy="2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1000" dirty="0" smtClean="0"/>
              <a:t>T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2099812" y="3938141"/>
            <a:ext cx="52267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o-RO" dirty="0" smtClean="0">
                <a:solidFill>
                  <a:srgbClr val="FF0000"/>
                </a:solidFill>
              </a:rPr>
              <a:t>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urban (</a:t>
            </a:r>
            <a:r>
              <a:rPr lang="en-US" dirty="0" smtClean="0">
                <a:solidFill>
                  <a:srgbClr val="FF0000"/>
                </a:solidFill>
              </a:rPr>
              <a:t>FU</a:t>
            </a:r>
            <a:r>
              <a:rPr lang="ro-RO" dirty="0" smtClean="0">
                <a:solidFill>
                  <a:srgbClr val="FF0000"/>
                </a:solidFill>
              </a:rPr>
              <a:t>)</a:t>
            </a:r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68685" y="6563433"/>
            <a:ext cx="27158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000" i="1" dirty="0" smtClean="0"/>
              <a:t>Sursa: </a:t>
            </a:r>
            <a:r>
              <a:rPr lang="en-US" sz="1000" i="1" dirty="0" err="1" smtClean="0"/>
              <a:t>Raport</a:t>
            </a:r>
            <a:r>
              <a:rPr lang="en-US" sz="1000" i="1" dirty="0" smtClean="0"/>
              <a:t> </a:t>
            </a:r>
            <a:r>
              <a:rPr lang="en-US" sz="1000" i="1" dirty="0"/>
              <a:t>ICSI </a:t>
            </a:r>
            <a:r>
              <a:rPr lang="en-US" sz="1000" i="1" dirty="0" err="1"/>
              <a:t>Martie</a:t>
            </a:r>
            <a:r>
              <a:rPr lang="en-US" sz="1000" i="1" dirty="0"/>
              <a:t> 2022 CR5 </a:t>
            </a:r>
            <a:r>
              <a:rPr lang="en-US" sz="1000" i="1" dirty="0" err="1"/>
              <a:t>ctr</a:t>
            </a:r>
            <a:r>
              <a:rPr lang="en-US" sz="1000" i="1" dirty="0"/>
              <a:t> 385 POIM</a:t>
            </a:r>
          </a:p>
        </p:txBody>
      </p:sp>
      <p:pic>
        <p:nvPicPr>
          <p:cNvPr id="11" name="Picture 2" descr="Imagini pentru source apportionment lut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1" t="23833" r="48567" b="34748"/>
          <a:stretch/>
        </p:blipFill>
        <p:spPr bwMode="auto">
          <a:xfrm>
            <a:off x="4379906" y="4393470"/>
            <a:ext cx="2946615" cy="2316723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4709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41958" y="684300"/>
            <a:ext cx="54756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smtClean="0">
                <a:solidFill>
                  <a:srgbClr val="FF0000"/>
                </a:solidFill>
              </a:rPr>
              <a:t>T)</a:t>
            </a:r>
            <a:r>
              <a:rPr lang="ro-RO" dirty="0" smtClean="0">
                <a:solidFill>
                  <a:srgbClr val="FF0000"/>
                </a:solidFill>
              </a:rPr>
              <a:t>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Urban</a:t>
            </a:r>
            <a:endParaRPr lang="ro-RO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37826" y="147585"/>
            <a:ext cx="4287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solidFill>
                  <a:srgbClr val="7030A0"/>
                </a:solidFill>
              </a:rPr>
              <a:t>Analiză </a:t>
            </a:r>
            <a:r>
              <a:rPr lang="ro-RO" u="sng" dirty="0">
                <a:solidFill>
                  <a:srgbClr val="7030A0"/>
                </a:solidFill>
              </a:rPr>
              <a:t>generală</a:t>
            </a:r>
            <a:r>
              <a:rPr lang="ro-RO" dirty="0">
                <a:solidFill>
                  <a:srgbClr val="7030A0"/>
                </a:solidFill>
              </a:rPr>
              <a:t> privind contribuția surselor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90673"/>
              </p:ext>
            </p:extLst>
          </p:nvPr>
        </p:nvGraphicFramePr>
        <p:xfrm>
          <a:off x="2667153" y="1221015"/>
          <a:ext cx="5511801" cy="2181225"/>
        </p:xfrm>
        <a:graphic>
          <a:graphicData uri="http://schemas.openxmlformats.org/drawingml/2006/table">
            <a:tbl>
              <a:tblPr/>
              <a:tblGrid>
                <a:gridCol w="1626901">
                  <a:extLst>
                    <a:ext uri="{9D8B030D-6E8A-4147-A177-3AD203B41FA5}">
                      <a16:colId xmlns:a16="http://schemas.microsoft.com/office/drawing/2014/main" xmlns="" val="803272158"/>
                    </a:ext>
                  </a:extLst>
                </a:gridCol>
                <a:gridCol w="827721">
                  <a:extLst>
                    <a:ext uri="{9D8B030D-6E8A-4147-A177-3AD203B41FA5}">
                      <a16:colId xmlns:a16="http://schemas.microsoft.com/office/drawing/2014/main" xmlns="" val="1189220983"/>
                    </a:ext>
                  </a:extLst>
                </a:gridCol>
                <a:gridCol w="938719">
                  <a:extLst>
                    <a:ext uri="{9D8B030D-6E8A-4147-A177-3AD203B41FA5}">
                      <a16:colId xmlns:a16="http://schemas.microsoft.com/office/drawing/2014/main" xmlns="" val="2123507744"/>
                    </a:ext>
                  </a:extLst>
                </a:gridCol>
                <a:gridCol w="938719">
                  <a:extLst>
                    <a:ext uri="{9D8B030D-6E8A-4147-A177-3AD203B41FA5}">
                      <a16:colId xmlns:a16="http://schemas.microsoft.com/office/drawing/2014/main" xmlns="" val="450633054"/>
                    </a:ext>
                  </a:extLst>
                </a:gridCol>
                <a:gridCol w="1179741">
                  <a:extLst>
                    <a:ext uri="{9D8B030D-6E8A-4147-A177-3AD203B41FA5}">
                      <a16:colId xmlns:a16="http://schemas.microsoft.com/office/drawing/2014/main" xmlns="" val="2406340289"/>
                    </a:ext>
                  </a:extLst>
                </a:gridCol>
              </a:tblGrid>
              <a:tr h="24765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</a:t>
                      </a:r>
                      <a:r>
                        <a:rPr lang="en-US" sz="11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µ</a:t>
                      </a:r>
                      <a:r>
                        <a:rPr lang="en-US" sz="945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g/m</a:t>
                      </a:r>
                      <a:r>
                        <a:rPr lang="en-US" sz="945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822285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Perioade campanii POIM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 POIM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 RNMCA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VS-1 (FU)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Creștere trafic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Distribuție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0996241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 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19.08 - 29.08.2021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 de vară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014718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II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20.09 - 29.09.2021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 de vară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6685921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III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19.01 - 28. 01.2022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 de iarnă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9875147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IV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22.03 - 31.03.2022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iarnă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526180"/>
                  </a:ext>
                </a:extLst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8396201"/>
              </p:ext>
            </p:extLst>
          </p:nvPr>
        </p:nvGraphicFramePr>
        <p:xfrm>
          <a:off x="2231070" y="3569623"/>
          <a:ext cx="6383965" cy="2900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718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37826" y="147585"/>
            <a:ext cx="772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solidFill>
                  <a:srgbClr val="7030A0"/>
                </a:solidFill>
              </a:rPr>
              <a:t>Analiză </a:t>
            </a:r>
            <a:r>
              <a:rPr lang="ro-RO" u="sng" dirty="0" smtClean="0">
                <a:solidFill>
                  <a:srgbClr val="7030A0"/>
                </a:solidFill>
              </a:rPr>
              <a:t>detaliată</a:t>
            </a:r>
            <a:r>
              <a:rPr lang="ro-RO" dirty="0" smtClean="0">
                <a:solidFill>
                  <a:srgbClr val="7030A0"/>
                </a:solidFill>
              </a:rPr>
              <a:t> </a:t>
            </a:r>
            <a:r>
              <a:rPr lang="ro-RO" dirty="0">
                <a:solidFill>
                  <a:srgbClr val="7030A0"/>
                </a:solidFill>
              </a:rPr>
              <a:t>privind contribuția </a:t>
            </a:r>
            <a:r>
              <a:rPr lang="ro-RO" dirty="0" smtClean="0">
                <a:solidFill>
                  <a:srgbClr val="7030A0"/>
                </a:solidFill>
              </a:rPr>
              <a:t>surselor pentru locațiile din municipiul Vaslui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9496" y="4502979"/>
            <a:ext cx="1032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Locația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50344" y="471912"/>
            <a:ext cx="54756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smtClean="0">
                <a:solidFill>
                  <a:srgbClr val="FF0000"/>
                </a:solidFill>
              </a:rPr>
              <a:t>T)</a:t>
            </a:r>
            <a:r>
              <a:rPr lang="ro-RO" dirty="0" smtClean="0">
                <a:solidFill>
                  <a:srgbClr val="FF0000"/>
                </a:solidFill>
              </a:rPr>
              <a:t>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urban</a:t>
            </a:r>
          </a:p>
          <a:p>
            <a:pPr algn="ctr"/>
            <a:r>
              <a:rPr lang="ro-RO" dirty="0" smtClean="0">
                <a:solidFill>
                  <a:srgbClr val="FF0000"/>
                </a:solidFill>
              </a:rPr>
              <a:t>pentru PM</a:t>
            </a:r>
            <a:r>
              <a:rPr lang="ro-RO" baseline="-25000" dirty="0" smtClean="0">
                <a:solidFill>
                  <a:srgbClr val="FF0000"/>
                </a:solidFill>
              </a:rPr>
              <a:t>10</a:t>
            </a:r>
            <a:endParaRPr lang="ro-RO" b="1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628413"/>
              </p:ext>
            </p:extLst>
          </p:nvPr>
        </p:nvGraphicFramePr>
        <p:xfrm>
          <a:off x="1965446" y="1245436"/>
          <a:ext cx="8661398" cy="2609850"/>
        </p:xfrm>
        <a:graphic>
          <a:graphicData uri="http://schemas.openxmlformats.org/drawingml/2006/table">
            <a:tbl>
              <a:tblPr/>
              <a:tblGrid>
                <a:gridCol w="953111">
                  <a:extLst>
                    <a:ext uri="{9D8B030D-6E8A-4147-A177-3AD203B41FA5}">
                      <a16:colId xmlns:a16="http://schemas.microsoft.com/office/drawing/2014/main" xmlns="" val="1733727177"/>
                    </a:ext>
                  </a:extLst>
                </a:gridCol>
                <a:gridCol w="845886">
                  <a:extLst>
                    <a:ext uri="{9D8B030D-6E8A-4147-A177-3AD203B41FA5}">
                      <a16:colId xmlns:a16="http://schemas.microsoft.com/office/drawing/2014/main" xmlns="" val="2996391201"/>
                    </a:ext>
                  </a:extLst>
                </a:gridCol>
                <a:gridCol w="953111">
                  <a:extLst>
                    <a:ext uri="{9D8B030D-6E8A-4147-A177-3AD203B41FA5}">
                      <a16:colId xmlns:a16="http://schemas.microsoft.com/office/drawing/2014/main" xmlns="" val="3498699722"/>
                    </a:ext>
                  </a:extLst>
                </a:gridCol>
                <a:gridCol w="786317">
                  <a:extLst>
                    <a:ext uri="{9D8B030D-6E8A-4147-A177-3AD203B41FA5}">
                      <a16:colId xmlns:a16="http://schemas.microsoft.com/office/drawing/2014/main" xmlns="" val="491128560"/>
                    </a:ext>
                  </a:extLst>
                </a:gridCol>
                <a:gridCol w="428900">
                  <a:extLst>
                    <a:ext uri="{9D8B030D-6E8A-4147-A177-3AD203B41FA5}">
                      <a16:colId xmlns:a16="http://schemas.microsoft.com/office/drawing/2014/main" xmlns="" val="1179540342"/>
                    </a:ext>
                  </a:extLst>
                </a:gridCol>
                <a:gridCol w="428900">
                  <a:extLst>
                    <a:ext uri="{9D8B030D-6E8A-4147-A177-3AD203B41FA5}">
                      <a16:colId xmlns:a16="http://schemas.microsoft.com/office/drawing/2014/main" xmlns="" val="110569018"/>
                    </a:ext>
                  </a:extLst>
                </a:gridCol>
                <a:gridCol w="953111">
                  <a:extLst>
                    <a:ext uri="{9D8B030D-6E8A-4147-A177-3AD203B41FA5}">
                      <a16:colId xmlns:a16="http://schemas.microsoft.com/office/drawing/2014/main" xmlns="" val="1166779886"/>
                    </a:ext>
                  </a:extLst>
                </a:gridCol>
                <a:gridCol w="953111">
                  <a:extLst>
                    <a:ext uri="{9D8B030D-6E8A-4147-A177-3AD203B41FA5}">
                      <a16:colId xmlns:a16="http://schemas.microsoft.com/office/drawing/2014/main" xmlns="" val="945145444"/>
                    </a:ext>
                  </a:extLst>
                </a:gridCol>
                <a:gridCol w="786317">
                  <a:extLst>
                    <a:ext uri="{9D8B030D-6E8A-4147-A177-3AD203B41FA5}">
                      <a16:colId xmlns:a16="http://schemas.microsoft.com/office/drawing/2014/main" xmlns="" val="1775188767"/>
                    </a:ext>
                  </a:extLst>
                </a:gridCol>
                <a:gridCol w="571867">
                  <a:extLst>
                    <a:ext uri="{9D8B030D-6E8A-4147-A177-3AD203B41FA5}">
                      <a16:colId xmlns:a16="http://schemas.microsoft.com/office/drawing/2014/main" xmlns="" val="855383714"/>
                    </a:ext>
                  </a:extLst>
                </a:gridCol>
                <a:gridCol w="428900">
                  <a:extLst>
                    <a:ext uri="{9D8B030D-6E8A-4147-A177-3AD203B41FA5}">
                      <a16:colId xmlns:a16="http://schemas.microsoft.com/office/drawing/2014/main" xmlns="" val="2889881964"/>
                    </a:ext>
                  </a:extLst>
                </a:gridCol>
                <a:gridCol w="571867">
                  <a:extLst>
                    <a:ext uri="{9D8B030D-6E8A-4147-A177-3AD203B41FA5}">
                      <a16:colId xmlns:a16="http://schemas.microsoft.com/office/drawing/2014/main" xmlns="" val="3669532073"/>
                    </a:ext>
                  </a:extLst>
                </a:gridCol>
              </a:tblGrid>
              <a:tr h="3029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Campanie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luna campanie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 mediere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 proba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Crestere 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 mediere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 proba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Crestere 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9119920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Locația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Locația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1878498"/>
                  </a:ext>
                </a:extLst>
              </a:tr>
              <a:tr h="1619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August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19-20.08.2021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 I 1a PM10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22-23.08.2021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 I 2a PM10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3993015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20-21.08.2021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 I 1b PM10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23-24.08.2021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 I 2b PM10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1885877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21-22.08.2021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 I 1c PM10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24-25.08.2021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 I 2c PM10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2814029"/>
                  </a:ext>
                </a:extLst>
              </a:tr>
              <a:tr h="1619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20-21.09.2021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 II 1a PM10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23-24.09.2021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 II 2a PM10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6774019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21-22.09.2021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 II 1b PM10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24-25.09.2021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 II 2b PM10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4872796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22-23.09.2021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 II 1c PM10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25-26.09.2021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 II 2c PM10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56425"/>
                  </a:ext>
                </a:extLst>
              </a:tr>
              <a:tr h="1619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Ianuarie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19-20.01.2022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 III 1a PM10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22-23.01.2022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 III 2a PM10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0085580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20-21.01.2022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 III 1b PM10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23-24.01.2022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 III 2b PM10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9561651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21-22.01.2022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 III 1c PM10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24-25.01.2022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 III 2c PM10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6371348"/>
                  </a:ext>
                </a:extLst>
              </a:tr>
              <a:tr h="1619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22-23.03.2022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 IV 1a PM10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25-26.03.2022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 IV 2a PM10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3649018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23-24.03.2022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 IV 1b PM10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26-27.03.2022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 IV 2b PM10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2045583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24-25.03.2022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 IV 1c PM10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27-28.03.2022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 IV 2c PM10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694812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nr. zile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4362464"/>
                  </a:ext>
                </a:extLst>
              </a:tr>
            </a:tbl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9DBB02EF-6452-4E7B-BE4B-194A398CF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837420"/>
              </p:ext>
            </p:extLst>
          </p:nvPr>
        </p:nvGraphicFramePr>
        <p:xfrm>
          <a:off x="4994030" y="3982479"/>
          <a:ext cx="6392775" cy="2817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Oval 18"/>
          <p:cNvSpPr/>
          <p:nvPr/>
        </p:nvSpPr>
        <p:spPr>
          <a:xfrm>
            <a:off x="7298947" y="3855286"/>
            <a:ext cx="300087" cy="24806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90417" y="3855286"/>
            <a:ext cx="300087" cy="24806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488524" y="3855286"/>
            <a:ext cx="300087" cy="24806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98414" y="5119447"/>
            <a:ext cx="1032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Locația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o-RO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50344" y="471912"/>
            <a:ext cx="54756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smtClean="0">
                <a:solidFill>
                  <a:srgbClr val="FF0000"/>
                </a:solidFill>
              </a:rPr>
              <a:t>T)</a:t>
            </a:r>
            <a:r>
              <a:rPr lang="ro-RO" dirty="0" smtClean="0">
                <a:solidFill>
                  <a:srgbClr val="FF0000"/>
                </a:solidFill>
              </a:rPr>
              <a:t>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urban</a:t>
            </a:r>
          </a:p>
          <a:p>
            <a:pPr algn="ctr"/>
            <a:r>
              <a:rPr lang="ro-RO" dirty="0" smtClean="0">
                <a:solidFill>
                  <a:srgbClr val="FF0000"/>
                </a:solidFill>
              </a:rPr>
              <a:t>pentru PM</a:t>
            </a:r>
            <a:r>
              <a:rPr lang="ro-RO" baseline="-25000" dirty="0" smtClean="0">
                <a:solidFill>
                  <a:srgbClr val="FF0000"/>
                </a:solidFill>
              </a:rPr>
              <a:t>10</a:t>
            </a:r>
            <a:endParaRPr lang="ro-RO" b="1" baseline="-25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37826" y="147585"/>
            <a:ext cx="772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solidFill>
                  <a:srgbClr val="7030A0"/>
                </a:solidFill>
              </a:rPr>
              <a:t>Analiză </a:t>
            </a:r>
            <a:r>
              <a:rPr lang="ro-RO" u="sng" dirty="0" smtClean="0">
                <a:solidFill>
                  <a:srgbClr val="7030A0"/>
                </a:solidFill>
              </a:rPr>
              <a:t>detaliată</a:t>
            </a:r>
            <a:r>
              <a:rPr lang="ro-RO" dirty="0" smtClean="0">
                <a:solidFill>
                  <a:srgbClr val="7030A0"/>
                </a:solidFill>
              </a:rPr>
              <a:t> </a:t>
            </a:r>
            <a:r>
              <a:rPr lang="ro-RO" dirty="0">
                <a:solidFill>
                  <a:srgbClr val="7030A0"/>
                </a:solidFill>
              </a:rPr>
              <a:t>privind contribuția </a:t>
            </a:r>
            <a:r>
              <a:rPr lang="ro-RO" dirty="0" smtClean="0">
                <a:solidFill>
                  <a:srgbClr val="7030A0"/>
                </a:solidFill>
              </a:rPr>
              <a:t>surselor pentru locațiile din municipiul Vaslui</a:t>
            </a:r>
            <a:endParaRPr lang="en-US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xmlns="" id="{9DBB02EF-6452-4E7B-BE4B-194A398CF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576950"/>
              </p:ext>
            </p:extLst>
          </p:nvPr>
        </p:nvGraphicFramePr>
        <p:xfrm>
          <a:off x="3150344" y="2159306"/>
          <a:ext cx="6994025" cy="3274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Oval 11"/>
          <p:cNvSpPr/>
          <p:nvPr/>
        </p:nvSpPr>
        <p:spPr>
          <a:xfrm>
            <a:off x="6093408" y="2996587"/>
            <a:ext cx="472166" cy="2307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5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270176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Rezultatele</a:t>
            </a:r>
            <a:r>
              <a:rPr lang="en-US" b="1" dirty="0"/>
              <a:t> </a:t>
            </a:r>
            <a:r>
              <a:rPr lang="en-US" b="1" dirty="0" err="1" smtClean="0"/>
              <a:t>determin</a:t>
            </a:r>
            <a:r>
              <a:rPr lang="ro-RO" b="1" dirty="0" smtClean="0"/>
              <a:t>ă</a:t>
            </a:r>
            <a:r>
              <a:rPr lang="en-US" b="1" dirty="0" err="1" smtClean="0"/>
              <a:t>rilor</a:t>
            </a:r>
            <a:endParaRPr lang="en-US" b="1" dirty="0"/>
          </a:p>
          <a:p>
            <a:r>
              <a:rPr lang="ro-RO" b="1" dirty="0" smtClean="0"/>
              <a:t>PM</a:t>
            </a:r>
            <a:r>
              <a:rPr lang="ro-RO" b="1" baseline="-25000" dirty="0" smtClean="0"/>
              <a:t>10</a:t>
            </a:r>
            <a:endParaRPr lang="en-US" b="1" baseline="-25000" dirty="0"/>
          </a:p>
          <a:p>
            <a:r>
              <a:rPr lang="en-US" b="1" dirty="0" smtClean="0"/>
              <a:t>UM: µg/m</a:t>
            </a:r>
            <a:r>
              <a:rPr lang="en-US" b="1" baseline="30000" dirty="0" smtClean="0"/>
              <a:t>3</a:t>
            </a:r>
            <a:r>
              <a:rPr lang="en-US" b="1" dirty="0" smtClean="0"/>
              <a:t> </a:t>
            </a:r>
          </a:p>
        </p:txBody>
      </p:sp>
      <p:sp>
        <p:nvSpPr>
          <p:cNvPr id="8" name="8-Point Star 7"/>
          <p:cNvSpPr/>
          <p:nvPr/>
        </p:nvSpPr>
        <p:spPr>
          <a:xfrm>
            <a:off x="7185890" y="1926228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</a:t>
            </a:r>
            <a:endParaRPr lang="ro-RO" dirty="0"/>
          </a:p>
        </p:txBody>
      </p:sp>
      <p:sp>
        <p:nvSpPr>
          <p:cNvPr id="9" name="8-Point Star 8"/>
          <p:cNvSpPr/>
          <p:nvPr/>
        </p:nvSpPr>
        <p:spPr>
          <a:xfrm>
            <a:off x="8022764" y="1939062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2</a:t>
            </a:r>
            <a:endParaRPr lang="ro-RO" dirty="0"/>
          </a:p>
        </p:txBody>
      </p:sp>
      <p:sp>
        <p:nvSpPr>
          <p:cNvPr id="10" name="8-Point Star 9"/>
          <p:cNvSpPr/>
          <p:nvPr/>
        </p:nvSpPr>
        <p:spPr>
          <a:xfrm>
            <a:off x="8803778" y="1920315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3</a:t>
            </a:r>
            <a:endParaRPr lang="ro-RO" dirty="0"/>
          </a:p>
        </p:txBody>
      </p:sp>
      <p:sp>
        <p:nvSpPr>
          <p:cNvPr id="11" name="8-Point Star 10"/>
          <p:cNvSpPr/>
          <p:nvPr/>
        </p:nvSpPr>
        <p:spPr>
          <a:xfrm>
            <a:off x="9614663" y="1932411"/>
            <a:ext cx="612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10</a:t>
            </a:r>
            <a:endParaRPr lang="ro-RO" dirty="0"/>
          </a:p>
        </p:txBody>
      </p:sp>
      <p:sp>
        <p:nvSpPr>
          <p:cNvPr id="12" name="8-Point Star 11"/>
          <p:cNvSpPr/>
          <p:nvPr/>
        </p:nvSpPr>
        <p:spPr>
          <a:xfrm>
            <a:off x="10421666" y="1939062"/>
            <a:ext cx="612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11</a:t>
            </a:r>
            <a:endParaRPr lang="ro-RO" dirty="0"/>
          </a:p>
        </p:txBody>
      </p:sp>
      <p:sp>
        <p:nvSpPr>
          <p:cNvPr id="13" name="8-Point Star 12"/>
          <p:cNvSpPr/>
          <p:nvPr/>
        </p:nvSpPr>
        <p:spPr>
          <a:xfrm>
            <a:off x="11266836" y="1932411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12</a:t>
            </a:r>
            <a:endParaRPr lang="ro-RO" dirty="0"/>
          </a:p>
        </p:txBody>
      </p:sp>
      <p:sp>
        <p:nvSpPr>
          <p:cNvPr id="14" name="8-Point Star 13"/>
          <p:cNvSpPr/>
          <p:nvPr/>
        </p:nvSpPr>
        <p:spPr>
          <a:xfrm>
            <a:off x="7194676" y="2926532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4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15" name="8-Point Star 14"/>
          <p:cNvSpPr/>
          <p:nvPr/>
        </p:nvSpPr>
        <p:spPr>
          <a:xfrm>
            <a:off x="8035931" y="2906381"/>
            <a:ext cx="648000" cy="57600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5</a:t>
            </a:r>
            <a:endParaRPr lang="ro-RO" dirty="0"/>
          </a:p>
        </p:txBody>
      </p:sp>
      <p:sp>
        <p:nvSpPr>
          <p:cNvPr id="16" name="8-Point Star 15"/>
          <p:cNvSpPr/>
          <p:nvPr/>
        </p:nvSpPr>
        <p:spPr>
          <a:xfrm>
            <a:off x="8891022" y="2828824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6</a:t>
            </a:r>
            <a:endParaRPr lang="ro-RO" dirty="0"/>
          </a:p>
        </p:txBody>
      </p:sp>
      <p:sp>
        <p:nvSpPr>
          <p:cNvPr id="17" name="8-Point Star 16"/>
          <p:cNvSpPr/>
          <p:nvPr/>
        </p:nvSpPr>
        <p:spPr>
          <a:xfrm>
            <a:off x="9670598" y="2840920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7</a:t>
            </a:r>
            <a:endParaRPr lang="ro-RO" dirty="0"/>
          </a:p>
        </p:txBody>
      </p:sp>
      <p:sp>
        <p:nvSpPr>
          <p:cNvPr id="18" name="8-Point Star 17"/>
          <p:cNvSpPr/>
          <p:nvPr/>
        </p:nvSpPr>
        <p:spPr>
          <a:xfrm>
            <a:off x="10433754" y="2835642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8</a:t>
            </a:r>
            <a:endParaRPr lang="ro-RO" dirty="0"/>
          </a:p>
        </p:txBody>
      </p:sp>
      <p:sp>
        <p:nvSpPr>
          <p:cNvPr id="19" name="8-Point Star 18"/>
          <p:cNvSpPr/>
          <p:nvPr/>
        </p:nvSpPr>
        <p:spPr>
          <a:xfrm>
            <a:off x="11288845" y="2806846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9</a:t>
            </a:r>
          </a:p>
        </p:txBody>
      </p:sp>
      <p:sp>
        <p:nvSpPr>
          <p:cNvPr id="3" name="Rectangle 2"/>
          <p:cNvSpPr/>
          <p:nvPr/>
        </p:nvSpPr>
        <p:spPr>
          <a:xfrm>
            <a:off x="8662210" y="912730"/>
            <a:ext cx="180000" cy="180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1" name="TextBox 20"/>
          <p:cNvSpPr txBox="1"/>
          <p:nvPr/>
        </p:nvSpPr>
        <p:spPr>
          <a:xfrm>
            <a:off x="8477413" y="11570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</a:t>
            </a:r>
            <a:endParaRPr lang="ro-RO" dirty="0"/>
          </a:p>
        </p:txBody>
      </p:sp>
      <p:sp>
        <p:nvSpPr>
          <p:cNvPr id="24" name="Rectangle 23"/>
          <p:cNvSpPr/>
          <p:nvPr/>
        </p:nvSpPr>
        <p:spPr>
          <a:xfrm>
            <a:off x="9201511" y="916789"/>
            <a:ext cx="180000" cy="18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5" name="TextBox 24"/>
          <p:cNvSpPr txBox="1"/>
          <p:nvPr/>
        </p:nvSpPr>
        <p:spPr>
          <a:xfrm>
            <a:off x="8977447" y="115702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II</a:t>
            </a:r>
            <a:endParaRPr lang="ro-RO" dirty="0"/>
          </a:p>
        </p:txBody>
      </p:sp>
      <p:sp>
        <p:nvSpPr>
          <p:cNvPr id="28" name="Rectangle 27"/>
          <p:cNvSpPr/>
          <p:nvPr/>
        </p:nvSpPr>
        <p:spPr>
          <a:xfrm>
            <a:off x="9738877" y="906320"/>
            <a:ext cx="180000" cy="180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9" name="TextBox 28"/>
          <p:cNvSpPr txBox="1"/>
          <p:nvPr/>
        </p:nvSpPr>
        <p:spPr>
          <a:xfrm>
            <a:off x="9585094" y="112472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III</a:t>
            </a:r>
            <a:endParaRPr lang="ro-RO" dirty="0"/>
          </a:p>
        </p:txBody>
      </p:sp>
      <p:sp>
        <p:nvSpPr>
          <p:cNvPr id="30" name="Rectangle 29"/>
          <p:cNvSpPr/>
          <p:nvPr/>
        </p:nvSpPr>
        <p:spPr>
          <a:xfrm>
            <a:off x="10195673" y="906320"/>
            <a:ext cx="180000" cy="180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1" name="TextBox 30"/>
          <p:cNvSpPr txBox="1"/>
          <p:nvPr/>
        </p:nvSpPr>
        <p:spPr>
          <a:xfrm>
            <a:off x="10099453" y="1086687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IV</a:t>
            </a:r>
            <a:endParaRPr lang="ro-RO" dirty="0"/>
          </a:p>
        </p:txBody>
      </p:sp>
      <p:sp>
        <p:nvSpPr>
          <p:cNvPr id="36" name="TextBox 35"/>
          <p:cNvSpPr txBox="1"/>
          <p:nvPr/>
        </p:nvSpPr>
        <p:spPr>
          <a:xfrm>
            <a:off x="3100479" y="138025"/>
            <a:ext cx="2701762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Rezultatele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determin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ă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rilor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PM</a:t>
            </a:r>
            <a:r>
              <a:rPr lang="ro-RO" baseline="-25000" dirty="0" smtClean="0">
                <a:solidFill>
                  <a:schemeClr val="bg1">
                    <a:lumMod val="50000"/>
                  </a:schemeClr>
                </a:solidFill>
              </a:rPr>
              <a:t>2,5 </a:t>
            </a:r>
            <a:endParaRPr lang="en-US" baseline="-25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UM: µg/m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6730" y="1228661"/>
            <a:ext cx="3123052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Re</a:t>
            </a:r>
            <a:r>
              <a:rPr lang="ro-RO" b="1" dirty="0" smtClean="0"/>
              <a:t>prezentarea grafică a valorilor zilnice separat pentru cele 4 campanii, pentru fiecare amplasament propus, pentru PM</a:t>
            </a:r>
            <a:r>
              <a:rPr lang="ro-RO" b="1" baseline="-25000" dirty="0" smtClean="0"/>
              <a:t>10 </a:t>
            </a:r>
            <a:r>
              <a:rPr lang="ro-RO" b="1" dirty="0"/>
              <a:t>,</a:t>
            </a:r>
            <a:r>
              <a:rPr lang="ro-RO" b="1" dirty="0" smtClean="0"/>
              <a:t> 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PM</a:t>
            </a:r>
            <a:r>
              <a:rPr lang="ro-RO" b="1" baseline="-25000" dirty="0" smtClean="0">
                <a:solidFill>
                  <a:schemeClr val="bg1">
                    <a:lumMod val="65000"/>
                  </a:schemeClr>
                </a:solidFill>
              </a:rPr>
              <a:t>2,5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13411" y="2426259"/>
            <a:ext cx="3420637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dirty="0" smtClean="0"/>
              <a:t>Prezentarea tabelară a mediei valorilor zilnice </a:t>
            </a:r>
            <a:r>
              <a:rPr lang="ro-RO" b="1" dirty="0"/>
              <a:t>pentru PM</a:t>
            </a:r>
            <a:r>
              <a:rPr lang="ro-RO" b="1" baseline="-25000" dirty="0"/>
              <a:t>10 </a:t>
            </a:r>
            <a:r>
              <a:rPr lang="ro-RO" b="1" dirty="0" smtClean="0"/>
              <a:t>și a valorii maxime pentru fiecare campanie și fiecare amplasament propus, pentru PM</a:t>
            </a:r>
            <a:r>
              <a:rPr lang="ro-RO" b="1" baseline="-25000" dirty="0" smtClean="0"/>
              <a:t>10</a:t>
            </a:r>
            <a:endParaRPr lang="en-US" b="1" baseline="-25000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4347644" y="3603597"/>
            <a:ext cx="3233132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Re</a:t>
            </a:r>
            <a:r>
              <a:rPr lang="ro-RO" b="1" dirty="0" smtClean="0"/>
              <a:t>prezentarea grafică </a:t>
            </a:r>
            <a:r>
              <a:rPr lang="ro-RO" b="1" dirty="0"/>
              <a:t>comparativă pentru </a:t>
            </a:r>
            <a:r>
              <a:rPr lang="ro-RO" b="1" dirty="0" smtClean="0"/>
              <a:t>amplasamentele propuse a mediilor valorilor zilnice pentru toate cele 4 campanii (12 zile) și a valorii maxime zilnice pentru PM</a:t>
            </a:r>
            <a:r>
              <a:rPr lang="ro-RO" b="1" baseline="-25000" dirty="0" smtClean="0"/>
              <a:t>10</a:t>
            </a:r>
            <a:r>
              <a:rPr lang="en-US" b="1" dirty="0" smtClean="0"/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00913" y="5332321"/>
            <a:ext cx="3480598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prezentarea grafică </a:t>
            </a:r>
            <a:r>
              <a:rPr lang="ro-RO" dirty="0">
                <a:solidFill>
                  <a:schemeClr val="bg1">
                    <a:lumMod val="50000"/>
                  </a:schemeClr>
                </a:solidFill>
              </a:rPr>
              <a:t>comparativă pentru 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amplasamentele propuse a mediilor valorilor zilnice pentru toate cele 4 campanii (12 zile) pentru PM</a:t>
            </a:r>
            <a:r>
              <a:rPr lang="ro-RO" baseline="-25000" dirty="0" smtClean="0">
                <a:solidFill>
                  <a:schemeClr val="bg1">
                    <a:lumMod val="50000"/>
                  </a:schemeClr>
                </a:solidFill>
              </a:rPr>
              <a:t>2,5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" name="Oval 1"/>
          <p:cNvSpPr/>
          <p:nvPr/>
        </p:nvSpPr>
        <p:spPr>
          <a:xfrm>
            <a:off x="6566785" y="40458"/>
            <a:ext cx="5486670" cy="514111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3" name="TextBox 42"/>
          <p:cNvSpPr txBox="1"/>
          <p:nvPr/>
        </p:nvSpPr>
        <p:spPr>
          <a:xfrm>
            <a:off x="8714938" y="544855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Campaniile</a:t>
            </a:r>
            <a:endParaRPr lang="en-US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8439706" y="23128"/>
            <a:ext cx="16021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Legendă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1454411" y="4200961"/>
            <a:ext cx="263454" cy="9806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3" name="Down Arrow 52"/>
          <p:cNvSpPr/>
          <p:nvPr/>
        </p:nvSpPr>
        <p:spPr>
          <a:xfrm rot="5400000">
            <a:off x="3116432" y="5727140"/>
            <a:ext cx="269539" cy="12625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4" name="TextBox 53"/>
          <p:cNvSpPr txBox="1"/>
          <p:nvPr/>
        </p:nvSpPr>
        <p:spPr>
          <a:xfrm>
            <a:off x="252905" y="5181570"/>
            <a:ext cx="2403011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0070C0"/>
                </a:solidFill>
              </a:rPr>
              <a:t>CRITERII DE SELECȚIE a amplasamentului propus:</a:t>
            </a:r>
          </a:p>
          <a:p>
            <a:pPr algn="ctr"/>
            <a:r>
              <a:rPr lang="ro-RO" b="1" dirty="0" smtClean="0">
                <a:solidFill>
                  <a:srgbClr val="0070C0"/>
                </a:solidFill>
              </a:rPr>
              <a:t>Ariile în care apar cele mai mari concentrații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335394" y="548614"/>
            <a:ext cx="2701762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Rezultatele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determin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ă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rilor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BaP în mod similar cu PM</a:t>
            </a:r>
            <a:r>
              <a:rPr lang="ro-RO" baseline="-25000" dirty="0" smtClean="0">
                <a:solidFill>
                  <a:schemeClr val="bg1">
                    <a:lumMod val="50000"/>
                  </a:schemeClr>
                </a:solidFill>
              </a:rPr>
              <a:t>2,5</a:t>
            </a:r>
            <a:endParaRPr lang="en-US" baseline="-25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UM: 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g/m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238829" y="4200961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sym typeface="Wingdings" panose="05000000000000000000" pitchFamily="2" charset="2"/>
              </a:rPr>
              <a:t></a:t>
            </a:r>
            <a:endParaRPr lang="ro-RO" dirty="0"/>
          </a:p>
        </p:txBody>
      </p:sp>
      <p:sp>
        <p:nvSpPr>
          <p:cNvPr id="56" name="TextBox 55"/>
          <p:cNvSpPr txBox="1"/>
          <p:nvPr/>
        </p:nvSpPr>
        <p:spPr>
          <a:xfrm>
            <a:off x="8132931" y="4188865"/>
            <a:ext cx="2164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Concentrații maxime</a:t>
            </a:r>
            <a:endParaRPr lang="en-US" b="1" dirty="0" smtClean="0"/>
          </a:p>
        </p:txBody>
      </p:sp>
      <p:sp>
        <p:nvSpPr>
          <p:cNvPr id="52" name="TextBox 51"/>
          <p:cNvSpPr txBox="1"/>
          <p:nvPr/>
        </p:nvSpPr>
        <p:spPr>
          <a:xfrm>
            <a:off x="7833890" y="4558197"/>
            <a:ext cx="418884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Facultative – nu sunt prevăzute în proiect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36818" y="1403876"/>
            <a:ext cx="4399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Calendarul campaniilor (1 – 12 lunile anului)</a:t>
            </a:r>
            <a:endParaRPr lang="en-US" b="1" dirty="0" smtClean="0"/>
          </a:p>
        </p:txBody>
      </p:sp>
      <p:sp>
        <p:nvSpPr>
          <p:cNvPr id="59" name="TextBox 58"/>
          <p:cNvSpPr txBox="1"/>
          <p:nvPr/>
        </p:nvSpPr>
        <p:spPr>
          <a:xfrm>
            <a:off x="6737212" y="1665790"/>
            <a:ext cx="445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i="1" dirty="0" smtClean="0"/>
              <a:t>Perioada de iarnă </a:t>
            </a:r>
            <a:r>
              <a:rPr lang="ro-RO" sz="1200" i="1" dirty="0" smtClean="0"/>
              <a:t>(1 octombrie – 31 martie cf. L.104/2011)</a:t>
            </a:r>
            <a:endParaRPr lang="en-US" sz="1200" i="1" dirty="0" smtClean="0"/>
          </a:p>
        </p:txBody>
      </p:sp>
      <p:sp>
        <p:nvSpPr>
          <p:cNvPr id="60" name="TextBox 59"/>
          <p:cNvSpPr txBox="1"/>
          <p:nvPr/>
        </p:nvSpPr>
        <p:spPr>
          <a:xfrm>
            <a:off x="6735379" y="2554962"/>
            <a:ext cx="4428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i="1" dirty="0" smtClean="0"/>
              <a:t>Perioada de vară </a:t>
            </a:r>
            <a:r>
              <a:rPr lang="ro-RO" sz="1200" i="1" dirty="0">
                <a:solidFill>
                  <a:prstClr val="black"/>
                </a:solidFill>
              </a:rPr>
              <a:t>(1 </a:t>
            </a:r>
            <a:r>
              <a:rPr lang="en-US" sz="1200" i="1" dirty="0" err="1">
                <a:solidFill>
                  <a:prstClr val="black"/>
                </a:solidFill>
              </a:rPr>
              <a:t>aprili</a:t>
            </a:r>
            <a:r>
              <a:rPr lang="ro-RO" sz="1200" i="1" dirty="0">
                <a:solidFill>
                  <a:prstClr val="black"/>
                </a:solidFill>
              </a:rPr>
              <a:t>e – 3</a:t>
            </a:r>
            <a:r>
              <a:rPr lang="en-US" sz="1200" i="1" dirty="0">
                <a:solidFill>
                  <a:prstClr val="black"/>
                </a:solidFill>
              </a:rPr>
              <a:t>0</a:t>
            </a:r>
            <a:r>
              <a:rPr lang="ro-RO" sz="1200" i="1" dirty="0">
                <a:solidFill>
                  <a:prstClr val="black"/>
                </a:solidFill>
              </a:rPr>
              <a:t> </a:t>
            </a:r>
            <a:r>
              <a:rPr lang="en-US" sz="1200" i="1" dirty="0" err="1">
                <a:solidFill>
                  <a:prstClr val="black"/>
                </a:solidFill>
              </a:rPr>
              <a:t>septembrie</a:t>
            </a:r>
            <a:r>
              <a:rPr lang="ro-RO" sz="1200" i="1" dirty="0">
                <a:solidFill>
                  <a:prstClr val="black"/>
                </a:solidFill>
              </a:rPr>
              <a:t> cf. L.104/2011)</a:t>
            </a:r>
            <a:endParaRPr lang="en-US" sz="1200" i="1" dirty="0">
              <a:solidFill>
                <a:prstClr val="black"/>
              </a:solidFill>
            </a:endParaRPr>
          </a:p>
          <a:p>
            <a:endParaRPr lang="en-US" i="1" dirty="0"/>
          </a:p>
        </p:txBody>
      </p:sp>
      <p:sp>
        <p:nvSpPr>
          <p:cNvPr id="57" name="Rectangle 56"/>
          <p:cNvSpPr/>
          <p:nvPr/>
        </p:nvSpPr>
        <p:spPr>
          <a:xfrm>
            <a:off x="10263293" y="3690734"/>
            <a:ext cx="180000" cy="18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1" name="Rectangle 60"/>
          <p:cNvSpPr/>
          <p:nvPr/>
        </p:nvSpPr>
        <p:spPr>
          <a:xfrm>
            <a:off x="10802594" y="3694793"/>
            <a:ext cx="180000" cy="18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2" name="Rectangle 61"/>
          <p:cNvSpPr/>
          <p:nvPr/>
        </p:nvSpPr>
        <p:spPr>
          <a:xfrm>
            <a:off x="11339960" y="3684324"/>
            <a:ext cx="180000" cy="18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3" name="TextBox 62"/>
          <p:cNvSpPr txBox="1"/>
          <p:nvPr/>
        </p:nvSpPr>
        <p:spPr>
          <a:xfrm>
            <a:off x="7375222" y="3541812"/>
            <a:ext cx="269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Amplasamentele locațiilor</a:t>
            </a:r>
            <a:endParaRPr lang="en-US" b="1" dirty="0" smtClean="0"/>
          </a:p>
        </p:txBody>
      </p:sp>
      <p:sp>
        <p:nvSpPr>
          <p:cNvPr id="64" name="TextBox 63"/>
          <p:cNvSpPr txBox="1"/>
          <p:nvPr/>
        </p:nvSpPr>
        <p:spPr>
          <a:xfrm>
            <a:off x="9812232" y="38437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a</a:t>
            </a:r>
            <a:endParaRPr lang="ro-RO" dirty="0"/>
          </a:p>
        </p:txBody>
      </p:sp>
      <p:sp>
        <p:nvSpPr>
          <p:cNvPr id="65" name="TextBox 64"/>
          <p:cNvSpPr txBox="1"/>
          <p:nvPr/>
        </p:nvSpPr>
        <p:spPr>
          <a:xfrm>
            <a:off x="10423178" y="384374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b</a:t>
            </a:r>
            <a:endParaRPr lang="ro-RO" dirty="0"/>
          </a:p>
        </p:txBody>
      </p:sp>
      <p:sp>
        <p:nvSpPr>
          <p:cNvPr id="66" name="TextBox 65"/>
          <p:cNvSpPr txBox="1"/>
          <p:nvPr/>
        </p:nvSpPr>
        <p:spPr>
          <a:xfrm>
            <a:off x="10950453" y="3819435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</a:t>
            </a:r>
            <a:endParaRPr lang="ro-RO" dirty="0"/>
          </a:p>
        </p:txBody>
      </p:sp>
      <p:sp>
        <p:nvSpPr>
          <p:cNvPr id="67" name="TextBox 66"/>
          <p:cNvSpPr txBox="1"/>
          <p:nvPr/>
        </p:nvSpPr>
        <p:spPr>
          <a:xfrm>
            <a:off x="7729285" y="3870541"/>
            <a:ext cx="2148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Codificarea locațiilor</a:t>
            </a:r>
            <a:endParaRPr lang="en-US" b="1" dirty="0" smtClean="0"/>
          </a:p>
        </p:txBody>
      </p:sp>
      <p:sp>
        <p:nvSpPr>
          <p:cNvPr id="68" name="TextBox 67"/>
          <p:cNvSpPr txBox="1"/>
          <p:nvPr/>
        </p:nvSpPr>
        <p:spPr>
          <a:xfrm>
            <a:off x="10075605" y="4851448"/>
            <a:ext cx="18136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dirty="0" smtClean="0"/>
              <a:t>FU – fond urban</a:t>
            </a:r>
          </a:p>
          <a:p>
            <a:r>
              <a:rPr lang="ro-RO" dirty="0" smtClean="0"/>
              <a:t>T - trafic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646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368" y="871560"/>
            <a:ext cx="494896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0070C0"/>
                </a:solidFill>
              </a:rPr>
              <a:t>CRITERII DE SELECȚIE a amplasamentului propus:</a:t>
            </a:r>
          </a:p>
          <a:p>
            <a:pPr algn="ctr"/>
            <a:r>
              <a:rPr lang="ro-RO" b="1" dirty="0" smtClean="0">
                <a:solidFill>
                  <a:srgbClr val="C00000"/>
                </a:solidFill>
              </a:rPr>
              <a:t>Ariile</a:t>
            </a:r>
            <a:r>
              <a:rPr lang="ro-RO" b="1" dirty="0" smtClean="0">
                <a:solidFill>
                  <a:srgbClr val="0070C0"/>
                </a:solidFill>
              </a:rPr>
              <a:t> în care apar </a:t>
            </a:r>
            <a:r>
              <a:rPr lang="ro-RO" b="1" dirty="0" smtClean="0">
                <a:solidFill>
                  <a:srgbClr val="7030A0"/>
                </a:solidFill>
              </a:rPr>
              <a:t>cele mai mari concentrații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6368" y="2618861"/>
            <a:ext cx="4544291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7030A0"/>
                </a:solidFill>
              </a:rPr>
              <a:t>Parametrii statistici relevanți pentru cele mai mari concentrații:</a:t>
            </a:r>
          </a:p>
          <a:p>
            <a:pPr algn="ctr"/>
            <a:endParaRPr lang="ro-RO" b="1" dirty="0" smtClean="0">
              <a:solidFill>
                <a:srgbClr val="7030A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o-RO" b="1" dirty="0" smtClean="0">
                <a:solidFill>
                  <a:srgbClr val="7030A0"/>
                </a:solidFill>
              </a:rPr>
              <a:t>PM</a:t>
            </a:r>
            <a:r>
              <a:rPr lang="ro-RO" b="1" baseline="-25000" dirty="0" smtClean="0">
                <a:solidFill>
                  <a:srgbClr val="7030A0"/>
                </a:solidFill>
              </a:rPr>
              <a:t>10</a:t>
            </a:r>
            <a:r>
              <a:rPr lang="ro-RO" b="1" dirty="0" smtClean="0">
                <a:solidFill>
                  <a:srgbClr val="7030A0"/>
                </a:solidFill>
              </a:rPr>
              <a:t>: concentrația medie și concentrația maximă zilnică</a:t>
            </a:r>
            <a:endParaRPr lang="ro-RO" dirty="0" smtClean="0">
              <a:solidFill>
                <a:srgbClr val="7030A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PM</a:t>
            </a:r>
            <a:r>
              <a:rPr lang="ro-RO" b="1" baseline="-25000" dirty="0" smtClean="0">
                <a:solidFill>
                  <a:schemeClr val="bg1">
                    <a:lumMod val="65000"/>
                  </a:schemeClr>
                </a:solidFill>
              </a:rPr>
              <a:t>2,5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: concentrația medie</a:t>
            </a:r>
          </a:p>
          <a:p>
            <a:pPr marL="285750" indent="-285750" algn="ctr">
              <a:buFontTx/>
              <a:buChar char="-"/>
            </a:pP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BaP: concentrația medie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8294" y="366400"/>
            <a:ext cx="424279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Pentru PM</a:t>
            </a:r>
            <a:r>
              <a:rPr lang="ro-RO" b="1" u="sng" baseline="-25000" dirty="0" smtClean="0">
                <a:solidFill>
                  <a:schemeClr val="bg1">
                    <a:lumMod val="65000"/>
                  </a:schemeClr>
                </a:solidFill>
              </a:rPr>
              <a:t>2,5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o-RO" b="1" dirty="0">
                <a:solidFill>
                  <a:schemeClr val="bg1">
                    <a:lumMod val="65000"/>
                  </a:schemeClr>
                </a:solidFill>
              </a:rPr>
              <a:t>(dacă rezultatele analizelor 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nu coincid </a:t>
            </a:r>
            <a:r>
              <a:rPr lang="ro-RO" b="1" dirty="0">
                <a:solidFill>
                  <a:schemeClr val="bg1">
                    <a:lumMod val="65000"/>
                  </a:schemeClr>
                </a:solidFill>
              </a:rPr>
              <a:t>pentru cei doi 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indicatori)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294" y="1636049"/>
            <a:ext cx="477388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u="sng" dirty="0" smtClean="0">
                <a:solidFill>
                  <a:srgbClr val="C00000"/>
                </a:solidFill>
              </a:rPr>
              <a:t>Pentru PM</a:t>
            </a:r>
            <a:r>
              <a:rPr lang="ro-RO" b="1" u="sng" baseline="-25000" dirty="0" smtClean="0">
                <a:solidFill>
                  <a:srgbClr val="C00000"/>
                </a:solidFill>
              </a:rPr>
              <a:t>10</a:t>
            </a:r>
            <a:r>
              <a:rPr lang="ro-RO" b="1" u="sng" dirty="0" smtClean="0">
                <a:solidFill>
                  <a:srgbClr val="C00000"/>
                </a:solidFill>
              </a:rPr>
              <a:t> 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și PM</a:t>
            </a:r>
            <a:r>
              <a:rPr lang="ro-RO" b="1" u="sng" baseline="-25000" dirty="0" smtClean="0">
                <a:solidFill>
                  <a:schemeClr val="bg1">
                    <a:lumMod val="65000"/>
                  </a:schemeClr>
                </a:solidFill>
              </a:rPr>
              <a:t>2,5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(dacă rezultatele analizelor 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coincid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 pentru cei doi indicatori)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8294" y="2943442"/>
            <a:ext cx="311595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Pentru BaP: se prezintă analiza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stCxn id="2" idx="3"/>
            <a:endCxn id="6" idx="1"/>
          </p:cNvCxnSpPr>
          <p:nvPr/>
        </p:nvCxnSpPr>
        <p:spPr>
          <a:xfrm flipV="1">
            <a:off x="5675335" y="689566"/>
            <a:ext cx="772959" cy="505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3"/>
            <a:endCxn id="5" idx="1"/>
          </p:cNvCxnSpPr>
          <p:nvPr/>
        </p:nvCxnSpPr>
        <p:spPr>
          <a:xfrm>
            <a:off x="5675335" y="1194726"/>
            <a:ext cx="772959" cy="764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3"/>
            <a:endCxn id="7" idx="1"/>
          </p:cNvCxnSpPr>
          <p:nvPr/>
        </p:nvCxnSpPr>
        <p:spPr>
          <a:xfrm>
            <a:off x="5675335" y="1194726"/>
            <a:ext cx="772959" cy="1933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6368" y="4735493"/>
            <a:ext cx="4544291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1400" dirty="0" smtClean="0">
                <a:solidFill>
                  <a:srgbClr val="7030A0"/>
                </a:solidFill>
              </a:rPr>
              <a:t>O analiză </a:t>
            </a:r>
            <a:r>
              <a:rPr lang="ro-RO" sz="1400" u="sng" dirty="0" smtClean="0">
                <a:solidFill>
                  <a:srgbClr val="7030A0"/>
                </a:solidFill>
              </a:rPr>
              <a:t>generală</a:t>
            </a:r>
            <a:r>
              <a:rPr lang="ro-RO" sz="1400" dirty="0" smtClean="0">
                <a:solidFill>
                  <a:srgbClr val="7030A0"/>
                </a:solidFill>
              </a:rPr>
              <a:t> privind contribuția surselor, în care:</a:t>
            </a:r>
          </a:p>
          <a:p>
            <a:pPr marL="285750" indent="-285750" algn="ctr">
              <a:buFontTx/>
              <a:buChar char="-"/>
            </a:pPr>
            <a:r>
              <a:rPr lang="ro-RO" sz="1400" dirty="0" smtClean="0">
                <a:solidFill>
                  <a:srgbClr val="7030A0"/>
                </a:solidFill>
              </a:rPr>
              <a:t>„media POIM„ reprezintă media rezultatelor obținute în toate campaniile pentru toate cele trei amplasamente; </a:t>
            </a:r>
            <a:r>
              <a:rPr lang="ro-RO" sz="1400" u="sng" dirty="0" smtClean="0">
                <a:solidFill>
                  <a:srgbClr val="7030A0"/>
                </a:solidFill>
              </a:rPr>
              <a:t>nu este prezentată pentru fiecare amplasament în parte</a:t>
            </a:r>
          </a:p>
          <a:p>
            <a:pPr marL="285750" indent="-285750" algn="ctr">
              <a:buFontTx/>
              <a:buChar char="-"/>
            </a:pPr>
            <a:r>
              <a:rPr lang="ro-RO" sz="1400" dirty="0" smtClean="0">
                <a:solidFill>
                  <a:srgbClr val="7030A0"/>
                </a:solidFill>
              </a:rPr>
              <a:t>”media RNMCA„ este media </a:t>
            </a:r>
            <a:r>
              <a:rPr lang="ro-RO" sz="1400" u="sng" dirty="0" smtClean="0">
                <a:solidFill>
                  <a:srgbClr val="7030A0"/>
                </a:solidFill>
              </a:rPr>
              <a:t>determinărilor din zilele care corespund perioadei de prelevare din campaniile POIM</a:t>
            </a:r>
            <a:endParaRPr lang="ro-RO" sz="1400" u="sng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69691" y="6012765"/>
            <a:ext cx="327297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dirty="0" smtClean="0"/>
              <a:t>- Comentarii</a:t>
            </a:r>
          </a:p>
          <a:p>
            <a:r>
              <a:rPr lang="ro-RO" b="1" dirty="0" smtClean="0"/>
              <a:t>- Propunere amplasament stație</a:t>
            </a:r>
            <a:endParaRPr lang="en-US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421429" y="4735493"/>
            <a:ext cx="4544291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1400" dirty="0" smtClean="0">
                <a:solidFill>
                  <a:srgbClr val="7030A0"/>
                </a:solidFill>
              </a:rPr>
              <a:t>O analiză </a:t>
            </a:r>
            <a:r>
              <a:rPr lang="ro-RO" sz="1400" u="sng" dirty="0" smtClean="0">
                <a:solidFill>
                  <a:srgbClr val="7030A0"/>
                </a:solidFill>
              </a:rPr>
              <a:t>detaliată</a:t>
            </a:r>
            <a:r>
              <a:rPr lang="ro-RO" sz="1400" dirty="0" smtClean="0">
                <a:solidFill>
                  <a:srgbClr val="7030A0"/>
                </a:solidFill>
              </a:rPr>
              <a:t> privind contribuția surselor, pentru fiecare amplasament în parte; „Nr.zi” reprezintă numărul de zile cu „creșteri„ negative (neconcordanța dintre rezultate POIM și RNMCA)</a:t>
            </a:r>
            <a:r>
              <a:rPr lang="en-US" sz="1400" dirty="0" smtClean="0">
                <a:solidFill>
                  <a:srgbClr val="7030A0"/>
                </a:solidFill>
              </a:rPr>
              <a:t> </a:t>
            </a:r>
            <a:endParaRPr lang="ro-RO" sz="1400" u="sng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6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684" y="127468"/>
            <a:ext cx="5017788" cy="58244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8373" y="192424"/>
            <a:ext cx="4836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0070C0"/>
                </a:solidFill>
              </a:rPr>
              <a:t>PROPUNERI AMPLASARE PUNCTE DE PRELEVARE</a:t>
            </a:r>
          </a:p>
          <a:p>
            <a:pPr algn="ctr"/>
            <a:r>
              <a:rPr lang="ro-RO" b="1" dirty="0" smtClean="0">
                <a:solidFill>
                  <a:srgbClr val="0070C0"/>
                </a:solidFill>
              </a:rPr>
              <a:t>Zona de evaluare a calității aerului VASLUI </a:t>
            </a:r>
          </a:p>
          <a:p>
            <a:pPr algn="ctr"/>
            <a:r>
              <a:rPr lang="ro-RO" b="1" dirty="0" smtClean="0">
                <a:solidFill>
                  <a:srgbClr val="0070C0"/>
                </a:solidFill>
              </a:rPr>
              <a:t>VS1, VS2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935" y="3115252"/>
            <a:ext cx="3108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C000"/>
                </a:solidFill>
              </a:rPr>
              <a:t>Loca</a:t>
            </a:r>
            <a:r>
              <a:rPr lang="ro-RO" b="1" dirty="0" smtClean="0">
                <a:solidFill>
                  <a:srgbClr val="FFC000"/>
                </a:solidFill>
              </a:rPr>
              <a:t>ț</a:t>
            </a:r>
            <a:r>
              <a:rPr lang="en-US" b="1" dirty="0" err="1" smtClean="0">
                <a:solidFill>
                  <a:srgbClr val="FFC000"/>
                </a:solidFill>
              </a:rPr>
              <a:t>ia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>
                <a:solidFill>
                  <a:srgbClr val="FFC000"/>
                </a:solidFill>
              </a:rPr>
              <a:t>2</a:t>
            </a:r>
            <a:r>
              <a:rPr lang="en-US" dirty="0" smtClean="0"/>
              <a:t>:</a:t>
            </a:r>
            <a:r>
              <a:rPr lang="ro-RO" i="1" dirty="0" smtClean="0"/>
              <a:t> </a:t>
            </a:r>
            <a:r>
              <a:rPr lang="ro-RO" dirty="0"/>
              <a:t>Bd. Traian, nr. 278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372680" y="6417553"/>
            <a:ext cx="1755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i="1" dirty="0"/>
              <a:t>municipiul </a:t>
            </a:r>
            <a:r>
              <a:rPr lang="ro-RO" i="1" dirty="0" smtClean="0"/>
              <a:t>Vaslui</a:t>
            </a:r>
            <a:endParaRPr lang="en-US" dirty="0"/>
          </a:p>
        </p:txBody>
      </p:sp>
      <p:sp>
        <p:nvSpPr>
          <p:cNvPr id="25" name="8-Point Star 24"/>
          <p:cNvSpPr/>
          <p:nvPr/>
        </p:nvSpPr>
        <p:spPr>
          <a:xfrm>
            <a:off x="2023944" y="5145916"/>
            <a:ext cx="648000" cy="576000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</a:t>
            </a:r>
            <a:endParaRPr lang="ro-RO" dirty="0"/>
          </a:p>
        </p:txBody>
      </p:sp>
      <p:sp>
        <p:nvSpPr>
          <p:cNvPr id="26" name="8-Point Star 25"/>
          <p:cNvSpPr/>
          <p:nvPr/>
        </p:nvSpPr>
        <p:spPr>
          <a:xfrm>
            <a:off x="2860818" y="5158750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2</a:t>
            </a:r>
            <a:endParaRPr lang="ro-RO" dirty="0"/>
          </a:p>
        </p:txBody>
      </p:sp>
      <p:sp>
        <p:nvSpPr>
          <p:cNvPr id="27" name="8-Point Star 26"/>
          <p:cNvSpPr/>
          <p:nvPr/>
        </p:nvSpPr>
        <p:spPr>
          <a:xfrm>
            <a:off x="3713756" y="5158750"/>
            <a:ext cx="648000" cy="5760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3</a:t>
            </a:r>
            <a:endParaRPr lang="ro-RO" dirty="0"/>
          </a:p>
        </p:txBody>
      </p:sp>
      <p:sp>
        <p:nvSpPr>
          <p:cNvPr id="28" name="8-Point Star 27"/>
          <p:cNvSpPr/>
          <p:nvPr/>
        </p:nvSpPr>
        <p:spPr>
          <a:xfrm>
            <a:off x="4452717" y="5152099"/>
            <a:ext cx="612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10</a:t>
            </a:r>
            <a:endParaRPr lang="ro-RO" dirty="0"/>
          </a:p>
        </p:txBody>
      </p:sp>
      <p:sp>
        <p:nvSpPr>
          <p:cNvPr id="29" name="8-Point Star 28"/>
          <p:cNvSpPr/>
          <p:nvPr/>
        </p:nvSpPr>
        <p:spPr>
          <a:xfrm>
            <a:off x="5259720" y="5158750"/>
            <a:ext cx="612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11</a:t>
            </a:r>
            <a:endParaRPr lang="ro-RO" dirty="0"/>
          </a:p>
        </p:txBody>
      </p:sp>
      <p:sp>
        <p:nvSpPr>
          <p:cNvPr id="30" name="8-Point Star 29"/>
          <p:cNvSpPr/>
          <p:nvPr/>
        </p:nvSpPr>
        <p:spPr>
          <a:xfrm>
            <a:off x="6104890" y="5152099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12</a:t>
            </a:r>
            <a:endParaRPr lang="ro-RO" dirty="0"/>
          </a:p>
        </p:txBody>
      </p:sp>
      <p:sp>
        <p:nvSpPr>
          <p:cNvPr id="31" name="8-Point Star 30"/>
          <p:cNvSpPr/>
          <p:nvPr/>
        </p:nvSpPr>
        <p:spPr>
          <a:xfrm>
            <a:off x="2032730" y="6146220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4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32" name="8-Point Star 31"/>
          <p:cNvSpPr/>
          <p:nvPr/>
        </p:nvSpPr>
        <p:spPr>
          <a:xfrm>
            <a:off x="2873985" y="6126069"/>
            <a:ext cx="648000" cy="57600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5</a:t>
            </a:r>
            <a:endParaRPr lang="ro-RO" dirty="0"/>
          </a:p>
        </p:txBody>
      </p:sp>
      <p:sp>
        <p:nvSpPr>
          <p:cNvPr id="33" name="8-Point Star 32"/>
          <p:cNvSpPr/>
          <p:nvPr/>
        </p:nvSpPr>
        <p:spPr>
          <a:xfrm>
            <a:off x="3729076" y="6048512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6</a:t>
            </a:r>
            <a:endParaRPr lang="ro-RO" dirty="0"/>
          </a:p>
        </p:txBody>
      </p:sp>
      <p:sp>
        <p:nvSpPr>
          <p:cNvPr id="34" name="8-Point Star 33"/>
          <p:cNvSpPr/>
          <p:nvPr/>
        </p:nvSpPr>
        <p:spPr>
          <a:xfrm>
            <a:off x="4508652" y="6060608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7</a:t>
            </a:r>
            <a:endParaRPr lang="ro-RO" dirty="0"/>
          </a:p>
        </p:txBody>
      </p:sp>
      <p:sp>
        <p:nvSpPr>
          <p:cNvPr id="35" name="8-Point Star 34"/>
          <p:cNvSpPr/>
          <p:nvPr/>
        </p:nvSpPr>
        <p:spPr>
          <a:xfrm>
            <a:off x="5271808" y="6055330"/>
            <a:ext cx="648000" cy="576000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8</a:t>
            </a:r>
            <a:endParaRPr lang="ro-RO" dirty="0"/>
          </a:p>
        </p:txBody>
      </p:sp>
      <p:sp>
        <p:nvSpPr>
          <p:cNvPr id="36" name="8-Point Star 35"/>
          <p:cNvSpPr/>
          <p:nvPr/>
        </p:nvSpPr>
        <p:spPr>
          <a:xfrm>
            <a:off x="6126899" y="6026534"/>
            <a:ext cx="648000" cy="576000"/>
          </a:xfrm>
          <a:prstGeom prst="star8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6072" y="5590489"/>
            <a:ext cx="15456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Calendarul</a:t>
            </a:r>
          </a:p>
          <a:p>
            <a:r>
              <a:rPr lang="ro-RO" dirty="0" smtClean="0"/>
              <a:t>Campaniilor</a:t>
            </a:r>
          </a:p>
          <a:p>
            <a:r>
              <a:rPr lang="ro-RO" dirty="0" smtClean="0"/>
              <a:t>CI, CII, CIII, CIV</a:t>
            </a:r>
            <a:endParaRPr lang="en-US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6911893" y="5324053"/>
            <a:ext cx="183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Perioada de iarnă</a:t>
            </a:r>
          </a:p>
          <a:p>
            <a:r>
              <a:rPr lang="ro-RO" dirty="0" smtClean="0"/>
              <a:t>(2 campanii)</a:t>
            </a:r>
            <a:endParaRPr lang="en-US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6906475" y="6085224"/>
            <a:ext cx="1752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Perioada de vară</a:t>
            </a:r>
          </a:p>
          <a:p>
            <a:r>
              <a:rPr lang="ro-RO" dirty="0" smtClean="0"/>
              <a:t>(2 campanii)</a:t>
            </a:r>
            <a:endParaRPr lang="en-US" dirty="0" smtClean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268785" y="3299918"/>
            <a:ext cx="6132910" cy="8096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04529" y="1071755"/>
            <a:ext cx="3697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Loca</a:t>
            </a:r>
            <a:r>
              <a:rPr lang="ro-RO" b="1" dirty="0" smtClean="0">
                <a:solidFill>
                  <a:srgbClr val="0070C0"/>
                </a:solidFill>
              </a:rPr>
              <a:t>ț</a:t>
            </a:r>
            <a:r>
              <a:rPr lang="en-US" b="1" dirty="0" err="1" smtClean="0">
                <a:solidFill>
                  <a:srgbClr val="0070C0"/>
                </a:solidFill>
              </a:rPr>
              <a:t>ia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1</a:t>
            </a:r>
            <a:r>
              <a:rPr lang="en-US" dirty="0"/>
              <a:t>: </a:t>
            </a:r>
            <a:r>
              <a:rPr lang="ro-RO" dirty="0"/>
              <a:t>Str. Ştefan cel Mare nr. 413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384289" y="1422711"/>
            <a:ext cx="6773864" cy="21915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9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60" y="1694060"/>
            <a:ext cx="5367830" cy="35639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8373" y="192424"/>
            <a:ext cx="4836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0070C0"/>
                </a:solidFill>
              </a:rPr>
              <a:t>PROPUNERI AMPLASARE PUNCTE DE PRELEVARE</a:t>
            </a:r>
          </a:p>
          <a:p>
            <a:pPr algn="ctr"/>
            <a:r>
              <a:rPr lang="ro-RO" b="1" dirty="0" smtClean="0">
                <a:solidFill>
                  <a:srgbClr val="0070C0"/>
                </a:solidFill>
              </a:rPr>
              <a:t>Zona de evaluare a calității aerului VASLUI </a:t>
            </a:r>
          </a:p>
          <a:p>
            <a:pPr algn="ctr"/>
            <a:r>
              <a:rPr lang="ro-RO" b="1" dirty="0" smtClean="0">
                <a:solidFill>
                  <a:srgbClr val="0070C0"/>
                </a:solidFill>
              </a:rPr>
              <a:t>VS3</a:t>
            </a:r>
          </a:p>
        </p:txBody>
      </p:sp>
      <p:sp>
        <p:nvSpPr>
          <p:cNvPr id="7" name="Rectangle 6"/>
          <p:cNvSpPr/>
          <p:nvPr/>
        </p:nvSpPr>
        <p:spPr>
          <a:xfrm>
            <a:off x="301439" y="1088017"/>
            <a:ext cx="2833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Loca</a:t>
            </a:r>
            <a:r>
              <a:rPr lang="ro-RO" b="1" dirty="0" smtClean="0">
                <a:solidFill>
                  <a:srgbClr val="FF0000"/>
                </a:solidFill>
              </a:rPr>
              <a:t>ț</a:t>
            </a:r>
            <a:r>
              <a:rPr lang="en-US" b="1" dirty="0" err="1" smtClean="0">
                <a:solidFill>
                  <a:srgbClr val="FF0000"/>
                </a:solidFill>
              </a:rPr>
              <a:t>ia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dirty="0" smtClean="0"/>
              <a:t>:</a:t>
            </a:r>
            <a:endParaRPr lang="ro-RO" dirty="0" smtClean="0"/>
          </a:p>
          <a:p>
            <a:r>
              <a:rPr lang="ro-RO" dirty="0"/>
              <a:t>Str. 1 Decembrie 1918 nr. 12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366102" y="4222396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i="1" dirty="0" smtClean="0"/>
              <a:t>Oraș Huși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00737" y="1882476"/>
            <a:ext cx="2571207" cy="18499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8-Point Star 37"/>
          <p:cNvSpPr/>
          <p:nvPr/>
        </p:nvSpPr>
        <p:spPr>
          <a:xfrm>
            <a:off x="4235127" y="5145916"/>
            <a:ext cx="648000" cy="576000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</a:t>
            </a:r>
            <a:endParaRPr lang="ro-RO" dirty="0"/>
          </a:p>
        </p:txBody>
      </p:sp>
      <p:sp>
        <p:nvSpPr>
          <p:cNvPr id="45" name="8-Point Star 44"/>
          <p:cNvSpPr/>
          <p:nvPr/>
        </p:nvSpPr>
        <p:spPr>
          <a:xfrm>
            <a:off x="5072001" y="5158750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2</a:t>
            </a:r>
            <a:endParaRPr lang="ro-RO" dirty="0"/>
          </a:p>
        </p:txBody>
      </p:sp>
      <p:sp>
        <p:nvSpPr>
          <p:cNvPr id="46" name="8-Point Star 45"/>
          <p:cNvSpPr/>
          <p:nvPr/>
        </p:nvSpPr>
        <p:spPr>
          <a:xfrm>
            <a:off x="5924939" y="5158750"/>
            <a:ext cx="648000" cy="5760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3</a:t>
            </a:r>
            <a:endParaRPr lang="ro-RO" dirty="0"/>
          </a:p>
        </p:txBody>
      </p:sp>
      <p:sp>
        <p:nvSpPr>
          <p:cNvPr id="47" name="8-Point Star 46"/>
          <p:cNvSpPr/>
          <p:nvPr/>
        </p:nvSpPr>
        <p:spPr>
          <a:xfrm>
            <a:off x="6663900" y="5152099"/>
            <a:ext cx="612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10</a:t>
            </a:r>
            <a:endParaRPr lang="ro-RO" dirty="0"/>
          </a:p>
        </p:txBody>
      </p:sp>
      <p:sp>
        <p:nvSpPr>
          <p:cNvPr id="48" name="8-Point Star 47"/>
          <p:cNvSpPr/>
          <p:nvPr/>
        </p:nvSpPr>
        <p:spPr>
          <a:xfrm>
            <a:off x="7470903" y="5158750"/>
            <a:ext cx="612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11</a:t>
            </a:r>
            <a:endParaRPr lang="ro-RO" dirty="0"/>
          </a:p>
        </p:txBody>
      </p:sp>
      <p:sp>
        <p:nvSpPr>
          <p:cNvPr id="49" name="8-Point Star 48"/>
          <p:cNvSpPr/>
          <p:nvPr/>
        </p:nvSpPr>
        <p:spPr>
          <a:xfrm>
            <a:off x="8316073" y="5152099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12</a:t>
            </a:r>
            <a:endParaRPr lang="ro-RO" dirty="0"/>
          </a:p>
        </p:txBody>
      </p:sp>
      <p:sp>
        <p:nvSpPr>
          <p:cNvPr id="50" name="8-Point Star 49"/>
          <p:cNvSpPr/>
          <p:nvPr/>
        </p:nvSpPr>
        <p:spPr>
          <a:xfrm>
            <a:off x="4243913" y="6146220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4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51" name="8-Point Star 50"/>
          <p:cNvSpPr/>
          <p:nvPr/>
        </p:nvSpPr>
        <p:spPr>
          <a:xfrm>
            <a:off x="5085168" y="6126069"/>
            <a:ext cx="648000" cy="57600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5</a:t>
            </a:r>
            <a:endParaRPr lang="ro-RO" dirty="0"/>
          </a:p>
        </p:txBody>
      </p:sp>
      <p:sp>
        <p:nvSpPr>
          <p:cNvPr id="52" name="8-Point Star 51"/>
          <p:cNvSpPr/>
          <p:nvPr/>
        </p:nvSpPr>
        <p:spPr>
          <a:xfrm>
            <a:off x="5940259" y="6048512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6</a:t>
            </a:r>
            <a:endParaRPr lang="ro-RO" dirty="0"/>
          </a:p>
        </p:txBody>
      </p:sp>
      <p:sp>
        <p:nvSpPr>
          <p:cNvPr id="53" name="8-Point Star 52"/>
          <p:cNvSpPr/>
          <p:nvPr/>
        </p:nvSpPr>
        <p:spPr>
          <a:xfrm>
            <a:off x="6719835" y="6060608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7</a:t>
            </a:r>
            <a:endParaRPr lang="ro-RO" dirty="0"/>
          </a:p>
        </p:txBody>
      </p:sp>
      <p:sp>
        <p:nvSpPr>
          <p:cNvPr id="54" name="8-Point Star 53"/>
          <p:cNvSpPr/>
          <p:nvPr/>
        </p:nvSpPr>
        <p:spPr>
          <a:xfrm>
            <a:off x="7482991" y="6055330"/>
            <a:ext cx="648000" cy="576000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8</a:t>
            </a:r>
            <a:endParaRPr lang="ro-RO" dirty="0"/>
          </a:p>
        </p:txBody>
      </p:sp>
      <p:sp>
        <p:nvSpPr>
          <p:cNvPr id="55" name="8-Point Star 54"/>
          <p:cNvSpPr/>
          <p:nvPr/>
        </p:nvSpPr>
        <p:spPr>
          <a:xfrm>
            <a:off x="8338082" y="6026534"/>
            <a:ext cx="648000" cy="576000"/>
          </a:xfrm>
          <a:prstGeom prst="star8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9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707255" y="5590489"/>
            <a:ext cx="15456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Calendarul</a:t>
            </a:r>
          </a:p>
          <a:p>
            <a:r>
              <a:rPr lang="ro-RO" dirty="0" smtClean="0"/>
              <a:t>Campaniilor</a:t>
            </a:r>
          </a:p>
          <a:p>
            <a:r>
              <a:rPr lang="ro-RO" dirty="0" smtClean="0"/>
              <a:t>CI, CII, CIII, CIV</a:t>
            </a:r>
            <a:endParaRPr lang="en-US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9123076" y="5324053"/>
            <a:ext cx="183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Perioada de iarnă</a:t>
            </a:r>
          </a:p>
          <a:p>
            <a:r>
              <a:rPr lang="ro-RO" dirty="0" smtClean="0"/>
              <a:t>(2 campanii)</a:t>
            </a:r>
            <a:endParaRPr lang="en-US" dirty="0" smtClean="0"/>
          </a:p>
        </p:txBody>
      </p:sp>
      <p:sp>
        <p:nvSpPr>
          <p:cNvPr id="58" name="TextBox 57"/>
          <p:cNvSpPr txBox="1"/>
          <p:nvPr/>
        </p:nvSpPr>
        <p:spPr>
          <a:xfrm>
            <a:off x="9117658" y="6085224"/>
            <a:ext cx="1752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Perioada de vară</a:t>
            </a:r>
          </a:p>
          <a:p>
            <a:r>
              <a:rPr lang="ro-RO" dirty="0" smtClean="0"/>
              <a:t>(2 campanii)</a:t>
            </a:r>
            <a:endParaRPr lang="en-US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7410269" y="1577631"/>
            <a:ext cx="3074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/>
              <a:t>Distribuția campaniilor pe anotimpuri</a:t>
            </a:r>
            <a:endParaRPr lang="en-US" b="1" dirty="0" smtClean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625578"/>
              </p:ext>
            </p:extLst>
          </p:nvPr>
        </p:nvGraphicFramePr>
        <p:xfrm>
          <a:off x="7423213" y="2377551"/>
          <a:ext cx="3061082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9793">
                  <a:extLst>
                    <a:ext uri="{9D8B030D-6E8A-4147-A177-3AD203B41FA5}">
                      <a16:colId xmlns:a16="http://schemas.microsoft.com/office/drawing/2014/main" xmlns="" val="3875498230"/>
                    </a:ext>
                  </a:extLst>
                </a:gridCol>
                <a:gridCol w="627380">
                  <a:extLst>
                    <a:ext uri="{9D8B030D-6E8A-4147-A177-3AD203B41FA5}">
                      <a16:colId xmlns:a16="http://schemas.microsoft.com/office/drawing/2014/main" xmlns="" val="1928178833"/>
                    </a:ext>
                  </a:extLst>
                </a:gridCol>
                <a:gridCol w="630428">
                  <a:extLst>
                    <a:ext uri="{9D8B030D-6E8A-4147-A177-3AD203B41FA5}">
                      <a16:colId xmlns:a16="http://schemas.microsoft.com/office/drawing/2014/main" xmlns="" val="3098804865"/>
                    </a:ext>
                  </a:extLst>
                </a:gridCol>
                <a:gridCol w="923481">
                  <a:extLst>
                    <a:ext uri="{9D8B030D-6E8A-4147-A177-3AD203B41FA5}">
                      <a16:colId xmlns:a16="http://schemas.microsoft.com/office/drawing/2014/main" xmlns="" val="2117878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decembrie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martie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iunie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septembrie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8476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ianuarie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aprilie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iulie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octombrie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9070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februarie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mai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august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noiembrie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0233420"/>
                  </a:ext>
                </a:extLst>
              </a:tr>
            </a:tbl>
          </a:graphicData>
        </a:graphic>
      </p:graphicFrame>
      <p:sp>
        <p:nvSpPr>
          <p:cNvPr id="26" name="8-Point Star 25"/>
          <p:cNvSpPr/>
          <p:nvPr/>
        </p:nvSpPr>
        <p:spPr>
          <a:xfrm>
            <a:off x="8013524" y="2913432"/>
            <a:ext cx="197519" cy="213906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27" name="8-Point Star 26"/>
          <p:cNvSpPr/>
          <p:nvPr/>
        </p:nvSpPr>
        <p:spPr>
          <a:xfrm>
            <a:off x="8664130" y="2536289"/>
            <a:ext cx="236471" cy="220812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28" name="8-Point Star 27"/>
          <p:cNvSpPr/>
          <p:nvPr/>
        </p:nvSpPr>
        <p:spPr>
          <a:xfrm>
            <a:off x="9338177" y="3264521"/>
            <a:ext cx="194116" cy="211499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29" name="8-Point Star 28"/>
          <p:cNvSpPr/>
          <p:nvPr/>
        </p:nvSpPr>
        <p:spPr>
          <a:xfrm>
            <a:off x="10030593" y="2536289"/>
            <a:ext cx="221850" cy="199306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6509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312305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Rezultatele</a:t>
            </a:r>
            <a:r>
              <a:rPr lang="en-US" b="1" dirty="0"/>
              <a:t> </a:t>
            </a:r>
            <a:r>
              <a:rPr lang="en-US" b="1" dirty="0" err="1" smtClean="0"/>
              <a:t>determin</a:t>
            </a:r>
            <a:r>
              <a:rPr lang="ro-RO" b="1" dirty="0" smtClean="0"/>
              <a:t>ă</a:t>
            </a:r>
            <a:r>
              <a:rPr lang="en-US" b="1" dirty="0" err="1" smtClean="0"/>
              <a:t>rilor</a:t>
            </a:r>
            <a:endParaRPr lang="en-US" b="1" dirty="0"/>
          </a:p>
          <a:p>
            <a:r>
              <a:rPr lang="ro-RO" b="1" dirty="0" smtClean="0"/>
              <a:t>PM</a:t>
            </a:r>
            <a:r>
              <a:rPr lang="ro-RO" b="1" baseline="-25000" dirty="0" smtClean="0"/>
              <a:t>10</a:t>
            </a:r>
            <a:endParaRPr lang="en-US" b="1" baseline="-25000" dirty="0"/>
          </a:p>
          <a:p>
            <a:r>
              <a:rPr lang="en-US" b="1" dirty="0" smtClean="0"/>
              <a:t>UM: µg/m</a:t>
            </a:r>
            <a:r>
              <a:rPr lang="en-US" b="1" baseline="30000" dirty="0" smtClean="0"/>
              <a:t>3</a:t>
            </a:r>
            <a:r>
              <a:rPr lang="en-US" b="1" dirty="0" smtClean="0"/>
              <a:t> </a:t>
            </a: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4170667"/>
              </p:ext>
            </p:extLst>
          </p:nvPr>
        </p:nvGraphicFramePr>
        <p:xfrm>
          <a:off x="216929" y="1282153"/>
          <a:ext cx="3844175" cy="208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7889873"/>
              </p:ext>
            </p:extLst>
          </p:nvPr>
        </p:nvGraphicFramePr>
        <p:xfrm>
          <a:off x="4224802" y="1282153"/>
          <a:ext cx="3808856" cy="208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9608788"/>
              </p:ext>
            </p:extLst>
          </p:nvPr>
        </p:nvGraphicFramePr>
        <p:xfrm>
          <a:off x="8197356" y="1282153"/>
          <a:ext cx="3808856" cy="208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1767887"/>
              </p:ext>
            </p:extLst>
          </p:nvPr>
        </p:nvGraphicFramePr>
        <p:xfrm>
          <a:off x="216929" y="3749837"/>
          <a:ext cx="4924237" cy="284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42560" y="3652580"/>
            <a:ext cx="6876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Comentarii</a:t>
            </a:r>
            <a:r>
              <a:rPr lang="ro-RO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medie cea mai ridicată a fost determinată pentru locația VS1;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Concentrațiile medii au valori relativ apropiate, cuprinse </a:t>
            </a:r>
            <a:r>
              <a:rPr lang="ro-RO" dirty="0"/>
              <a:t>între </a:t>
            </a:r>
            <a:r>
              <a:rPr lang="ro-RO" dirty="0" smtClean="0"/>
              <a:t>33,73 µg/m</a:t>
            </a:r>
            <a:r>
              <a:rPr lang="ro-RO" baseline="30000" dirty="0" smtClean="0"/>
              <a:t>3</a:t>
            </a:r>
            <a:r>
              <a:rPr lang="ro-RO" dirty="0" smtClean="0"/>
              <a:t> valoarea maximă </a:t>
            </a:r>
            <a:r>
              <a:rPr lang="ro-RO" dirty="0"/>
              <a:t>și 26,73 µg/m</a:t>
            </a:r>
            <a:r>
              <a:rPr lang="ro-RO" baseline="30000" dirty="0"/>
              <a:t>3 </a:t>
            </a:r>
            <a:r>
              <a:rPr lang="ro-RO" dirty="0" smtClean="0"/>
              <a:t> valoarea minimă;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</a:t>
            </a:r>
            <a:r>
              <a:rPr lang="ro-RO" dirty="0"/>
              <a:t>maximă pe 24 ore </a:t>
            </a:r>
            <a:r>
              <a:rPr lang="ro-RO" dirty="0" smtClean="0"/>
              <a:t>a fost determinată pentru locația VS1;</a:t>
            </a:r>
          </a:p>
        </p:txBody>
      </p:sp>
    </p:spTree>
    <p:extLst>
      <p:ext uri="{BB962C8B-B14F-4D97-AF65-F5344CB8AC3E}">
        <p14:creationId xmlns:p14="http://schemas.microsoft.com/office/powerpoint/2010/main" val="237711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884886"/>
              </p:ext>
            </p:extLst>
          </p:nvPr>
        </p:nvGraphicFramePr>
        <p:xfrm>
          <a:off x="112542" y="337352"/>
          <a:ext cx="11764188" cy="626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8-Point Star 2"/>
          <p:cNvSpPr/>
          <p:nvPr/>
        </p:nvSpPr>
        <p:spPr>
          <a:xfrm>
            <a:off x="9559889" y="2266240"/>
            <a:ext cx="648000" cy="5760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3</a:t>
            </a:r>
            <a:endParaRPr lang="ro-RO" dirty="0"/>
          </a:p>
        </p:txBody>
      </p:sp>
      <p:sp>
        <p:nvSpPr>
          <p:cNvPr id="4" name="8-Point Star 3"/>
          <p:cNvSpPr/>
          <p:nvPr/>
        </p:nvSpPr>
        <p:spPr>
          <a:xfrm>
            <a:off x="6880215" y="2266240"/>
            <a:ext cx="612000" cy="576000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</a:t>
            </a:r>
            <a:endParaRPr lang="ro-RO" dirty="0"/>
          </a:p>
        </p:txBody>
      </p:sp>
      <p:sp>
        <p:nvSpPr>
          <p:cNvPr id="5" name="8-Point Star 4"/>
          <p:cNvSpPr/>
          <p:nvPr/>
        </p:nvSpPr>
        <p:spPr>
          <a:xfrm>
            <a:off x="2144216" y="2256208"/>
            <a:ext cx="648000" cy="576000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8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6" name="8-Point Star 5"/>
          <p:cNvSpPr/>
          <p:nvPr/>
        </p:nvSpPr>
        <p:spPr>
          <a:xfrm>
            <a:off x="6119890" y="2256208"/>
            <a:ext cx="648000" cy="576000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9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70687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3123052" cy="9233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Rezultatele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determin</a:t>
            </a:r>
            <a:r>
              <a:rPr lang="ro-RO" b="1" dirty="0" smtClean="0">
                <a:solidFill>
                  <a:schemeClr val="bg1">
                    <a:lumMod val="50000"/>
                  </a:schemeClr>
                </a:solidFill>
              </a:rPr>
              <a:t>ă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rilor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o-RO" b="1" dirty="0" smtClean="0">
                <a:solidFill>
                  <a:schemeClr val="bg1">
                    <a:lumMod val="50000"/>
                  </a:schemeClr>
                </a:solidFill>
              </a:rPr>
              <a:t>PM</a:t>
            </a:r>
            <a:r>
              <a:rPr lang="ro-RO" b="1" baseline="-25000" dirty="0" smtClean="0">
                <a:solidFill>
                  <a:schemeClr val="bg1">
                    <a:lumMod val="50000"/>
                  </a:schemeClr>
                </a:solidFill>
              </a:rPr>
              <a:t>2,5</a:t>
            </a:r>
            <a:endParaRPr lang="en-US" b="1" baseline="-25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UM: µg/m</a:t>
            </a:r>
            <a:r>
              <a:rPr lang="en-US" b="1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583605"/>
              </p:ext>
            </p:extLst>
          </p:nvPr>
        </p:nvGraphicFramePr>
        <p:xfrm>
          <a:off x="216930" y="1239479"/>
          <a:ext cx="3731871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1798212"/>
              </p:ext>
            </p:extLst>
          </p:nvPr>
        </p:nvGraphicFramePr>
        <p:xfrm>
          <a:off x="4181306" y="1239479"/>
          <a:ext cx="3936328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8310256"/>
              </p:ext>
            </p:extLst>
          </p:nvPr>
        </p:nvGraphicFramePr>
        <p:xfrm>
          <a:off x="8257593" y="1239479"/>
          <a:ext cx="3776286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1639586"/>
              </p:ext>
            </p:extLst>
          </p:nvPr>
        </p:nvGraphicFramePr>
        <p:xfrm>
          <a:off x="216929" y="3577821"/>
          <a:ext cx="5025631" cy="2874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42560" y="3652580"/>
            <a:ext cx="6876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Comentarii</a:t>
            </a:r>
            <a:r>
              <a:rPr lang="ro-RO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medie cea mai ridicată a fost determinată pentru locația VS1;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Concentrațiile medii au valori relativ apropiate pentru locațiile VS2 (municipiul Vaslui) și VS3 (orașul Huși), respectiv 15,12 µg/m</a:t>
            </a:r>
            <a:r>
              <a:rPr lang="ro-RO" baseline="30000" dirty="0" smtClean="0"/>
              <a:t>3</a:t>
            </a:r>
            <a:r>
              <a:rPr lang="ro-RO" dirty="0" smtClean="0"/>
              <a:t> și 18,03 µg/m</a:t>
            </a:r>
            <a:r>
              <a:rPr lang="ro-RO" baseline="30000" dirty="0" smtClean="0"/>
              <a:t>3</a:t>
            </a:r>
            <a:r>
              <a:rPr lang="ro-RO" dirty="0" smtClean="0"/>
              <a:t>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</a:t>
            </a:r>
            <a:r>
              <a:rPr lang="ro-RO" dirty="0"/>
              <a:t>maximă pe 24 ore </a:t>
            </a:r>
            <a:r>
              <a:rPr lang="ro-RO" dirty="0" smtClean="0"/>
              <a:t>a fost determinată pentru locația VS1;</a:t>
            </a:r>
          </a:p>
        </p:txBody>
      </p:sp>
    </p:spTree>
    <p:extLst>
      <p:ext uri="{BB962C8B-B14F-4D97-AF65-F5344CB8AC3E}">
        <p14:creationId xmlns:p14="http://schemas.microsoft.com/office/powerpoint/2010/main" val="344901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3123052" cy="9233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Rezultatele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determin</a:t>
            </a:r>
            <a:r>
              <a:rPr lang="ro-RO" b="1" dirty="0" smtClean="0">
                <a:solidFill>
                  <a:schemeClr val="tx1"/>
                </a:solidFill>
              </a:rPr>
              <a:t>ă</a:t>
            </a:r>
            <a:r>
              <a:rPr lang="en-US" b="1" dirty="0" err="1" smtClean="0">
                <a:solidFill>
                  <a:schemeClr val="tx1"/>
                </a:solidFill>
              </a:rPr>
              <a:t>rilor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ro-RO" b="1" dirty="0" smtClean="0">
                <a:solidFill>
                  <a:schemeClr val="tx1"/>
                </a:solidFill>
              </a:rPr>
              <a:t>BaP</a:t>
            </a:r>
            <a:endParaRPr lang="en-US" b="1" baseline="-25000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UM: </a:t>
            </a:r>
            <a:r>
              <a:rPr lang="ro-RO" b="1" dirty="0" smtClean="0">
                <a:solidFill>
                  <a:schemeClr val="tx1"/>
                </a:solidFill>
              </a:rPr>
              <a:t>n</a:t>
            </a:r>
            <a:r>
              <a:rPr lang="en-US" b="1" dirty="0" smtClean="0">
                <a:solidFill>
                  <a:schemeClr val="tx1"/>
                </a:solidFill>
              </a:rPr>
              <a:t>g/m</a:t>
            </a:r>
            <a:r>
              <a:rPr lang="en-US" b="1" baseline="30000" dirty="0" smtClean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9072771"/>
              </p:ext>
            </p:extLst>
          </p:nvPr>
        </p:nvGraphicFramePr>
        <p:xfrm>
          <a:off x="132755" y="1232050"/>
          <a:ext cx="3840480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7992589"/>
              </p:ext>
            </p:extLst>
          </p:nvPr>
        </p:nvGraphicFramePr>
        <p:xfrm>
          <a:off x="4181115" y="1232050"/>
          <a:ext cx="3840480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434949"/>
              </p:ext>
            </p:extLst>
          </p:nvPr>
        </p:nvGraphicFramePr>
        <p:xfrm>
          <a:off x="8229476" y="1232050"/>
          <a:ext cx="3840480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3057574"/>
              </p:ext>
            </p:extLst>
          </p:nvPr>
        </p:nvGraphicFramePr>
        <p:xfrm>
          <a:off x="132756" y="3490745"/>
          <a:ext cx="5004510" cy="2794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242560" y="3652580"/>
            <a:ext cx="6876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Comentarii</a:t>
            </a:r>
            <a:r>
              <a:rPr lang="ro-RO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medie cea mai ridicată a fost determinată pentru locația VS1;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Concentrațiile medii au valori relativ apropiate pentru locațiile VS2 (municipiul Vaslui) și VS3 (orașul Huși), respectiv 0,59 ng/m</a:t>
            </a:r>
            <a:r>
              <a:rPr lang="ro-RO" baseline="30000" dirty="0" smtClean="0"/>
              <a:t>3</a:t>
            </a:r>
            <a:r>
              <a:rPr lang="ro-RO" dirty="0" smtClean="0"/>
              <a:t> și 0,63 ng/m</a:t>
            </a:r>
            <a:r>
              <a:rPr lang="ro-RO" baseline="30000" dirty="0" smtClean="0"/>
              <a:t>3</a:t>
            </a:r>
            <a:endParaRPr lang="ro-RO" dirty="0" smtClean="0"/>
          </a:p>
        </p:txBody>
      </p:sp>
    </p:spTree>
    <p:extLst>
      <p:ext uri="{BB962C8B-B14F-4D97-AF65-F5344CB8AC3E}">
        <p14:creationId xmlns:p14="http://schemas.microsoft.com/office/powerpoint/2010/main" val="419256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1542</Words>
  <Application>Microsoft Office PowerPoint</Application>
  <PresentationFormat>Widescreen</PresentationFormat>
  <Paragraphs>561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Traditional Arabic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Carmen Popescu</dc:creator>
  <cp:lastModifiedBy>Marinela Stefan</cp:lastModifiedBy>
  <cp:revision>82</cp:revision>
  <dcterms:created xsi:type="dcterms:W3CDTF">2022-01-26T07:33:02Z</dcterms:created>
  <dcterms:modified xsi:type="dcterms:W3CDTF">2023-04-12T14:23:15Z</dcterms:modified>
</cp:coreProperties>
</file>