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6.xml" ContentType="application/vnd.openxmlformats-officedocument.presentationml.notesSlid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520" r:id="rId2"/>
    <p:sldId id="275" r:id="rId3"/>
    <p:sldId id="458" r:id="rId4"/>
    <p:sldId id="459" r:id="rId5"/>
    <p:sldId id="460" r:id="rId6"/>
    <p:sldId id="519" r:id="rId7"/>
    <p:sldId id="277" r:id="rId8"/>
    <p:sldId id="284" r:id="rId9"/>
    <p:sldId id="278" r:id="rId10"/>
    <p:sldId id="508" r:id="rId11"/>
    <p:sldId id="487" r:id="rId12"/>
    <p:sldId id="414" r:id="rId13"/>
    <p:sldId id="292" r:id="rId14"/>
    <p:sldId id="492" r:id="rId15"/>
    <p:sldId id="493" r:id="rId16"/>
    <p:sldId id="408" r:id="rId17"/>
    <p:sldId id="467" r:id="rId18"/>
    <p:sldId id="516" r:id="rId19"/>
    <p:sldId id="517" r:id="rId20"/>
    <p:sldId id="518" r:id="rId21"/>
    <p:sldId id="356" r:id="rId22"/>
    <p:sldId id="319" r:id="rId23"/>
    <p:sldId id="513" r:id="rId24"/>
  </p:sldIdLst>
  <p:sldSz cx="12192000" cy="6858000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  <a:srgbClr val="FFFF99"/>
    <a:srgbClr val="FF66FF"/>
    <a:srgbClr val="FFCCFF"/>
    <a:srgbClr val="CCCCFF"/>
    <a:srgbClr val="600000"/>
    <a:srgbClr val="00FF00"/>
    <a:srgbClr val="CC66FF"/>
    <a:srgbClr val="FFD85B"/>
    <a:srgbClr val="E5FE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77" autoAdjust="0"/>
    <p:restoredTop sz="92408" autoAdjust="0"/>
  </p:normalViewPr>
  <p:slideViewPr>
    <p:cSldViewPr snapToGrid="0">
      <p:cViewPr varScale="1">
        <p:scale>
          <a:sx n="106" d="100"/>
          <a:sy n="106" d="100"/>
        </p:scale>
        <p:origin x="28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97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rme\Documents\POIM\Prahova\Prahova\PH%20emisii%20rutier%202015-2019%20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rme\Documents\POIM\Prahova\Prahova\PH%20emisii%20rutier%202015-2019%20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rme\Documents\POIM\Vaslui\PM10%20profil%20lunar%20saptamanal%20%20zilnic_DB-1,%20cu%20VS-1%20doar%20la%20medii%20an%20si%20nr%20depasiri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rme\Documents\POIM\Vaslui\PM10%20profil%20lunar%20saptamanal%20%20zilnic_DB-1,%20cu%20VS-1%20doar%20la%20medii%20an%20si%20nr%20depasiri.xls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 sz="1400" dirty="0"/>
              <a:t>Evoluția emisiilor (t/an) de </a:t>
            </a:r>
            <a:r>
              <a:rPr lang="ro-RO" sz="1400" b="1" i="0" dirty="0"/>
              <a:t>PM</a:t>
            </a:r>
            <a:r>
              <a:rPr lang="ro-RO" sz="1400" b="1" i="0" baseline="-25000" dirty="0"/>
              <a:t>10</a:t>
            </a:r>
            <a:r>
              <a:rPr lang="ro-RO" sz="1400" dirty="0"/>
              <a:t> pentru județul Vaslui (zona Vaslui),</a:t>
            </a:r>
          </a:p>
          <a:p>
            <a:pPr>
              <a:defRPr sz="1400"/>
            </a:pPr>
            <a:r>
              <a:rPr lang="ro-RO" sz="1400" dirty="0"/>
              <a:t>perioada 2015 - 2019, </a:t>
            </a:r>
            <a:r>
              <a:rPr lang="ro-RO" sz="1400" b="1" dirty="0"/>
              <a:t>din trafic rutier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Sheet1!$A$4:$A$8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Sheet1!$B$4:$B$8</c:f>
              <c:numCache>
                <c:formatCode>General</c:formatCode>
                <c:ptCount val="5"/>
                <c:pt idx="0">
                  <c:v>40.193464448481556</c:v>
                </c:pt>
                <c:pt idx="1">
                  <c:v>40.542459819575555</c:v>
                </c:pt>
                <c:pt idx="2">
                  <c:v>42.675512606492795</c:v>
                </c:pt>
                <c:pt idx="3">
                  <c:v>47.137914997032453</c:v>
                </c:pt>
                <c:pt idx="4">
                  <c:v>40.822742060382694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9A-4C38-B1F8-7DFEF4C6C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34177488"/>
        <c:axId val="1034177072"/>
      </c:barChart>
      <c:catAx>
        <c:axId val="1034177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4177072"/>
        <c:crosses val="autoZero"/>
        <c:auto val="1"/>
        <c:lblAlgn val="ctr"/>
        <c:lblOffset val="100"/>
        <c:noMultiLvlLbl val="0"/>
      </c:catAx>
      <c:valAx>
        <c:axId val="103417707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4177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 sz="1400" dirty="0"/>
              <a:t>Evoluția emisiilor (t/an) de </a:t>
            </a:r>
            <a:r>
              <a:rPr lang="ro-RO" sz="1400" b="1" dirty="0"/>
              <a:t>PM</a:t>
            </a:r>
            <a:r>
              <a:rPr lang="ro-RO" sz="1400" b="1" baseline="-25000" dirty="0"/>
              <a:t>1</a:t>
            </a:r>
            <a:r>
              <a:rPr lang="ro-RO" sz="1400" baseline="-25000" dirty="0"/>
              <a:t>0</a:t>
            </a:r>
            <a:r>
              <a:rPr lang="ro-RO" sz="1400" dirty="0"/>
              <a:t> pentru </a:t>
            </a:r>
            <a:r>
              <a:rPr lang="ro-RO" sz="1400" b="0" i="0" u="none" strike="noStrike" baseline="0" dirty="0">
                <a:effectLst/>
              </a:rPr>
              <a:t>județul Brăila (zona Brăila+ aglomerarea Brăila),</a:t>
            </a:r>
            <a:endParaRPr lang="en-US" sz="1400" dirty="0"/>
          </a:p>
          <a:p>
            <a:pPr>
              <a:defRPr/>
            </a:pPr>
            <a:r>
              <a:rPr lang="ro-RO" sz="1400" dirty="0"/>
              <a:t>perioada 2015 - 2019, </a:t>
            </a:r>
            <a:r>
              <a:rPr lang="ro-RO" sz="1400" b="1" u="sng" dirty="0"/>
              <a:t>din trafic rutier, pe categorii de vehicule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0939034071360967E-2"/>
          <c:y val="0.35550082326522903"/>
          <c:w val="0.92568384358044475"/>
          <c:h val="0.41570847144026252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'PH (2)'!$A$5</c:f>
              <c:strCache>
                <c:ptCount val="1"/>
                <c:pt idx="0">
                  <c:v>Autoturisme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numRef>
              <c:f>'PH (2)'!$C$4:$G$4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'PH (2)'!$C$5:$G$5</c:f>
              <c:numCache>
                <c:formatCode>General</c:formatCode>
                <c:ptCount val="5"/>
                <c:pt idx="0">
                  <c:v>15.663170568615012</c:v>
                </c:pt>
                <c:pt idx="1">
                  <c:v>14.461839272419695</c:v>
                </c:pt>
                <c:pt idx="2">
                  <c:v>15.805400065941624</c:v>
                </c:pt>
                <c:pt idx="3">
                  <c:v>18.540711503728986</c:v>
                </c:pt>
                <c:pt idx="4">
                  <c:v>16.833610838910399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B5-47E6-8A8C-B70AE5847B75}"/>
            </c:ext>
          </c:extLst>
        </c:ser>
        <c:ser>
          <c:idx val="2"/>
          <c:order val="1"/>
          <c:tx>
            <c:strRef>
              <c:f>'PH (2)'!$A$6</c:f>
              <c:strCache>
                <c:ptCount val="1"/>
                <c:pt idx="0">
                  <c:v>Autoutilitare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numRef>
              <c:f>'PH (2)'!$C$4:$G$4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'PH (2)'!$C$6:$G$6</c:f>
              <c:numCache>
                <c:formatCode>General</c:formatCode>
                <c:ptCount val="5"/>
                <c:pt idx="0">
                  <c:v>10.111117242710637</c:v>
                </c:pt>
                <c:pt idx="1">
                  <c:v>9.091592232808269</c:v>
                </c:pt>
                <c:pt idx="2">
                  <c:v>9.6150565341558334</c:v>
                </c:pt>
                <c:pt idx="3">
                  <c:v>10.672842262879001</c:v>
                </c:pt>
                <c:pt idx="4">
                  <c:v>10.0544684873654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9B5-47E6-8A8C-B70AE5847B75}"/>
            </c:ext>
          </c:extLst>
        </c:ser>
        <c:ser>
          <c:idx val="3"/>
          <c:order val="2"/>
          <c:tx>
            <c:strRef>
              <c:f>'PH (2)'!$A$7</c:f>
              <c:strCache>
                <c:ptCount val="1"/>
                <c:pt idx="0">
                  <c:v>Autovehicule grele incluzând şi autobuze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'PH (2)'!$C$4:$G$4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'PH (2)'!$C$7:$G$7</c:f>
              <c:numCache>
                <c:formatCode>General</c:formatCode>
                <c:ptCount val="5"/>
                <c:pt idx="0">
                  <c:v>14.328211128203765</c:v>
                </c:pt>
                <c:pt idx="1">
                  <c:v>16.881387320308434</c:v>
                </c:pt>
                <c:pt idx="2">
                  <c:v>17.138343477421021</c:v>
                </c:pt>
                <c:pt idx="3">
                  <c:v>17.766936274854245</c:v>
                </c:pt>
                <c:pt idx="4">
                  <c:v>13.847719471843099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9B5-47E6-8A8C-B70AE5847B75}"/>
            </c:ext>
          </c:extLst>
        </c:ser>
        <c:ser>
          <c:idx val="4"/>
          <c:order val="3"/>
          <c:tx>
            <c:strRef>
              <c:f>'PH (2)'!$A$8</c:f>
              <c:strCache>
                <c:ptCount val="1"/>
                <c:pt idx="0">
                  <c:v> Motociclete şi motorete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'PH (2)'!$C$4:$G$4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'PH (2)'!$C$8:$G$8</c:f>
              <c:numCache>
                <c:formatCode>General</c:formatCode>
                <c:ptCount val="5"/>
                <c:pt idx="0">
                  <c:v>9.0965508952146765E-2</c:v>
                </c:pt>
                <c:pt idx="1">
                  <c:v>0.10764099403915511</c:v>
                </c:pt>
                <c:pt idx="2">
                  <c:v>0.11671252897431239</c:v>
                </c:pt>
                <c:pt idx="3">
                  <c:v>0.15742495557021977</c:v>
                </c:pt>
                <c:pt idx="4">
                  <c:v>8.6943262263792995E-2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9B5-47E6-8A8C-B70AE5847B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26122976"/>
        <c:axId val="1626126720"/>
      </c:barChart>
      <c:catAx>
        <c:axId val="1626122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6126720"/>
        <c:crosses val="autoZero"/>
        <c:auto val="1"/>
        <c:lblAlgn val="ctr"/>
        <c:lblOffset val="100"/>
        <c:noMultiLvlLbl val="0"/>
      </c:catAx>
      <c:valAx>
        <c:axId val="1626126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6122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 sz="1400" dirty="0"/>
              <a:t>Evoluția emisiilor (t/an) de </a:t>
            </a:r>
            <a:r>
              <a:rPr lang="ro-RO" sz="1400" b="1" i="0" dirty="0"/>
              <a:t>NO</a:t>
            </a:r>
            <a:r>
              <a:rPr lang="ro-RO" sz="1400" b="1" i="0" baseline="-25000" dirty="0"/>
              <a:t>x</a:t>
            </a:r>
            <a:r>
              <a:rPr lang="ro-RO" sz="1400" dirty="0"/>
              <a:t> pentru județul Vaslui (zona Vaslui),</a:t>
            </a:r>
          </a:p>
          <a:p>
            <a:pPr>
              <a:defRPr sz="1400"/>
            </a:pPr>
            <a:r>
              <a:rPr lang="ro-RO" sz="1400" dirty="0"/>
              <a:t>perioada 2015 - 2019, </a:t>
            </a:r>
            <a:r>
              <a:rPr lang="ro-RO" sz="1400" b="1" dirty="0"/>
              <a:t>din trafic rutier</a:t>
            </a:r>
          </a:p>
        </c:rich>
      </c:tx>
      <c:layout>
        <c:manualLayout>
          <c:xMode val="edge"/>
          <c:yMode val="edge"/>
          <c:x val="0.11632825414416474"/>
          <c:y val="4.703703703703703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990099"/>
            </a:solidFill>
            <a:ln>
              <a:noFill/>
            </a:ln>
            <a:effectLst/>
          </c:spPr>
          <c:invertIfNegative val="0"/>
          <c:cat>
            <c:strRef>
              <c:f>Sheet1!$A$4:$A$8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Sheet1!$B$4:$B$8</c:f>
              <c:numCache>
                <c:formatCode>General</c:formatCode>
                <c:ptCount val="5"/>
                <c:pt idx="0">
                  <c:v>718.99620221141481</c:v>
                </c:pt>
                <c:pt idx="1">
                  <c:v>769.92834554669776</c:v>
                </c:pt>
                <c:pt idx="2">
                  <c:v>807.83057708971933</c:v>
                </c:pt>
                <c:pt idx="3">
                  <c:v>868.34680147737265</c:v>
                </c:pt>
                <c:pt idx="4">
                  <c:v>724.47466856795313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71-4580-8FF4-358DF7EB7A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34177488"/>
        <c:axId val="1034177072"/>
      </c:barChart>
      <c:catAx>
        <c:axId val="1034177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4177072"/>
        <c:crosses val="autoZero"/>
        <c:auto val="1"/>
        <c:lblAlgn val="ctr"/>
        <c:lblOffset val="100"/>
        <c:noMultiLvlLbl val="0"/>
      </c:catAx>
      <c:valAx>
        <c:axId val="1034177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4177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 sz="1400" dirty="0"/>
              <a:t>Evoluția emisiilor (t/an) de </a:t>
            </a:r>
            <a:r>
              <a:rPr lang="ro-RO" sz="1400" b="1" i="0" u="none" strike="noStrike" baseline="0" dirty="0">
                <a:effectLst/>
              </a:rPr>
              <a:t>NO</a:t>
            </a:r>
            <a:r>
              <a:rPr lang="ro-RO" sz="1400" b="1" i="0" u="none" strike="noStrike" baseline="-25000" dirty="0">
                <a:effectLst/>
              </a:rPr>
              <a:t>x</a:t>
            </a:r>
            <a:r>
              <a:rPr lang="ro-RO" sz="1400" dirty="0"/>
              <a:t> pentru județul Brăila (zona Brăila+ aglomerarea Brăila),</a:t>
            </a:r>
          </a:p>
          <a:p>
            <a:pPr>
              <a:defRPr/>
            </a:pPr>
            <a:r>
              <a:rPr lang="ro-RO" sz="1400" dirty="0"/>
              <a:t>perioada 2015 - 2019, </a:t>
            </a:r>
            <a:r>
              <a:rPr lang="ro-RO" sz="1400" b="1" u="sng" dirty="0"/>
              <a:t>din trafic rutier, pe categorii de vehicule</a:t>
            </a:r>
          </a:p>
        </c:rich>
      </c:tx>
      <c:layout>
        <c:manualLayout>
          <c:xMode val="edge"/>
          <c:yMode val="edge"/>
          <c:x val="0.11835249688416594"/>
          <c:y val="3.29259259259259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0939034071360967E-2"/>
          <c:y val="0.35550082326522903"/>
          <c:w val="0.92568384358044475"/>
          <c:h val="0.41570847144026252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'PH (2)'!$A$5</c:f>
              <c:strCache>
                <c:ptCount val="1"/>
                <c:pt idx="0">
                  <c:v>Autoturisme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numRef>
              <c:f>'PH (2)'!$C$4:$G$4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'PH (2)'!$C$5:$G$5</c:f>
              <c:numCache>
                <c:formatCode>General</c:formatCode>
                <c:ptCount val="5"/>
                <c:pt idx="0">
                  <c:v>225.3999860489597</c:v>
                </c:pt>
                <c:pt idx="1">
                  <c:v>235.71762988045054</c:v>
                </c:pt>
                <c:pt idx="2">
                  <c:v>256.16629536684928</c:v>
                </c:pt>
                <c:pt idx="3">
                  <c:v>295.93723954609527</c:v>
                </c:pt>
                <c:pt idx="4">
                  <c:v>232.253775062496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99-45F5-9FD3-46B5F78E6D79}"/>
            </c:ext>
          </c:extLst>
        </c:ser>
        <c:ser>
          <c:idx val="2"/>
          <c:order val="1"/>
          <c:tx>
            <c:strRef>
              <c:f>'PH (2)'!$A$6</c:f>
              <c:strCache>
                <c:ptCount val="1"/>
                <c:pt idx="0">
                  <c:v>Autoutilitare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numRef>
              <c:f>'PH (2)'!$C$4:$G$4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'PH (2)'!$C$6:$G$6</c:f>
              <c:numCache>
                <c:formatCode>General</c:formatCode>
                <c:ptCount val="5"/>
                <c:pt idx="0">
                  <c:v>94.15665483286169</c:v>
                </c:pt>
                <c:pt idx="1">
                  <c:v>109.01361478157396</c:v>
                </c:pt>
                <c:pt idx="2">
                  <c:v>116.18394866148547</c:v>
                </c:pt>
                <c:pt idx="3">
                  <c:v>131.71712824629651</c:v>
                </c:pt>
                <c:pt idx="4">
                  <c:v>129.19876891247301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99-45F5-9FD3-46B5F78E6D79}"/>
            </c:ext>
          </c:extLst>
        </c:ser>
        <c:ser>
          <c:idx val="3"/>
          <c:order val="2"/>
          <c:tx>
            <c:strRef>
              <c:f>'PH (2)'!$A$7</c:f>
              <c:strCache>
                <c:ptCount val="1"/>
                <c:pt idx="0">
                  <c:v>Autovehicule grele incluzând şi autobuze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'PH (2)'!$C$4:$G$4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'PH (2)'!$C$7:$G$7</c:f>
              <c:numCache>
                <c:formatCode>General</c:formatCode>
                <c:ptCount val="5"/>
                <c:pt idx="0">
                  <c:v>399.14354467700036</c:v>
                </c:pt>
                <c:pt idx="1">
                  <c:v>424.82019811351472</c:v>
                </c:pt>
                <c:pt idx="2">
                  <c:v>435.06983062079087</c:v>
                </c:pt>
                <c:pt idx="3">
                  <c:v>440.13577100161393</c:v>
                </c:pt>
                <c:pt idx="4">
                  <c:v>362.56812101550702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799-45F5-9FD3-46B5F78E6D79}"/>
            </c:ext>
          </c:extLst>
        </c:ser>
        <c:ser>
          <c:idx val="4"/>
          <c:order val="3"/>
          <c:tx>
            <c:strRef>
              <c:f>'PH (2)'!$A$8</c:f>
              <c:strCache>
                <c:ptCount val="1"/>
                <c:pt idx="0">
                  <c:v> Motociclete şi motorete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'PH (2)'!$C$4:$G$4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'PH (2)'!$C$8:$G$8</c:f>
              <c:numCache>
                <c:formatCode>General</c:formatCode>
                <c:ptCount val="5"/>
                <c:pt idx="0">
                  <c:v>0.29601665259301052</c:v>
                </c:pt>
                <c:pt idx="1">
                  <c:v>0.37690277115846565</c:v>
                </c:pt>
                <c:pt idx="2">
                  <c:v>0.41050244059371621</c:v>
                </c:pt>
                <c:pt idx="3">
                  <c:v>0.55666268336687319</c:v>
                </c:pt>
                <c:pt idx="4">
                  <c:v>0.45400357747712999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799-45F5-9FD3-46B5F78E6D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26122976"/>
        <c:axId val="1626126720"/>
      </c:barChart>
      <c:catAx>
        <c:axId val="1626122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6126720"/>
        <c:crosses val="autoZero"/>
        <c:auto val="1"/>
        <c:lblAlgn val="ctr"/>
        <c:lblOffset val="100"/>
        <c:noMultiLvlLbl val="0"/>
      </c:catAx>
      <c:valAx>
        <c:axId val="1626126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6122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 sz="1400"/>
            </a:pPr>
            <a:r>
              <a:rPr lang="ro-RO" sz="1400" dirty="0"/>
              <a:t>VS-1</a:t>
            </a:r>
          </a:p>
          <a:p>
            <a:pPr>
              <a:defRPr sz="1400"/>
            </a:pPr>
            <a:r>
              <a:rPr lang="en-US" sz="1400" dirty="0" err="1"/>
              <a:t>Evoluția</a:t>
            </a:r>
            <a:r>
              <a:rPr lang="en-US" sz="1400" dirty="0"/>
              <a:t> </a:t>
            </a:r>
            <a:r>
              <a:rPr lang="ro-RO" sz="1400" dirty="0"/>
              <a:t>concentrațiilor medii anuale </a:t>
            </a:r>
            <a:r>
              <a:rPr lang="en-US" sz="1400" dirty="0"/>
              <a:t>PM</a:t>
            </a:r>
            <a:r>
              <a:rPr lang="en-US" sz="1400" baseline="-25000" dirty="0"/>
              <a:t>10</a:t>
            </a:r>
            <a:r>
              <a:rPr lang="en-US" sz="1400" dirty="0"/>
              <a:t> </a:t>
            </a:r>
            <a:r>
              <a:rPr lang="ro-RO" sz="1400" dirty="0"/>
              <a:t>raportat la VL, PSE și PIE</a:t>
            </a:r>
            <a:endParaRPr lang="en-US" sz="1400" dirty="0"/>
          </a:p>
        </c:rich>
      </c:tx>
      <c:layout>
        <c:manualLayout>
          <c:xMode val="edge"/>
          <c:yMode val="edge"/>
          <c:x val="0.11070261250456277"/>
          <c:y val="1.4319809069212411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2.9139072847682121E-2"/>
          <c:y val="0.33541766109785198"/>
          <c:w val="0.87726046826928095"/>
          <c:h val="0.434123240561516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'[PM10 profil lunar saptamanal  zilnic_DB-1, cu VS-1 doar la medii an si nr depasiri.xls]PM10 DATE ZILNICE medii anuale'!$I$7</c:f>
              <c:strCache>
                <c:ptCount val="1"/>
                <c:pt idx="0">
                  <c:v>media anuala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</c:spPr>
          <c:invertIfNegative val="0"/>
          <c:dLbls>
            <c:dLbl>
              <c:idx val="2"/>
              <c:spPr>
                <a:solidFill>
                  <a:schemeClr val="lt1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5B04-47A8-B1A2-56CA0310CD65}"/>
                </c:ext>
              </c:extLst>
            </c:dLbl>
            <c:dLbl>
              <c:idx val="3"/>
              <c:spPr>
                <a:solidFill>
                  <a:schemeClr val="lt1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5B04-47A8-B1A2-56CA0310CD65}"/>
                </c:ext>
              </c:extLst>
            </c:dLbl>
            <c:dLbl>
              <c:idx val="4"/>
              <c:spPr>
                <a:solidFill>
                  <a:schemeClr val="lt1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5B04-47A8-B1A2-56CA0310CD65}"/>
                </c:ext>
              </c:extLst>
            </c:dLbl>
            <c:spPr>
              <a:noFill/>
              <a:ln w="6350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'[PM10 profil lunar saptamanal  zilnic_DB-1, cu VS-1 doar la medii an si nr depasiri.xls]PM10 DATE ZILNICE medii anuale'!$H$8:$H$10</c:f>
              <c:numCache>
                <c:formatCode>General</c:formatCode>
                <c:ptCount val="3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</c:numCache>
            </c:numRef>
          </c:cat>
          <c:val>
            <c:numRef>
              <c:f>'[PM10 profil lunar saptamanal  zilnic_DB-1, cu VS-1 doar la medii an si nr depasiri.xls]PM10 DATE ZILNICE medii anuale'!$I$8:$I$10</c:f>
              <c:numCache>
                <c:formatCode>#,##0.00</c:formatCode>
                <c:ptCount val="3"/>
                <c:pt idx="0">
                  <c:v>26.27</c:v>
                </c:pt>
                <c:pt idx="1">
                  <c:v>25</c:v>
                </c:pt>
                <c:pt idx="2">
                  <c:v>24.95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B04-47A8-B1A2-56CA0310CD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93669279"/>
        <c:axId val="1"/>
      </c:barChart>
      <c:lineChart>
        <c:grouping val="standard"/>
        <c:varyColors val="0"/>
        <c:ser>
          <c:idx val="1"/>
          <c:order val="1"/>
          <c:tx>
            <c:strRef>
              <c:f>'[PM10 profil lunar saptamanal  zilnic_DB-1, cu VS-1 doar la medii an si nr depasiri.xls]PM10 DATE ZILNICE medii anuale'!$D$7</c:f>
              <c:strCache>
                <c:ptCount val="1"/>
                <c:pt idx="0">
                  <c:v>VL an</c:v>
                </c:pt>
              </c:strCache>
            </c:strRef>
          </c:tx>
          <c:marker>
            <c:symbol val="none"/>
          </c:marker>
          <c:cat>
            <c:numRef>
              <c:f>'[PM10 profil lunar saptamanal  zilnic_DB-1, cu VS-1 doar la medii an si nr depasiri.xls]PM10 DATE ZILNICE medii anuale'!$H$8:$H$10</c:f>
              <c:numCache>
                <c:formatCode>General</c:formatCode>
                <c:ptCount val="3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</c:numCache>
            </c:numRef>
          </c:cat>
          <c:val>
            <c:numRef>
              <c:f>'[PM10 profil lunar saptamanal  zilnic_DB-1, cu VS-1 doar la medii an si nr depasiri.xls]PM10 DATE ZILNICE medii anuale'!$D$8:$D$10</c:f>
              <c:numCache>
                <c:formatCode>General</c:formatCode>
                <c:ptCount val="3"/>
                <c:pt idx="0">
                  <c:v>40</c:v>
                </c:pt>
                <c:pt idx="1">
                  <c:v>40</c:v>
                </c:pt>
                <c:pt idx="2">
                  <c:v>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B04-47A8-B1A2-56CA0310CD65}"/>
            </c:ext>
          </c:extLst>
        </c:ser>
        <c:ser>
          <c:idx val="2"/>
          <c:order val="2"/>
          <c:tx>
            <c:strRef>
              <c:f>'[PM10 profil lunar saptamanal  zilnic_DB-1, cu VS-1 doar la medii an si nr depasiri.xls]PM10 DATE ZILNICE medii anuale'!$E$7</c:f>
              <c:strCache>
                <c:ptCount val="1"/>
                <c:pt idx="0">
                  <c:v>PSE</c:v>
                </c:pt>
              </c:strCache>
            </c:strRef>
          </c:tx>
          <c:marker>
            <c:symbol val="none"/>
          </c:marker>
          <c:cat>
            <c:numRef>
              <c:f>'[PM10 profil lunar saptamanal  zilnic_DB-1, cu VS-1 doar la medii an si nr depasiri.xls]PM10 DATE ZILNICE medii anuale'!$H$8:$H$10</c:f>
              <c:numCache>
                <c:formatCode>General</c:formatCode>
                <c:ptCount val="3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</c:numCache>
            </c:numRef>
          </c:cat>
          <c:val>
            <c:numRef>
              <c:f>'[PM10 profil lunar saptamanal  zilnic_DB-1, cu VS-1 doar la medii an si nr depasiri.xls]PM10 DATE ZILNICE medii anuale'!$E$8:$E$10</c:f>
              <c:numCache>
                <c:formatCode>General</c:formatCode>
                <c:ptCount val="3"/>
                <c:pt idx="0">
                  <c:v>28</c:v>
                </c:pt>
                <c:pt idx="1">
                  <c:v>28</c:v>
                </c:pt>
                <c:pt idx="2">
                  <c:v>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5B04-47A8-B1A2-56CA0310CD65}"/>
            </c:ext>
          </c:extLst>
        </c:ser>
        <c:ser>
          <c:idx val="3"/>
          <c:order val="3"/>
          <c:tx>
            <c:strRef>
              <c:f>'[PM10 profil lunar saptamanal  zilnic_DB-1, cu VS-1 doar la medii an si nr depasiri.xls]PM10 DATE ZILNICE medii anuale'!$F$7</c:f>
              <c:strCache>
                <c:ptCount val="1"/>
                <c:pt idx="0">
                  <c:v>PIE</c:v>
                </c:pt>
              </c:strCache>
            </c:strRef>
          </c:tx>
          <c:marker>
            <c:symbol val="none"/>
          </c:marker>
          <c:cat>
            <c:numRef>
              <c:f>'[PM10 profil lunar saptamanal  zilnic_DB-1, cu VS-1 doar la medii an si nr depasiri.xls]PM10 DATE ZILNICE medii anuale'!$H$8:$H$10</c:f>
              <c:numCache>
                <c:formatCode>General</c:formatCode>
                <c:ptCount val="3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</c:numCache>
            </c:numRef>
          </c:cat>
          <c:val>
            <c:numRef>
              <c:f>'[PM10 profil lunar saptamanal  zilnic_DB-1, cu VS-1 doar la medii an si nr depasiri.xls]PM10 DATE ZILNICE medii anuale'!$F$8:$F$10</c:f>
              <c:numCache>
                <c:formatCode>General</c:formatCode>
                <c:ptCount val="3"/>
                <c:pt idx="0">
                  <c:v>20</c:v>
                </c:pt>
                <c:pt idx="1">
                  <c:v>20</c:v>
                </c:pt>
                <c:pt idx="2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5B04-47A8-B1A2-56CA0310CD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93669279"/>
        <c:axId val="1"/>
      </c:lineChart>
      <c:catAx>
        <c:axId val="1393669279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393669279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overlay val="0"/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 sz="1400"/>
            </a:pPr>
            <a:r>
              <a:rPr lang="ro-RO" sz="1400" dirty="0"/>
              <a:t>VS-1</a:t>
            </a:r>
          </a:p>
          <a:p>
            <a:pPr>
              <a:defRPr sz="1400"/>
            </a:pPr>
            <a:r>
              <a:rPr lang="ro-RO" sz="1400" dirty="0"/>
              <a:t>N</a:t>
            </a:r>
            <a:r>
              <a:rPr lang="en-US" sz="1400" dirty="0" err="1"/>
              <a:t>umărul</a:t>
            </a:r>
            <a:r>
              <a:rPr lang="en-US" sz="1400" dirty="0"/>
              <a:t> de </a:t>
            </a:r>
            <a:r>
              <a:rPr lang="en-US" sz="1400" dirty="0" err="1"/>
              <a:t>zile</a:t>
            </a:r>
            <a:r>
              <a:rPr lang="en-US" sz="1400" dirty="0"/>
              <a:t> cu </a:t>
            </a:r>
            <a:r>
              <a:rPr lang="en-US" sz="1400" dirty="0" err="1"/>
              <a:t>concentrații</a:t>
            </a:r>
            <a:r>
              <a:rPr lang="en-US" sz="1400" dirty="0"/>
              <a:t> </a:t>
            </a:r>
            <a:r>
              <a:rPr lang="en-US" sz="1400" dirty="0" err="1"/>
              <a:t>mai</a:t>
            </a:r>
            <a:r>
              <a:rPr lang="en-US" sz="1400" dirty="0"/>
              <a:t> </a:t>
            </a:r>
            <a:r>
              <a:rPr lang="en-US" sz="1400" dirty="0" err="1"/>
              <a:t>mari</a:t>
            </a:r>
            <a:r>
              <a:rPr lang="en-US" sz="1400" dirty="0"/>
              <a:t> de 50 µg/m</a:t>
            </a:r>
            <a:r>
              <a:rPr lang="en-US" sz="1400" baseline="30000" dirty="0"/>
              <a:t>3</a:t>
            </a:r>
            <a:r>
              <a:rPr lang="en-US" sz="1400" dirty="0"/>
              <a:t> </a:t>
            </a:r>
            <a:r>
              <a:rPr lang="en-US" sz="1400" dirty="0" err="1"/>
              <a:t>și</a:t>
            </a:r>
            <a:r>
              <a:rPr lang="en-US" sz="1400" dirty="0"/>
              <a:t> </a:t>
            </a:r>
            <a:r>
              <a:rPr lang="en-US" sz="1400" dirty="0" err="1"/>
              <a:t>între</a:t>
            </a:r>
            <a:r>
              <a:rPr lang="en-US" sz="1400" dirty="0"/>
              <a:t> PIE </a:t>
            </a:r>
            <a:r>
              <a:rPr lang="en-US" sz="1400" dirty="0" err="1"/>
              <a:t>și</a:t>
            </a:r>
            <a:r>
              <a:rPr lang="en-US" sz="1400" dirty="0"/>
              <a:t> PSE </a:t>
            </a:r>
            <a:r>
              <a:rPr lang="en-US" sz="1400" dirty="0" err="1"/>
              <a:t>pentru</a:t>
            </a:r>
            <a:r>
              <a:rPr lang="en-US" sz="1400" dirty="0"/>
              <a:t> PM</a:t>
            </a:r>
            <a:r>
              <a:rPr lang="en-US" sz="1400" baseline="-25000" dirty="0"/>
              <a:t>10</a:t>
            </a:r>
            <a:r>
              <a:rPr lang="en-US" sz="1400" dirty="0"/>
              <a:t> </a:t>
            </a:r>
            <a:endParaRPr lang="ro-RO" sz="1400" dirty="0"/>
          </a:p>
        </c:rich>
      </c:tx>
      <c:layout>
        <c:manualLayout>
          <c:xMode val="edge"/>
          <c:yMode val="edge"/>
          <c:x val="0.14489389011551887"/>
          <c:y val="4.2227066603057722E-2"/>
        </c:manualLayout>
      </c:layout>
      <c:overlay val="0"/>
      <c:spPr>
        <a:solidFill>
          <a:schemeClr val="lt1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4.1670131190959032E-2"/>
          <c:y val="0.31788672571068277"/>
          <c:w val="0.89019685039370078"/>
          <c:h val="0.48743761930281299"/>
        </c:manualLayout>
      </c:layout>
      <c:barChart>
        <c:barDir val="col"/>
        <c:grouping val="clustered"/>
        <c:varyColors val="0"/>
        <c:ser>
          <c:idx val="3"/>
          <c:order val="1"/>
          <c:tx>
            <c:strRef>
              <c:f>'PM10 DATE ZILNICE medii anuale'!$F$15</c:f>
              <c:strCache>
                <c:ptCount val="1"/>
                <c:pt idx="0">
                  <c:v>nr. zile între PIE și PSE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numRef>
              <c:f>'PM10 DATE ZILNICE medii anuale'!$B$16:$B$18</c:f>
              <c:numCache>
                <c:formatCode>General</c:formatCode>
                <c:ptCount val="3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</c:numCache>
            </c:numRef>
          </c:cat>
          <c:val>
            <c:numRef>
              <c:f>'PM10 DATE ZILNICE medii anuale'!$F$16:$F$18</c:f>
              <c:numCache>
                <c:formatCode>General</c:formatCode>
                <c:ptCount val="3"/>
                <c:pt idx="0">
                  <c:v>65</c:v>
                </c:pt>
                <c:pt idx="1">
                  <c:v>82</c:v>
                </c:pt>
                <c:pt idx="2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1B-451D-8B08-2EE24D3ED2FA}"/>
            </c:ext>
          </c:extLst>
        </c:ser>
        <c:ser>
          <c:idx val="0"/>
          <c:order val="2"/>
          <c:tx>
            <c:strRef>
              <c:f>'PM10 DATE ZILNICE medii anuale'!$C$15</c:f>
              <c:strCache>
                <c:ptCount val="1"/>
                <c:pt idx="0">
                  <c:v>nr. zile &gt;50 µg/m3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 w="25400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'PM10 DATE ZILNICE medii anuale'!$B$16:$B$18</c:f>
              <c:numCache>
                <c:formatCode>General</c:formatCode>
                <c:ptCount val="3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</c:numCache>
            </c:numRef>
          </c:cat>
          <c:val>
            <c:numRef>
              <c:f>'PM10 DATE ZILNICE medii anuale'!$C$16:$C$18</c:f>
              <c:numCache>
                <c:formatCode>General</c:formatCode>
                <c:ptCount val="3"/>
                <c:pt idx="0">
                  <c:v>14</c:v>
                </c:pt>
                <c:pt idx="1">
                  <c:v>10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1B-451D-8B08-2EE24D3ED2FA}"/>
            </c:ext>
          </c:extLst>
        </c:ser>
        <c:ser>
          <c:idx val="1"/>
          <c:order val="3"/>
          <c:tx>
            <c:strRef>
              <c:f>'PM10 DATE ZILNICE medii anuale'!$G$15</c:f>
              <c:strCache>
                <c:ptCount val="1"/>
                <c:pt idx="0">
                  <c:v>nr. zile mai mare de PSE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cat>
            <c:numRef>
              <c:f>'PM10 DATE ZILNICE medii anuale'!$B$16:$B$18</c:f>
              <c:numCache>
                <c:formatCode>General</c:formatCode>
                <c:ptCount val="3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</c:numCache>
            </c:numRef>
          </c:cat>
          <c:val>
            <c:numRef>
              <c:f>'PM10 DATE ZILNICE medii anuale'!$G$16:$G$18</c:f>
              <c:numCache>
                <c:formatCode>General</c:formatCode>
                <c:ptCount val="3"/>
                <c:pt idx="0">
                  <c:v>68</c:v>
                </c:pt>
                <c:pt idx="1">
                  <c:v>57</c:v>
                </c:pt>
                <c:pt idx="2">
                  <c:v>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61B-451D-8B08-2EE24D3ED2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9044464"/>
        <c:axId val="1"/>
      </c:barChart>
      <c:lineChart>
        <c:grouping val="standard"/>
        <c:varyColors val="0"/>
        <c:ser>
          <c:idx val="2"/>
          <c:order val="0"/>
          <c:tx>
            <c:strRef>
              <c:f>'PM10 DATE ZILNICE medii anuale'!$E$15</c:f>
              <c:strCache>
                <c:ptCount val="1"/>
                <c:pt idx="0">
                  <c:v>35 depășiri pentru VL și PIE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'PM10 DATE ZILNICE medii anuale'!$B$16:$B$18</c:f>
              <c:numCache>
                <c:formatCode>General</c:formatCode>
                <c:ptCount val="3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</c:numCache>
            </c:numRef>
          </c:cat>
          <c:val>
            <c:numRef>
              <c:f>'PM10 DATE ZILNICE medii anuale'!$E$16:$E$18</c:f>
              <c:numCache>
                <c:formatCode>General</c:formatCode>
                <c:ptCount val="3"/>
                <c:pt idx="0">
                  <c:v>35</c:v>
                </c:pt>
                <c:pt idx="1">
                  <c:v>35</c:v>
                </c:pt>
                <c:pt idx="2">
                  <c:v>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61B-451D-8B08-2EE24D3ED2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9044464"/>
        <c:axId val="1"/>
      </c:lineChart>
      <c:catAx>
        <c:axId val="79044464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120"/>
          <c:min val="0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79044464"/>
        <c:crosses val="autoZero"/>
        <c:crossBetween val="between"/>
        <c:majorUnit val="20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"/>
          <c:y val="0.8923601762894392"/>
          <c:w val="0.97782725351264344"/>
          <c:h val="0.1076398237105608"/>
        </c:manualLayout>
      </c:layout>
      <c:overlay val="0"/>
      <c:spPr>
        <a:noFill/>
        <a:ln w="25400">
          <a:noFill/>
        </a:ln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 sz="1600" dirty="0"/>
              <a:t>PM</a:t>
            </a:r>
            <a:r>
              <a:rPr lang="ro-RO" sz="1600" baseline="-25000" dirty="0"/>
              <a:t>10</a:t>
            </a:r>
            <a:r>
              <a:rPr lang="ro-RO" sz="1600" dirty="0"/>
              <a:t> - </a:t>
            </a:r>
            <a:r>
              <a:rPr lang="en-US" sz="1600" dirty="0" err="1"/>
              <a:t>Nivel</a:t>
            </a:r>
            <a:r>
              <a:rPr lang="en-US" sz="1600" dirty="0"/>
              <a:t> de fond </a:t>
            </a:r>
            <a:r>
              <a:rPr lang="ro-RO" sz="1600" dirty="0"/>
              <a:t>LOCAL (rural) – ZONA VASLUI</a:t>
            </a:r>
            <a:endParaRPr lang="en-US" sz="1600" dirty="0"/>
          </a:p>
        </c:rich>
      </c:tx>
      <c:layout>
        <c:manualLayout>
          <c:xMode val="edge"/>
          <c:yMode val="edge"/>
          <c:x val="0.11686026191895726"/>
          <c:y val="8.174812244838845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5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5759955593018236"/>
          <c:y val="0.22922495377529886"/>
          <c:w val="0.45869143315310129"/>
          <c:h val="0.7180706799416176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Nivel de fond local</c:v>
                </c:pt>
              </c:strCache>
            </c:strRef>
          </c:tx>
          <c:spPr>
            <a:solidFill>
              <a:schemeClr val="bg1"/>
            </a:solidFill>
            <a:ln>
              <a:solidFill>
                <a:srgbClr val="FF0000"/>
              </a:solidFill>
            </a:ln>
          </c:spPr>
          <c:dPt>
            <c:idx val="0"/>
            <c:bubble3D val="0"/>
            <c:spPr>
              <a:solidFill>
                <a:srgbClr val="CCCCFF"/>
              </a:solidFill>
              <a:ln>
                <a:solidFill>
                  <a:srgbClr val="990099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F47-4443-9D57-0DE506058166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F47-4443-9D57-0DE506058166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rgbClr val="FF0000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F47-4443-9D57-0DE506058166}"/>
              </c:ext>
            </c:extLst>
          </c:dPt>
          <c:dPt>
            <c:idx val="3"/>
            <c:bubble3D val="0"/>
            <c:spPr>
              <a:solidFill>
                <a:schemeClr val="bg1"/>
              </a:solidFill>
              <a:ln>
                <a:solidFill>
                  <a:srgbClr val="FF0000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FF47-4443-9D57-0DE506058166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>
                <a:solidFill>
                  <a:srgbClr val="FF0000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FF47-4443-9D57-0DE506058166}"/>
              </c:ext>
            </c:extLst>
          </c:dPt>
          <c:dLbls>
            <c:dLbl>
              <c:idx val="0"/>
              <c:layout>
                <c:manualLayout>
                  <c:x val="0.1862808204093884"/>
                  <c:y val="0.20387693667036519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F47-4443-9D57-0DE506058166}"/>
                </c:ext>
              </c:extLst>
            </c:dLbl>
            <c:dLbl>
              <c:idx val="1"/>
              <c:layout>
                <c:manualLayout>
                  <c:x val="-0.29156997977121663"/>
                  <c:y val="-4.0775387334073066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F47-4443-9D57-0DE506058166}"/>
                </c:ext>
              </c:extLst>
            </c:dLbl>
            <c:dLbl>
              <c:idx val="2"/>
              <c:layout>
                <c:manualLayout>
                  <c:x val="-0.17980068048998993"/>
                  <c:y val="-0.1208143074581430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F47-4443-9D57-0DE506058166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F47-4443-9D57-0DE506058166}"/>
                </c:ext>
              </c:extLst>
            </c:dLbl>
            <c:dLbl>
              <c:idx val="4"/>
              <c:layout>
                <c:manualLayout>
                  <c:x val="0.25107414924743654"/>
                  <c:y val="-0.10601600706859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F47-4443-9D57-0DE506058166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Sheet1!$A$2:$A$6</c:f>
              <c:strCache>
                <c:ptCount val="5"/>
                <c:pt idx="0">
                  <c:v>fond regional</c:v>
                </c:pt>
                <c:pt idx="1">
                  <c:v>transport</c:v>
                </c:pt>
                <c:pt idx="2">
                  <c:v>surse rezidențiale și comerciale</c:v>
                </c:pt>
                <c:pt idx="3">
                  <c:v>industrie</c:v>
                </c:pt>
                <c:pt idx="4">
                  <c:v>agricultură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21.141999999999999</c:v>
                </c:pt>
                <c:pt idx="1">
                  <c:v>1.88</c:v>
                </c:pt>
                <c:pt idx="2">
                  <c:v>15.288</c:v>
                </c:pt>
                <c:pt idx="3">
                  <c:v>0</c:v>
                </c:pt>
                <c:pt idx="4">
                  <c:v>1.6919999999999999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F47-4443-9D57-0DE50605816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AFD580-2001-48F6-8A45-52BA83FF99DD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R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958CC1-783B-45C2-B9B9-14338034B1C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90102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3DBF1-B344-4637-AE16-DC5095B72F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7595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3DBF1-B344-4637-AE16-DC5095B72FA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757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5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366901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3DBF1-B344-4637-AE16-DC5095B72F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480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10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2238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13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425065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14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966366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15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075513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3DBF1-B344-4637-AE16-DC5095B72FA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400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22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227845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072487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28938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688932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90061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713680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55623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10034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468945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279488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95523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984491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83521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chart" Target="../charts/chart7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3019034"/>
              </p:ext>
            </p:extLst>
          </p:nvPr>
        </p:nvGraphicFramePr>
        <p:xfrm>
          <a:off x="423904" y="3675274"/>
          <a:ext cx="11347940" cy="2232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8578">
                  <a:extLst>
                    <a:ext uri="{9D8B030D-6E8A-4147-A177-3AD203B41FA5}">
                      <a16:colId xmlns:a16="http://schemas.microsoft.com/office/drawing/2014/main" val="913732662"/>
                    </a:ext>
                  </a:extLst>
                </a:gridCol>
                <a:gridCol w="3776660">
                  <a:extLst>
                    <a:ext uri="{9D8B030D-6E8A-4147-A177-3AD203B41FA5}">
                      <a16:colId xmlns:a16="http://schemas.microsoft.com/office/drawing/2014/main" val="2044489899"/>
                    </a:ext>
                  </a:extLst>
                </a:gridCol>
                <a:gridCol w="5692702">
                  <a:extLst>
                    <a:ext uri="{9D8B030D-6E8A-4147-A177-3AD203B41FA5}">
                      <a16:colId xmlns:a16="http://schemas.microsoft.com/office/drawing/2014/main" val="2848907714"/>
                    </a:ext>
                  </a:extLst>
                </a:gridCol>
              </a:tblGrid>
              <a:tr h="502712">
                <a:tc>
                  <a:txBody>
                    <a:bodyPr/>
                    <a:lstStyle/>
                    <a:p>
                      <a:pPr algn="ctr"/>
                      <a:r>
                        <a:rPr lang="ro-RO" sz="1600" dirty="0"/>
                        <a:t>REGIUNE	</a:t>
                      </a:r>
                    </a:p>
                    <a:p>
                      <a:pPr algn="ctr"/>
                      <a:endParaRPr lang="ro-R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600" dirty="0"/>
                        <a:t>Județ sau Zonă/Municipiu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600" dirty="0"/>
                        <a:t>DESCRIERE ACHIZITII	</a:t>
                      </a:r>
                    </a:p>
                    <a:p>
                      <a:pPr algn="ctr" fontAlgn="ctr"/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12015302"/>
                  </a:ext>
                </a:extLst>
              </a:tr>
              <a:tr h="524522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600" b="1" u="none" strike="noStrike" dirty="0">
                          <a:effectLst/>
                        </a:rPr>
                        <a:t>REGIUNEA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600" b="1" u="none" strike="noStrike" dirty="0">
                          <a:effectLst/>
                        </a:rPr>
                        <a:t>NORD-EST</a:t>
                      </a:r>
                      <a:endParaRPr lang="ro-RO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o-RO" sz="1600" u="none" strike="noStrike" dirty="0">
                          <a:effectLst/>
                        </a:rPr>
                        <a:t>BACAU/</a:t>
                      </a:r>
                    </a:p>
                    <a:p>
                      <a:pPr algn="l" fontAlgn="ctr"/>
                      <a:r>
                        <a:rPr lang="ro-RO" sz="1600" u="none" strike="noStrike" dirty="0">
                          <a:effectLst/>
                        </a:rPr>
                        <a:t>Municipiul Oneşti</a:t>
                      </a:r>
                      <a:endParaRPr lang="ro-RO" sz="1600" b="1" i="0" u="none" strike="noStrike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u="none" strike="noStrike" dirty="0">
                          <a:effectLst/>
                        </a:rPr>
                        <a:t>Amplasare staţie de monitorizare (Trafic) </a:t>
                      </a:r>
                      <a:br>
                        <a:rPr lang="it-IT" sz="1600" u="none" strike="noStrike" dirty="0">
                          <a:effectLst/>
                        </a:rPr>
                      </a:br>
                      <a:r>
                        <a:rPr lang="it-IT" sz="1600" u="none" strike="noStrike" dirty="0">
                          <a:effectLst/>
                        </a:rPr>
                        <a:t>Instalare echipamente prelevare PM10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296378"/>
                  </a:ext>
                </a:extLst>
              </a:tr>
              <a:tr h="519022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o-RO" sz="1600" u="none" strike="noStrike" kern="1200" dirty="0">
                          <a:effectLst/>
                        </a:rPr>
                        <a:t>BOTOSANI/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ro-RO" sz="1600" u="none" strike="noStrike" kern="1200" dirty="0">
                          <a:effectLst/>
                        </a:rPr>
                        <a:t>Municipiul Botoşani</a:t>
                      </a:r>
                      <a:endParaRPr lang="ro-RO" sz="160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it-IT" sz="1600" u="none" strike="noStrike" kern="1200" dirty="0">
                          <a:effectLst/>
                        </a:rPr>
                        <a:t>Amplasare staţie de monitorizare (Trafic) </a:t>
                      </a:r>
                      <a:endParaRPr lang="ro-RO" sz="1600" u="none" strike="noStrike" kern="1200" dirty="0">
                        <a:effectLst/>
                      </a:endParaRPr>
                    </a:p>
                    <a:p>
                      <a:pPr marL="0" algn="l" defTabSz="914400" rtl="0" eaLnBrk="1" fontAlgn="ctr" latinLnBrk="0" hangingPunct="1"/>
                      <a:r>
                        <a:rPr lang="it-IT" sz="1600" u="none" strike="noStrike" kern="1200" dirty="0">
                          <a:effectLst/>
                        </a:rPr>
                        <a:t>Instalare echipamente prelevare PM10</a:t>
                      </a:r>
                      <a:endParaRPr lang="it-IT" sz="160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900910"/>
                  </a:ext>
                </a:extLst>
              </a:tr>
              <a:tr h="519022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o-RO" sz="20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VASLUI/</a:t>
                      </a:r>
                      <a:r>
                        <a:rPr lang="en-US" sz="2000" b="1" u="none" strike="noStrike" kern="1200" dirty="0" err="1">
                          <a:solidFill>
                            <a:schemeClr val="bg1"/>
                          </a:solidFill>
                          <a:effectLst/>
                        </a:rPr>
                        <a:t>Drânceni</a:t>
                      </a:r>
                      <a:r>
                        <a:rPr lang="en-US" sz="20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 – </a:t>
                      </a:r>
                      <a:r>
                        <a:rPr lang="en-US" sz="2000" b="1" u="none" strike="noStrike" kern="1200" dirty="0" err="1">
                          <a:solidFill>
                            <a:schemeClr val="bg1"/>
                          </a:solidFill>
                          <a:effectLst/>
                        </a:rPr>
                        <a:t>localitatea</a:t>
                      </a:r>
                      <a:r>
                        <a:rPr lang="en-US" sz="20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000" b="1" u="none" strike="noStrike" kern="1200" dirty="0" err="1">
                          <a:solidFill>
                            <a:schemeClr val="bg1"/>
                          </a:solidFill>
                          <a:effectLst/>
                        </a:rPr>
                        <a:t>Albița</a:t>
                      </a:r>
                      <a:endParaRPr lang="ro-RO" sz="20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it-IT" sz="20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Amplasare staţie de monitorizare (Trafic) </a:t>
                      </a:r>
                      <a:endParaRPr lang="ro-RO" sz="2000" b="1" u="none" strike="noStrike" kern="12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algn="l" defTabSz="914400" rtl="0" eaLnBrk="1" fontAlgn="ctr" latinLnBrk="0" hangingPunct="1"/>
                      <a:r>
                        <a:rPr lang="it-IT" sz="20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Instalare echipamente prelevare PM</a:t>
                      </a:r>
                      <a:r>
                        <a:rPr lang="it-IT" sz="2000" b="1" u="none" strike="noStrike" kern="1200" baseline="-25000" dirty="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it-IT" sz="2000" b="1" i="0" u="none" strike="noStrike" kern="1200" baseline="-250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204314"/>
                  </a:ext>
                </a:extLst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29" y="0"/>
            <a:ext cx="12127291" cy="17416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7320" y="2071960"/>
            <a:ext cx="11887199" cy="294183"/>
          </a:xfrm>
          <a:prstGeom prst="rect">
            <a:avLst/>
          </a:prstGeom>
          <a:solidFill>
            <a:srgbClr val="C5E2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</a:pPr>
            <a:r>
              <a:rPr lang="ro-RO" sz="1600" b="1" dirty="0">
                <a:solidFill>
                  <a:schemeClr val="accent1">
                    <a:lumMod val="75000"/>
                  </a:schemeClr>
                </a:solidFill>
              </a:rPr>
              <a:t>Proiectul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“</a:t>
            </a:r>
            <a:r>
              <a:rPr lang="ro-RO" sz="1600" b="1" dirty="0">
                <a:solidFill>
                  <a:schemeClr val="accent1">
                    <a:lumMod val="75000"/>
                  </a:schemeClr>
                </a:solidFill>
              </a:rPr>
              <a:t>Îmbunătățirea Sistemului de Evaluare și Monitorizare a Calității Aerului la nivel național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”</a:t>
            </a:r>
            <a:r>
              <a:rPr lang="ro-RO" sz="1600" b="1" dirty="0">
                <a:solidFill>
                  <a:schemeClr val="accent1">
                    <a:lumMod val="75000"/>
                  </a:schemeClr>
                </a:solidFill>
              </a:rPr>
              <a:t> Cod My SMIS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2014+:</a:t>
            </a:r>
            <a:r>
              <a:rPr lang="ro-RO" sz="1600" b="1" dirty="0">
                <a:solidFill>
                  <a:schemeClr val="accent1">
                    <a:lumMod val="75000"/>
                  </a:schemeClr>
                </a:solidFill>
              </a:rPr>
              <a:t> 139703</a:t>
            </a:r>
            <a:endParaRPr lang="ro-RO" sz="1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361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429710" y="130482"/>
            <a:ext cx="180641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-457200">
              <a:buFont typeface="+mj-lt"/>
              <a:buAutoNum type="arabicPeriod"/>
            </a:pPr>
            <a:r>
              <a:rPr lang="ro-RO" sz="3300" b="1" dirty="0"/>
              <a:t>Emisii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38312" y="6550223"/>
            <a:ext cx="28706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400" b="1" i="1" dirty="0"/>
              <a:t>Inventare de emisii - ANPM</a:t>
            </a:r>
            <a:endParaRPr lang="ro-RO" sz="1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604486560"/>
              </p:ext>
            </p:extLst>
          </p:nvPr>
        </p:nvGraphicFramePr>
        <p:xfrm>
          <a:off x="161856" y="730645"/>
          <a:ext cx="5691919" cy="27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6149654"/>
              </p:ext>
            </p:extLst>
          </p:nvPr>
        </p:nvGraphicFramePr>
        <p:xfrm>
          <a:off x="5957456" y="730645"/>
          <a:ext cx="5975928" cy="27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3536247364"/>
              </p:ext>
            </p:extLst>
          </p:nvPr>
        </p:nvGraphicFramePr>
        <p:xfrm>
          <a:off x="161855" y="3541728"/>
          <a:ext cx="5691919" cy="27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7796201"/>
              </p:ext>
            </p:extLst>
          </p:nvPr>
        </p:nvGraphicFramePr>
        <p:xfrm>
          <a:off x="5957456" y="3541728"/>
          <a:ext cx="5975928" cy="27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41044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0944" y="91030"/>
            <a:ext cx="493776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-457200">
              <a:buFont typeface="+mj-lt"/>
              <a:buAutoNum type="arabicPeriod"/>
            </a:pPr>
            <a:r>
              <a:rPr lang="ro-RO" sz="3300" b="1" dirty="0"/>
              <a:t>Emisii</a:t>
            </a:r>
          </a:p>
          <a:p>
            <a:pPr marL="0" lvl="2"/>
            <a:r>
              <a:rPr lang="ro-RO" sz="32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Surse liniare </a:t>
            </a:r>
            <a:r>
              <a:rPr lang="ro-RO" sz="3300" b="1" dirty="0"/>
              <a:t>de emisii – reprezentare pe hartă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670246"/>
            <a:ext cx="47742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Căile de comunicație rutieră sunt în zona Vaslui: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o-RO" b="1" dirty="0">
                <a:solidFill>
                  <a:srgbClr val="00B050"/>
                </a:solidFill>
              </a:rPr>
              <a:t>Drum european E581 Tișița </a:t>
            </a:r>
            <a:r>
              <a:rPr lang="ro-RO" dirty="0"/>
              <a:t>- Tecuci – Bârlad – Huși – Albița (se suprapune parțial pe traseul drumurilor naționale 24 și 24A);</a:t>
            </a:r>
          </a:p>
          <a:p>
            <a:pPr lvl="0"/>
            <a:endParaRPr lang="ro-RO" dirty="0"/>
          </a:p>
          <a:p>
            <a:pPr lvl="0"/>
            <a:r>
              <a:rPr lang="ro-RO" b="1" dirty="0">
                <a:solidFill>
                  <a:srgbClr val="FF0000"/>
                </a:solidFill>
              </a:rPr>
              <a:t>Drumuri naționale (505 km, 17,7%):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o-RO" b="1" dirty="0">
                <a:solidFill>
                  <a:srgbClr val="FF0000"/>
                </a:solidFill>
              </a:rPr>
              <a:t>DN2F Bacău – Vaslui</a:t>
            </a:r>
            <a:r>
              <a:rPr lang="ro-RO" dirty="0"/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o-RO" b="1" dirty="0">
                <a:solidFill>
                  <a:srgbClr val="FF0000"/>
                </a:solidFill>
              </a:rPr>
              <a:t>DN15D Piatra Neamț – Negrești – Vaslui;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o-RO" b="1" dirty="0">
                <a:solidFill>
                  <a:srgbClr val="FF0000"/>
                </a:solidFill>
              </a:rPr>
              <a:t>DN24 Tișița - Tecuci – Bârlad – Vaslui – Iași;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o-RO" b="1" dirty="0">
                <a:solidFill>
                  <a:srgbClr val="FF0000"/>
                </a:solidFill>
              </a:rPr>
              <a:t>DN24A Zorleni – Murgeni – Huși;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o-RO" b="1" dirty="0">
                <a:solidFill>
                  <a:srgbClr val="FF0000"/>
                </a:solidFill>
              </a:rPr>
              <a:t>DN24B Crasna – Huși – Albița;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o-RO" b="1" dirty="0">
                <a:solidFill>
                  <a:srgbClr val="FF0000"/>
                </a:solidFill>
              </a:rPr>
              <a:t>DN24D Bârlad – Vânători;â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o-RO" b="1" dirty="0">
                <a:solidFill>
                  <a:srgbClr val="FF0000"/>
                </a:solidFill>
              </a:rPr>
              <a:t>DN26 Mugeni – Galați;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o-RO" b="1" dirty="0">
                <a:solidFill>
                  <a:srgbClr val="FF0000"/>
                </a:solidFill>
              </a:rPr>
              <a:t>DN11A Bârlad – Podu Turcului – Adjud – Onești.</a:t>
            </a:r>
          </a:p>
          <a:p>
            <a:r>
              <a:rPr lang="ro-RO" b="1" dirty="0">
                <a:solidFill>
                  <a:srgbClr val="0070C0"/>
                </a:solidFill>
              </a:rPr>
              <a:t>Drumuri naționale (1.811km, 82,3%).</a:t>
            </a:r>
          </a:p>
        </p:txBody>
      </p:sp>
      <p:pic>
        <p:nvPicPr>
          <p:cNvPr id="15" name="Picture 1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280" y="751840"/>
            <a:ext cx="7183119" cy="6084131"/>
          </a:xfrm>
          <a:prstGeom prst="rect">
            <a:avLst/>
          </a:prstGeom>
          <a:ln>
            <a:solidFill>
              <a:sysClr val="window" lastClr="FFFFFF">
                <a:lumMod val="85000"/>
              </a:sysClr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6125145" y="244009"/>
            <a:ext cx="502881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o-RO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Rețeaua rutieră la nivelul județului Vaslui</a:t>
            </a:r>
            <a:endParaRPr lang="ro-RO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506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0464" y="0"/>
            <a:ext cx="908609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-457200">
              <a:buFont typeface="+mj-lt"/>
              <a:buAutoNum type="arabicPeriod"/>
            </a:pPr>
            <a:r>
              <a:rPr lang="ro-RO" sz="3300" b="1" dirty="0">
                <a:solidFill>
                  <a:srgbClr val="FF0000"/>
                </a:solidFill>
              </a:rPr>
              <a:t>Emisii</a:t>
            </a:r>
          </a:p>
          <a:p>
            <a:pPr marL="0" lvl="2"/>
            <a:r>
              <a:rPr lang="ro-RO" sz="32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Surse liniare </a:t>
            </a:r>
            <a:r>
              <a:rPr lang="ro-RO" sz="3300" b="1" dirty="0"/>
              <a:t>de emisii – reprezentare pe hartă</a:t>
            </a:r>
          </a:p>
        </p:txBody>
      </p:sp>
      <p:sp>
        <p:nvSpPr>
          <p:cNvPr id="3" name="Rectangle 2"/>
          <p:cNvSpPr/>
          <p:nvPr/>
        </p:nvSpPr>
        <p:spPr>
          <a:xfrm>
            <a:off x="2352460" y="1813343"/>
            <a:ext cx="19614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just"/>
            <a:r>
              <a:rPr lang="ro-RO" sz="2400" b="1" u="sng" dirty="0">
                <a:solidFill>
                  <a:schemeClr val="bg1"/>
                </a:solidFill>
              </a:rPr>
              <a:t>Oraș Însurăței</a:t>
            </a:r>
            <a:endParaRPr lang="en-US" sz="2400" b="1" u="sng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584" y="1221779"/>
            <a:ext cx="8476496" cy="541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141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738" y="-14129"/>
            <a:ext cx="121768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ro-RO" sz="2800" b="1" dirty="0"/>
              <a:t>2. Niveluri evaluate în zona de evaluare a calității aerului VASLUI</a:t>
            </a:r>
          </a:p>
          <a:p>
            <a:pPr lvl="4"/>
            <a:r>
              <a:rPr lang="ro-RO" sz="2800" b="1" dirty="0"/>
              <a:t>2.1 Măsurare - Rezultate RNMCA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63684" y="1117862"/>
            <a:ext cx="58414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ro-RO" sz="2800" b="1" dirty="0"/>
              <a:t>VS - 1 Determinări gravimetrice PM</a:t>
            </a:r>
            <a:r>
              <a:rPr lang="ro-RO" sz="2800" b="1" baseline="-25000" dirty="0"/>
              <a:t>10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0354002"/>
              </p:ext>
            </p:extLst>
          </p:nvPr>
        </p:nvGraphicFramePr>
        <p:xfrm>
          <a:off x="586543" y="1818966"/>
          <a:ext cx="4997885" cy="34670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4333994"/>
              </p:ext>
            </p:extLst>
          </p:nvPr>
        </p:nvGraphicFramePr>
        <p:xfrm>
          <a:off x="6139934" y="1818966"/>
          <a:ext cx="4997885" cy="34670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79903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4911334"/>
            <a:ext cx="12000557" cy="1826281"/>
            <a:chOff x="-753431" y="2624519"/>
            <a:chExt cx="13698862" cy="222422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753431" y="2624519"/>
              <a:ext cx="13698862" cy="171473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753431" y="4362901"/>
              <a:ext cx="13689335" cy="485843"/>
            </a:xfrm>
            <a:prstGeom prst="rect">
              <a:avLst/>
            </a:prstGeom>
          </p:spPr>
        </p:pic>
      </p:grpSp>
      <p:sp>
        <p:nvSpPr>
          <p:cNvPr id="6" name="Frame 5"/>
          <p:cNvSpPr/>
          <p:nvPr/>
        </p:nvSpPr>
        <p:spPr>
          <a:xfrm>
            <a:off x="10434320" y="5283200"/>
            <a:ext cx="1557891" cy="1466110"/>
          </a:xfrm>
          <a:prstGeom prst="frame">
            <a:avLst>
              <a:gd name="adj1" fmla="val 6205"/>
            </a:avLst>
          </a:prstGeom>
          <a:solidFill>
            <a:srgbClr val="FFCCFF"/>
          </a:solidFill>
          <a:ln>
            <a:solidFill>
              <a:srgbClr val="6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10" name="Frame 9"/>
          <p:cNvSpPr/>
          <p:nvPr/>
        </p:nvSpPr>
        <p:spPr>
          <a:xfrm>
            <a:off x="8816005" y="5283198"/>
            <a:ext cx="1539910" cy="1454415"/>
          </a:xfrm>
          <a:prstGeom prst="frame">
            <a:avLst>
              <a:gd name="adj1" fmla="val 3041"/>
            </a:avLst>
          </a:prstGeom>
          <a:solidFill>
            <a:srgbClr val="FF0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ln>
                <a:solidFill>
                  <a:srgbClr val="FFC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2" name="Frame 11"/>
          <p:cNvSpPr/>
          <p:nvPr/>
        </p:nvSpPr>
        <p:spPr>
          <a:xfrm>
            <a:off x="5858356" y="5283199"/>
            <a:ext cx="1213004" cy="1454415"/>
          </a:xfrm>
          <a:prstGeom prst="frame">
            <a:avLst>
              <a:gd name="adj1" fmla="val 5032"/>
            </a:avLst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14" name="Frame 13"/>
          <p:cNvSpPr/>
          <p:nvPr/>
        </p:nvSpPr>
        <p:spPr>
          <a:xfrm>
            <a:off x="7258034" y="5283198"/>
            <a:ext cx="1479566" cy="1478282"/>
          </a:xfrm>
          <a:prstGeom prst="frame">
            <a:avLst>
              <a:gd name="adj1" fmla="val 2434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ln>
                <a:solidFill>
                  <a:srgbClr val="FFC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7409" y="221772"/>
            <a:ext cx="11694391" cy="112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ro-RO" sz="3300" b="1" dirty="0"/>
              <a:t>3</a:t>
            </a:r>
            <a:r>
              <a:rPr lang="ro-RO" sz="3300" b="1" dirty="0">
                <a:solidFill>
                  <a:srgbClr val="FF0000"/>
                </a:solidFill>
              </a:rPr>
              <a:t> </a:t>
            </a:r>
            <a:r>
              <a:rPr lang="ro-RO" sz="3300" b="1" dirty="0"/>
              <a:t>MODELARE</a:t>
            </a:r>
            <a:r>
              <a:rPr lang="en-GB" sz="3300" b="1" dirty="0"/>
              <a:t> </a:t>
            </a:r>
            <a:r>
              <a:rPr lang="ro-RO" sz="3300" b="1" dirty="0"/>
              <a:t>– Dispersia emisiilor și Repartizarea surselor </a:t>
            </a:r>
            <a:r>
              <a:rPr lang="en-GB" sz="3300" b="1" dirty="0"/>
              <a:t>(P</a:t>
            </a:r>
            <a:r>
              <a:rPr lang="ro-RO" sz="3300" b="1" dirty="0"/>
              <a:t>lan de menținere a calității aerului, județul VASLUI)</a:t>
            </a:r>
          </a:p>
        </p:txBody>
      </p:sp>
      <p:graphicFrame>
        <p:nvGraphicFramePr>
          <p:cNvPr id="18" name="Chart 17"/>
          <p:cNvGraphicFramePr/>
          <p:nvPr>
            <p:extLst>
              <p:ext uri="{D42A27DB-BD31-4B8C-83A1-F6EECF244321}">
                <p14:modId xmlns:p14="http://schemas.microsoft.com/office/powerpoint/2010/main" val="1668880248"/>
              </p:ext>
            </p:extLst>
          </p:nvPr>
        </p:nvGraphicFramePr>
        <p:xfrm>
          <a:off x="7157612" y="1366683"/>
          <a:ext cx="4704188" cy="3114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Frame 15"/>
          <p:cNvSpPr/>
          <p:nvPr/>
        </p:nvSpPr>
        <p:spPr>
          <a:xfrm>
            <a:off x="2953351" y="5283200"/>
            <a:ext cx="911055" cy="1487805"/>
          </a:xfrm>
          <a:prstGeom prst="frame">
            <a:avLst/>
          </a:prstGeom>
          <a:solidFill>
            <a:srgbClr val="600000"/>
          </a:solidFill>
          <a:ln>
            <a:solidFill>
              <a:srgbClr val="6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935" y="1312375"/>
            <a:ext cx="6643742" cy="359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927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7409" y="221772"/>
            <a:ext cx="11694391" cy="112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ro-RO" sz="3300" b="1" dirty="0"/>
              <a:t>3</a:t>
            </a:r>
            <a:r>
              <a:rPr lang="ro-RO" sz="3300" b="1" dirty="0">
                <a:solidFill>
                  <a:srgbClr val="FF0000"/>
                </a:solidFill>
              </a:rPr>
              <a:t> </a:t>
            </a:r>
            <a:r>
              <a:rPr lang="ro-RO" sz="3300" b="1" dirty="0"/>
              <a:t>MODELARE</a:t>
            </a:r>
            <a:r>
              <a:rPr lang="en-GB" sz="3300" b="1" dirty="0"/>
              <a:t> </a:t>
            </a:r>
            <a:r>
              <a:rPr lang="ro-RO" sz="3300" b="1" dirty="0"/>
              <a:t>– Dispersia emisiilor </a:t>
            </a:r>
            <a:r>
              <a:rPr lang="en-GB" sz="3300" b="1" dirty="0"/>
              <a:t>(P</a:t>
            </a:r>
            <a:r>
              <a:rPr lang="ro-RO" sz="3300" b="1" dirty="0"/>
              <a:t>lan de menținere a calității aerului, județul BRĂILA)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67409" y="1591141"/>
            <a:ext cx="11901004" cy="5102373"/>
            <a:chOff x="167409" y="1591141"/>
            <a:chExt cx="11901004" cy="5102373"/>
          </a:xfrm>
        </p:grpSpPr>
        <p:pic>
          <p:nvPicPr>
            <p:cNvPr id="8" name="Picture 7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409" y="1591141"/>
              <a:ext cx="6150543" cy="493200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pic>
          <p:nvPicPr>
            <p:cNvPr id="9" name="Picture 8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8413" y="1761514"/>
              <a:ext cx="6120000" cy="493200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5" name="Frame 4"/>
            <p:cNvSpPr/>
            <p:nvPr/>
          </p:nvSpPr>
          <p:spPr>
            <a:xfrm>
              <a:off x="4562968" y="5849916"/>
              <a:ext cx="611132" cy="167908"/>
            </a:xfrm>
            <a:prstGeom prst="frame">
              <a:avLst/>
            </a:prstGeom>
            <a:solidFill>
              <a:srgbClr val="600000"/>
            </a:solidFill>
            <a:ln>
              <a:solidFill>
                <a:srgbClr val="6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>
                <a:solidFill>
                  <a:schemeClr val="tx1"/>
                </a:solidFill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10343972" y="5993234"/>
              <a:ext cx="611132" cy="224788"/>
            </a:xfrm>
            <a:prstGeom prst="frame">
              <a:avLst/>
            </a:prstGeom>
            <a:solidFill>
              <a:srgbClr val="600000"/>
            </a:solidFill>
            <a:ln>
              <a:solidFill>
                <a:srgbClr val="6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3283572"/>
              </p:ext>
            </p:extLst>
          </p:nvPr>
        </p:nvGraphicFramePr>
        <p:xfrm>
          <a:off x="8925366" y="784521"/>
          <a:ext cx="2504187" cy="90119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213168">
                  <a:extLst>
                    <a:ext uri="{9D8B030D-6E8A-4147-A177-3AD203B41FA5}">
                      <a16:colId xmlns:a16="http://schemas.microsoft.com/office/drawing/2014/main" val="37930887"/>
                    </a:ext>
                  </a:extLst>
                </a:gridCol>
                <a:gridCol w="1291019">
                  <a:extLst>
                    <a:ext uri="{9D8B030D-6E8A-4147-A177-3AD203B41FA5}">
                      <a16:colId xmlns:a16="http://schemas.microsoft.com/office/drawing/2014/main" val="3776904076"/>
                    </a:ext>
                  </a:extLst>
                </a:gridCol>
              </a:tblGrid>
              <a:tr h="398218">
                <a:tc>
                  <a:txBody>
                    <a:bodyPr/>
                    <a:lstStyle/>
                    <a:p>
                      <a:pPr algn="ctr"/>
                      <a:r>
                        <a:rPr lang="ro-RO" sz="1400" b="0" dirty="0"/>
                        <a:t>Medie anuală </a:t>
                      </a:r>
                      <a:r>
                        <a:rPr lang="ro-RO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µg/m</a:t>
                      </a:r>
                      <a:r>
                        <a:rPr lang="ro-RO" sz="1400" b="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400" b="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400" b="0" dirty="0"/>
                        <a:t>Maxima zilnică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µg/m</a:t>
                      </a:r>
                      <a:r>
                        <a:rPr lang="ro-RO" sz="1400" b="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400" b="0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461433"/>
                  </a:ext>
                </a:extLst>
              </a:tr>
              <a:tr h="383031">
                <a:tc>
                  <a:txBody>
                    <a:bodyPr/>
                    <a:lstStyle/>
                    <a:p>
                      <a:pPr algn="ctr"/>
                      <a:r>
                        <a:rPr lang="ro-RO" sz="1400" b="0" dirty="0"/>
                        <a:t>26 – 28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o-RO" sz="1400" b="0" dirty="0"/>
                        <a:t>32 – 38</a:t>
                      </a:r>
                      <a:endParaRPr lang="en-US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63311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6254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1511300" y="0"/>
            <a:ext cx="9389803" cy="1785939"/>
          </a:xfrm>
        </p:spPr>
        <p:txBody>
          <a:bodyPr/>
          <a:lstStyle/>
          <a:p>
            <a:pPr lvl="0"/>
            <a:r>
              <a:rPr lang="ro-RO" sz="5400" b="1" dirty="0"/>
              <a:t>Propunere amplasare stație trafic</a:t>
            </a:r>
            <a:br>
              <a:rPr lang="ro-RO" sz="5400" b="1" dirty="0"/>
            </a:br>
            <a:r>
              <a:rPr lang="ro-RO" sz="5400" b="1" dirty="0"/>
              <a:t>Zona </a:t>
            </a:r>
            <a:r>
              <a:rPr lang="en-US" sz="5400" b="1" dirty="0"/>
              <a:t>VASLUI – </a:t>
            </a:r>
            <a:r>
              <a:rPr lang="en-US" sz="5400" b="1" dirty="0" err="1"/>
              <a:t>Vama</a:t>
            </a:r>
            <a:r>
              <a:rPr lang="en-US" sz="5400" b="1" dirty="0"/>
              <a:t> Albi</a:t>
            </a:r>
            <a:r>
              <a:rPr lang="ro-RO" sz="5400" b="1" dirty="0"/>
              <a:t>ța</a:t>
            </a:r>
            <a:endParaRPr lang="en-US" sz="5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1" y="1654693"/>
            <a:ext cx="6451992" cy="41199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7219" y="1963739"/>
            <a:ext cx="6066748" cy="47683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33928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622398"/>
            <a:ext cx="10274300" cy="61520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239572" y="322163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1</a:t>
            </a:r>
          </a:p>
        </p:txBody>
      </p:sp>
      <p:sp>
        <p:nvSpPr>
          <p:cNvPr id="8" name="7-Point Star 7"/>
          <p:cNvSpPr/>
          <p:nvPr/>
        </p:nvSpPr>
        <p:spPr>
          <a:xfrm>
            <a:off x="9745920" y="387737"/>
            <a:ext cx="493652" cy="469322"/>
          </a:xfrm>
          <a:prstGeom prst="star7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3" name="Rectangle 12"/>
          <p:cNvSpPr/>
          <p:nvPr/>
        </p:nvSpPr>
        <p:spPr>
          <a:xfrm>
            <a:off x="6854275" y="6356320"/>
            <a:ext cx="3681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u="sng" dirty="0"/>
              <a:t>cel mult 10 m de bordura trotuarului</a:t>
            </a:r>
            <a:endParaRPr lang="en-US" dirty="0"/>
          </a:p>
        </p:txBody>
      </p:sp>
      <p:sp>
        <p:nvSpPr>
          <p:cNvPr id="15" name="7-Point Star 14"/>
          <p:cNvSpPr/>
          <p:nvPr/>
        </p:nvSpPr>
        <p:spPr>
          <a:xfrm>
            <a:off x="5169908" y="3178288"/>
            <a:ext cx="811791" cy="682512"/>
          </a:xfrm>
          <a:prstGeom prst="star7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71884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128336" y="96253"/>
            <a:ext cx="6633411" cy="3432242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4752977" y="2983834"/>
            <a:ext cx="7354804" cy="38019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74830" y="1025593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1</a:t>
            </a:r>
          </a:p>
        </p:txBody>
      </p:sp>
      <p:sp>
        <p:nvSpPr>
          <p:cNvPr id="5" name="7-Point Star 4"/>
          <p:cNvSpPr/>
          <p:nvPr/>
        </p:nvSpPr>
        <p:spPr>
          <a:xfrm>
            <a:off x="7781178" y="1091167"/>
            <a:ext cx="493652" cy="469322"/>
          </a:xfrm>
          <a:prstGeom prst="star7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7" name="7-Point Star 6"/>
          <p:cNvSpPr/>
          <p:nvPr/>
        </p:nvSpPr>
        <p:spPr>
          <a:xfrm>
            <a:off x="6637673" y="4448754"/>
            <a:ext cx="1792706" cy="1006171"/>
          </a:xfrm>
          <a:prstGeom prst="star7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8" name="Rectangle 7"/>
          <p:cNvSpPr/>
          <p:nvPr/>
        </p:nvSpPr>
        <p:spPr>
          <a:xfrm>
            <a:off x="0" y="6203434"/>
            <a:ext cx="4622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unctul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poate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mutat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toat</a:t>
            </a:r>
            <a:r>
              <a:rPr lang="ro-R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zona de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refugiu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707576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078" y="864739"/>
            <a:ext cx="10526147" cy="58858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572" y="5031198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2</a:t>
            </a:r>
          </a:p>
        </p:txBody>
      </p:sp>
      <p:sp>
        <p:nvSpPr>
          <p:cNvPr id="10" name="7-Point Star 9"/>
          <p:cNvSpPr/>
          <p:nvPr/>
        </p:nvSpPr>
        <p:spPr>
          <a:xfrm>
            <a:off x="321703" y="4409476"/>
            <a:ext cx="493652" cy="469322"/>
          </a:xfrm>
          <a:prstGeom prst="star7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1" name="7-Point Star 10"/>
          <p:cNvSpPr/>
          <p:nvPr/>
        </p:nvSpPr>
        <p:spPr>
          <a:xfrm>
            <a:off x="4701598" y="4878798"/>
            <a:ext cx="632401" cy="521732"/>
          </a:xfrm>
          <a:prstGeom prst="star7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2" name="TextBox 11"/>
          <p:cNvSpPr txBox="1"/>
          <p:nvPr/>
        </p:nvSpPr>
        <p:spPr>
          <a:xfrm>
            <a:off x="10307172" y="243298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3</a:t>
            </a:r>
          </a:p>
        </p:txBody>
      </p:sp>
      <p:sp>
        <p:nvSpPr>
          <p:cNvPr id="14" name="7-Point Star 13"/>
          <p:cNvSpPr/>
          <p:nvPr/>
        </p:nvSpPr>
        <p:spPr>
          <a:xfrm>
            <a:off x="9694303" y="243298"/>
            <a:ext cx="493652" cy="469322"/>
          </a:xfrm>
          <a:prstGeom prst="star7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6" name="7-Point Star 15"/>
          <p:cNvSpPr/>
          <p:nvPr/>
        </p:nvSpPr>
        <p:spPr>
          <a:xfrm>
            <a:off x="6405002" y="1868898"/>
            <a:ext cx="732397" cy="671102"/>
          </a:xfrm>
          <a:prstGeom prst="star7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598757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55282" y="429670"/>
            <a:ext cx="10931772" cy="5978013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o-RO" sz="4000" dirty="0"/>
              <a:t>Activitatea A1.1 - Analiza privind situaţia actuală a monitorizării calităţii aerului la nivel naţional şi </a:t>
            </a:r>
            <a:r>
              <a:rPr lang="ro-RO" sz="4000" b="1" dirty="0"/>
              <a:t>identificarea amplasamentelor unor puncte suplimentare de prelevare pentru măsurări fixe </a:t>
            </a:r>
            <a:r>
              <a:rPr lang="ro-RO" sz="4000" dirty="0"/>
              <a:t>(noi staţii de monitorizare/ staţii existente în RNMCA)</a:t>
            </a:r>
            <a:endParaRPr lang="en-US" sz="4000" dirty="0"/>
          </a:p>
          <a:p>
            <a:pPr lvl="1" algn="just"/>
            <a:r>
              <a:rPr lang="ro-RO" i="1" dirty="0"/>
              <a:t>A1.1.3.</a:t>
            </a:r>
            <a:r>
              <a:rPr lang="ro-RO" sz="3600" dirty="0"/>
              <a:t> </a:t>
            </a:r>
            <a:r>
              <a:rPr lang="ro-RO" i="1" dirty="0"/>
              <a:t>Efectuarea de măsurători indicative în fiecare areal identificat și analiza datelor pentru stabilirea cu precizie a amplasamentelor  noilor  stații.</a:t>
            </a:r>
            <a:r>
              <a:rPr lang="ro-RO" sz="3600" dirty="0"/>
              <a:t> </a:t>
            </a:r>
          </a:p>
          <a:p>
            <a:pPr lvl="2" algn="just"/>
            <a:r>
              <a:rPr lang="ro-RO" dirty="0"/>
              <a:t>Efectuarea de campanii de măsurări ale poluanților </a:t>
            </a:r>
            <a:r>
              <a:rPr lang="ro-RO" u="sng" dirty="0"/>
              <a:t>cu respectarea procedurilor și programului stabilit de MMAP,</a:t>
            </a:r>
            <a:r>
              <a:rPr lang="ro-RO" dirty="0"/>
              <a:t> </a:t>
            </a:r>
          </a:p>
          <a:p>
            <a:pPr lvl="2" algn="just"/>
            <a:r>
              <a:rPr lang="ro-RO" b="1" u="sng" dirty="0"/>
              <a:t>Evaluarea datelor și furnizarea unor propuneri de amplasament pentru noile locații, </a:t>
            </a:r>
          </a:p>
          <a:p>
            <a:pPr lvl="2" algn="just"/>
            <a:r>
              <a:rPr lang="ro-RO" dirty="0"/>
              <a:t>Rezultatele campaniilor vor fi verificate de ANPM. </a:t>
            </a:r>
          </a:p>
          <a:p>
            <a:pPr marL="914400" lvl="2" indent="0" algn="just">
              <a:buNone/>
            </a:pPr>
            <a:endParaRPr lang="ro-RO" sz="3200" dirty="0"/>
          </a:p>
          <a:p>
            <a:pPr marL="914400" lvl="2" indent="0" algn="just">
              <a:buNone/>
            </a:pPr>
            <a:r>
              <a:rPr lang="ro-RO" sz="3200" b="1" dirty="0"/>
              <a:t>Rezultat</a:t>
            </a:r>
            <a:r>
              <a:rPr lang="ro-RO" sz="3200" dirty="0"/>
              <a:t>: Identificarea, pentru fiecare areal, a amplasamentului cu cea mai bună reprezentativitate pentru tipul de stație stabilit.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207480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13630" y="5728202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2</a:t>
            </a:r>
          </a:p>
        </p:txBody>
      </p:sp>
      <p:sp>
        <p:nvSpPr>
          <p:cNvPr id="13" name="7-Point Star 12"/>
          <p:cNvSpPr/>
          <p:nvPr/>
        </p:nvSpPr>
        <p:spPr>
          <a:xfrm>
            <a:off x="719978" y="5862873"/>
            <a:ext cx="493652" cy="469322"/>
          </a:xfrm>
          <a:prstGeom prst="star7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8229600" cy="4626610"/>
            <a:chOff x="0" y="0"/>
            <a:chExt cx="8229600" cy="4626610"/>
          </a:xfrm>
        </p:grpSpPr>
        <p:pic>
          <p:nvPicPr>
            <p:cNvPr id="10" name="Picture 9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229600" cy="4626610"/>
            </a:xfrm>
            <a:prstGeom prst="rect">
              <a:avLst/>
            </a:prstGeom>
          </p:spPr>
        </p:pic>
        <p:sp>
          <p:nvSpPr>
            <p:cNvPr id="14" name="7-Point Star 13"/>
            <p:cNvSpPr/>
            <p:nvPr/>
          </p:nvSpPr>
          <p:spPr>
            <a:xfrm>
              <a:off x="4212478" y="1811573"/>
              <a:ext cx="493652" cy="469322"/>
            </a:xfrm>
            <a:prstGeom prst="star7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203700" y="2501900"/>
            <a:ext cx="7886700" cy="4256087"/>
            <a:chOff x="4203700" y="2501900"/>
            <a:chExt cx="7886700" cy="4256087"/>
          </a:xfrm>
        </p:grpSpPr>
        <p:pic>
          <p:nvPicPr>
            <p:cNvPr id="11" name="Picture 10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203700" y="2501900"/>
              <a:ext cx="7886700" cy="4256087"/>
            </a:xfrm>
            <a:prstGeom prst="rect">
              <a:avLst/>
            </a:prstGeom>
          </p:spPr>
        </p:pic>
        <p:sp>
          <p:nvSpPr>
            <p:cNvPr id="15" name="7-Point Star 14"/>
            <p:cNvSpPr/>
            <p:nvPr/>
          </p:nvSpPr>
          <p:spPr>
            <a:xfrm>
              <a:off x="8229600" y="4378293"/>
              <a:ext cx="493652" cy="469322"/>
            </a:xfrm>
            <a:prstGeom prst="star7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</p:grpSp>
    </p:spTree>
    <p:extLst>
      <p:ext uri="{BB962C8B-B14F-4D97-AF65-F5344CB8AC3E}">
        <p14:creationId xmlns:p14="http://schemas.microsoft.com/office/powerpoint/2010/main" val="33111384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6390275" y="2661737"/>
            <a:ext cx="24189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/>
              <a:t>Coordonate informative</a:t>
            </a:r>
          </a:p>
          <a:p>
            <a:r>
              <a:rPr lang="en-US" dirty="0"/>
              <a:t>46,786207; 28,14264336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44690" y="514392"/>
            <a:ext cx="1439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dirty="0"/>
              <a:t>Vama ALBIȚA</a:t>
            </a:r>
            <a:endParaRPr lang="ro-RO" dirty="0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621320" y="2507226"/>
            <a:ext cx="106267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24522" y="3873921"/>
            <a:ext cx="106267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574702" y="883724"/>
            <a:ext cx="106267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24524" y="5308587"/>
            <a:ext cx="106267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808061" y="1391510"/>
            <a:ext cx="45745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002060"/>
                </a:solidFill>
              </a:rPr>
              <a:t>În zona de refugiu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10523" y="1203208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1</a:t>
            </a:r>
          </a:p>
        </p:txBody>
      </p:sp>
      <p:sp>
        <p:nvSpPr>
          <p:cNvPr id="24" name="7-Point Star 23"/>
          <p:cNvSpPr/>
          <p:nvPr/>
        </p:nvSpPr>
        <p:spPr>
          <a:xfrm>
            <a:off x="5888972" y="1298884"/>
            <a:ext cx="493652" cy="469322"/>
          </a:xfrm>
          <a:prstGeom prst="star7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5" name="7-Point Star 24"/>
          <p:cNvSpPr/>
          <p:nvPr/>
        </p:nvSpPr>
        <p:spPr>
          <a:xfrm>
            <a:off x="5890598" y="2660972"/>
            <a:ext cx="493652" cy="469322"/>
          </a:xfrm>
          <a:prstGeom prst="star7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6" name="TextBox 25"/>
          <p:cNvSpPr txBox="1"/>
          <p:nvPr/>
        </p:nvSpPr>
        <p:spPr>
          <a:xfrm>
            <a:off x="6618130" y="2464065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10523" y="4037796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3</a:t>
            </a:r>
          </a:p>
        </p:txBody>
      </p:sp>
      <p:sp>
        <p:nvSpPr>
          <p:cNvPr id="31" name="7-Point Star 30"/>
          <p:cNvSpPr/>
          <p:nvPr/>
        </p:nvSpPr>
        <p:spPr>
          <a:xfrm>
            <a:off x="5890598" y="4268538"/>
            <a:ext cx="493652" cy="452041"/>
          </a:xfrm>
          <a:prstGeom prst="star7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9" name="Rectangle 28"/>
          <p:cNvSpPr/>
          <p:nvPr/>
        </p:nvSpPr>
        <p:spPr>
          <a:xfrm>
            <a:off x="6382624" y="4253145"/>
            <a:ext cx="242656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dirty="0"/>
              <a:t>Coordonate informative</a:t>
            </a:r>
          </a:p>
          <a:p>
            <a:r>
              <a:rPr lang="en-US" dirty="0"/>
              <a:t> 46,78811038;</a:t>
            </a:r>
            <a:endParaRPr lang="ro-RO" dirty="0"/>
          </a:p>
          <a:p>
            <a:r>
              <a:rPr lang="en-US" dirty="0"/>
              <a:t>28,144241316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382624" y="1537591"/>
            <a:ext cx="2509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/>
              <a:t>Coordonate orientative </a:t>
            </a:r>
            <a:r>
              <a:rPr lang="en-US" dirty="0"/>
              <a:t> 46,782640136; 28,139088233</a:t>
            </a:r>
          </a:p>
        </p:txBody>
      </p:sp>
    </p:spTree>
    <p:extLst>
      <p:ext uri="{BB962C8B-B14F-4D97-AF65-F5344CB8AC3E}">
        <p14:creationId xmlns:p14="http://schemas.microsoft.com/office/powerpoint/2010/main" val="10581840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520953"/>
              </p:ext>
            </p:extLst>
          </p:nvPr>
        </p:nvGraphicFramePr>
        <p:xfrm>
          <a:off x="522413" y="1379127"/>
          <a:ext cx="11216458" cy="1575500"/>
        </p:xfrm>
        <a:graphic>
          <a:graphicData uri="http://schemas.openxmlformats.org/drawingml/2006/table">
            <a:tbl>
              <a:tblPr/>
              <a:tblGrid>
                <a:gridCol w="5506509">
                  <a:extLst>
                    <a:ext uri="{9D8B030D-6E8A-4147-A177-3AD203B41FA5}">
                      <a16:colId xmlns:a16="http://schemas.microsoft.com/office/drawing/2014/main" val="1163956936"/>
                    </a:ext>
                  </a:extLst>
                </a:gridCol>
                <a:gridCol w="2101204">
                  <a:extLst>
                    <a:ext uri="{9D8B030D-6E8A-4147-A177-3AD203B41FA5}">
                      <a16:colId xmlns:a16="http://schemas.microsoft.com/office/drawing/2014/main" val="3637639589"/>
                    </a:ext>
                  </a:extLst>
                </a:gridCol>
                <a:gridCol w="1562527">
                  <a:extLst>
                    <a:ext uri="{9D8B030D-6E8A-4147-A177-3AD203B41FA5}">
                      <a16:colId xmlns:a16="http://schemas.microsoft.com/office/drawing/2014/main" val="875099750"/>
                    </a:ext>
                  </a:extLst>
                </a:gridCol>
                <a:gridCol w="2046218">
                  <a:extLst>
                    <a:ext uri="{9D8B030D-6E8A-4147-A177-3AD203B41FA5}">
                      <a16:colId xmlns:a16="http://schemas.microsoft.com/office/drawing/2014/main" val="699808316"/>
                    </a:ext>
                  </a:extLst>
                </a:gridCol>
              </a:tblGrid>
              <a:tr h="23671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CRITERII DE AMPLASARE</a:t>
                      </a: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o-R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Vama Albița</a:t>
                      </a: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o-RO" sz="1200" b="1" dirty="0">
                        <a:solidFill>
                          <a:srgbClr val="FFC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200" dirty="0">
                          <a:solidFill>
                            <a:schemeClr val="tx1"/>
                          </a:solidFill>
                        </a:rPr>
                        <a:t>Localitatea Drânceni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40423"/>
                  </a:ext>
                </a:extLst>
              </a:tr>
              <a:tr h="964618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Propunerea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o-R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ro-RO" sz="1200" b="1" dirty="0">
                        <a:solidFill>
                          <a:srgbClr val="002060"/>
                        </a:solidFill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Propunerea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o-R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ro-RO" sz="1200" b="1" dirty="0">
                        <a:solidFill>
                          <a:srgbClr val="FFC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Propunerea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o-R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ro-RO" sz="1200" dirty="0">
                        <a:solidFill>
                          <a:srgbClr val="FF0000"/>
                        </a:solidFill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056213"/>
                  </a:ext>
                </a:extLst>
              </a:tr>
              <a:tr h="1681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REZULTATE MĂSURĂRI INDICATIVE POIM</a:t>
                      </a:r>
                    </a:p>
                  </a:txBody>
                  <a:tcPr marL="8408" marR="8408" marT="8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509557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339479" y="6245285"/>
            <a:ext cx="3681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u="sng" dirty="0"/>
              <a:t>cel mult 10 m de bordura trotuarului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41994031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717758" y="101757"/>
            <a:ext cx="11474242" cy="1655758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endParaRPr lang="ro-RO" sz="1800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65471" y="-12781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6723473"/>
              </p:ext>
            </p:extLst>
          </p:nvPr>
        </p:nvGraphicFramePr>
        <p:xfrm>
          <a:off x="315176" y="1667309"/>
          <a:ext cx="8437715" cy="3194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6809">
                  <a:extLst>
                    <a:ext uri="{9D8B030D-6E8A-4147-A177-3AD203B41FA5}">
                      <a16:colId xmlns:a16="http://schemas.microsoft.com/office/drawing/2014/main" val="913732662"/>
                    </a:ext>
                  </a:extLst>
                </a:gridCol>
                <a:gridCol w="2808120">
                  <a:extLst>
                    <a:ext uri="{9D8B030D-6E8A-4147-A177-3AD203B41FA5}">
                      <a16:colId xmlns:a16="http://schemas.microsoft.com/office/drawing/2014/main" val="2044489899"/>
                    </a:ext>
                  </a:extLst>
                </a:gridCol>
                <a:gridCol w="4232786">
                  <a:extLst>
                    <a:ext uri="{9D8B030D-6E8A-4147-A177-3AD203B41FA5}">
                      <a16:colId xmlns:a16="http://schemas.microsoft.com/office/drawing/2014/main" val="2848907714"/>
                    </a:ext>
                  </a:extLst>
                </a:gridCol>
              </a:tblGrid>
              <a:tr h="863913">
                <a:tc>
                  <a:txBody>
                    <a:bodyPr/>
                    <a:lstStyle/>
                    <a:p>
                      <a:pPr algn="ctr"/>
                      <a:r>
                        <a:rPr lang="ro-RO" sz="1600" dirty="0"/>
                        <a:t>REGIUNE	</a:t>
                      </a:r>
                    </a:p>
                    <a:p>
                      <a:pPr algn="ctr"/>
                      <a:endParaRPr lang="ro-R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600" dirty="0"/>
                        <a:t>Județ sau Zonă/Municipiu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600" dirty="0"/>
                        <a:t>DESCRIERE ACHIZITII	</a:t>
                      </a:r>
                    </a:p>
                    <a:p>
                      <a:pPr algn="ctr" fontAlgn="ctr"/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12015302"/>
                  </a:ext>
                </a:extLst>
              </a:tr>
              <a:tr h="782465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600" b="1" u="none" strike="noStrike" dirty="0">
                          <a:effectLst/>
                        </a:rPr>
                        <a:t>REGIUNEA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600" b="1" u="none" strike="noStrike" dirty="0">
                          <a:effectLst/>
                        </a:rPr>
                        <a:t>NORD-EST</a:t>
                      </a:r>
                      <a:endParaRPr lang="ro-RO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o-RO" sz="1600" u="none" strike="noStrike" dirty="0">
                          <a:effectLst/>
                        </a:rPr>
                        <a:t>BACAU/</a:t>
                      </a:r>
                    </a:p>
                    <a:p>
                      <a:pPr algn="l" fontAlgn="ctr"/>
                      <a:r>
                        <a:rPr lang="ro-RO" sz="1600" u="none" strike="noStrike" dirty="0">
                          <a:effectLst/>
                        </a:rPr>
                        <a:t>Municipiul Oneşti</a:t>
                      </a:r>
                      <a:endParaRPr lang="ro-RO" sz="1600" b="1" i="0" u="none" strike="noStrike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u="none" strike="noStrike" dirty="0">
                          <a:effectLst/>
                        </a:rPr>
                        <a:t>Amplasare staţie de monitorizare (Trafic) </a:t>
                      </a:r>
                      <a:br>
                        <a:rPr lang="it-IT" sz="1600" u="none" strike="noStrike" dirty="0">
                          <a:effectLst/>
                        </a:rPr>
                      </a:br>
                      <a:r>
                        <a:rPr lang="it-IT" sz="1600" u="none" strike="noStrike" dirty="0">
                          <a:effectLst/>
                        </a:rPr>
                        <a:t>Instalare echipamente prelevare PM10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59296378"/>
                  </a:ext>
                </a:extLst>
              </a:tr>
              <a:tr h="77426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o-RO" sz="1600" u="none" strike="noStrike" kern="1200" dirty="0">
                          <a:effectLst/>
                        </a:rPr>
                        <a:t>BOTOSANI/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ro-RO" sz="1600" u="none" strike="noStrike" kern="1200" dirty="0">
                          <a:effectLst/>
                        </a:rPr>
                        <a:t>Municipiul Botoşani</a:t>
                      </a:r>
                      <a:endParaRPr lang="ro-RO" sz="160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it-IT" sz="1600" u="none" strike="noStrike" kern="1200" dirty="0">
                          <a:effectLst/>
                        </a:rPr>
                        <a:t>Amplasare staţie de monitorizare (Trafic) </a:t>
                      </a:r>
                      <a:endParaRPr lang="ro-RO" sz="1600" u="none" strike="noStrike" kern="1200" dirty="0">
                        <a:effectLst/>
                      </a:endParaRPr>
                    </a:p>
                    <a:p>
                      <a:pPr marL="0" algn="l" defTabSz="914400" rtl="0" eaLnBrk="1" fontAlgn="ctr" latinLnBrk="0" hangingPunct="1"/>
                      <a:r>
                        <a:rPr lang="it-IT" sz="1600" u="none" strike="noStrike" kern="1200" dirty="0">
                          <a:effectLst/>
                        </a:rPr>
                        <a:t>Instalare echipamente prelevare PM10</a:t>
                      </a:r>
                      <a:endParaRPr lang="it-IT" sz="160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73900910"/>
                  </a:ext>
                </a:extLst>
              </a:tr>
              <a:tr h="774260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o-RO" sz="1600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VASLUI/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ro-RO" sz="1600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Drânceni (Localitatea Albiţa)</a:t>
                      </a:r>
                      <a:endParaRPr lang="ro-RO" sz="16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it-IT" sz="1600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Amplasare staţie de monitorizare (Trafic) </a:t>
                      </a:r>
                      <a:endParaRPr lang="ro-RO" sz="1600" u="none" strike="noStrike" kern="12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algn="l" defTabSz="914400" rtl="0" eaLnBrk="1" fontAlgn="ctr" latinLnBrk="0" hangingPunct="1"/>
                      <a:r>
                        <a:rPr lang="it-IT" sz="1600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Instalare echipamente prelevare PM10</a:t>
                      </a:r>
                      <a:endParaRPr lang="it-IT" sz="16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204314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2891" y="1667309"/>
            <a:ext cx="3191250" cy="35233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2" name="Donut 11"/>
          <p:cNvSpPr/>
          <p:nvPr/>
        </p:nvSpPr>
        <p:spPr>
          <a:xfrm>
            <a:off x="9801168" y="3648017"/>
            <a:ext cx="421341" cy="331916"/>
          </a:xfrm>
          <a:prstGeom prst="donut">
            <a:avLst>
              <a:gd name="adj" fmla="val 13206"/>
            </a:avLst>
          </a:prstGeom>
          <a:solidFill>
            <a:srgbClr val="99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 rot="965864">
            <a:off x="8287814" y="3571379"/>
            <a:ext cx="1488905" cy="173572"/>
          </a:xfrm>
          <a:prstGeom prst="rightArrow">
            <a:avLst/>
          </a:prstGeom>
          <a:solidFill>
            <a:srgbClr val="99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6" name="Right Arrow 15"/>
          <p:cNvSpPr/>
          <p:nvPr/>
        </p:nvSpPr>
        <p:spPr>
          <a:xfrm rot="21150126">
            <a:off x="8224673" y="3971401"/>
            <a:ext cx="1512996" cy="165742"/>
          </a:xfrm>
          <a:prstGeom prst="rightArrow">
            <a:avLst/>
          </a:prstGeom>
          <a:solidFill>
            <a:srgbClr val="99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3" name="Rectangle 12"/>
          <p:cNvSpPr/>
          <p:nvPr/>
        </p:nvSpPr>
        <p:spPr>
          <a:xfrm>
            <a:off x="1062761" y="5195929"/>
            <a:ext cx="984128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o-R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ro-RO" i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Proiect cofinanțat din Fondul European de Dezvoltare Regională prin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o-RO" i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Programul Operațional Infrastructură Mare 2014-2020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264F991-E908-48EB-A4BA-4418B877BAF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25" y="6152826"/>
            <a:ext cx="2495550" cy="690245"/>
          </a:xfrm>
          <a:prstGeom prst="rect">
            <a:avLst/>
          </a:prstGeom>
          <a:noFill/>
        </p:spPr>
      </p:pic>
      <p:pic>
        <p:nvPicPr>
          <p:cNvPr id="17" name="Imagine 3">
            <a:extLst>
              <a:ext uri="{FF2B5EF4-FFF2-40B4-BE49-F238E27FC236}">
                <a16:creationId xmlns:a16="http://schemas.microsoft.com/office/drawing/2014/main" id="{47A5A1CC-3A61-47CC-B5F9-5AFF9121637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185" y="5836587"/>
            <a:ext cx="7504430" cy="37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14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o-RO" b="1" dirty="0"/>
              <a:t>Criterii de amplasare a stației de trafic</a:t>
            </a:r>
            <a:endParaRPr lang="en-US" dirty="0"/>
          </a:p>
        </p:txBody>
      </p:sp>
      <p:sp>
        <p:nvSpPr>
          <p:cNvPr id="3" name="Content Placeholder 4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>
              <a:lnSpc>
                <a:spcPct val="80000"/>
              </a:lnSpc>
            </a:pPr>
            <a:r>
              <a:rPr lang="ro-RO" sz="2600" b="1" dirty="0"/>
              <a:t>Legea 104/2011</a:t>
            </a:r>
            <a:r>
              <a:rPr lang="it-IT" sz="2600" b="1" dirty="0"/>
              <a:t> </a:t>
            </a:r>
            <a:r>
              <a:rPr lang="it-IT" sz="2600" dirty="0"/>
              <a:t>- sondele de prelevare din staţiile de trafic rutier se amplasează la </a:t>
            </a:r>
            <a:r>
              <a:rPr lang="it-IT" sz="2600" b="1" u="sng" dirty="0"/>
              <a:t>cel puţin 25 m de extremitatea intersecţiilor mari </a:t>
            </a:r>
            <a:r>
              <a:rPr lang="it-IT" sz="2600" dirty="0"/>
              <a:t>şi la </a:t>
            </a:r>
            <a:r>
              <a:rPr lang="it-IT" sz="2600" b="1" u="sng" dirty="0"/>
              <a:t>cel mult 10 m de bordura trotuarului</a:t>
            </a:r>
            <a:r>
              <a:rPr lang="it-IT" sz="2600" dirty="0"/>
              <a:t>; pentru măsurarea concentraţiilor de arsen, cadmiu, nichel şi benzo(a)piren din aerul înconjurător sondele de prelevare din staţiile de trafic rutier se amplasează la cel puţin 25 m de extremitatea intersecţiilor mari şi cel puţin 4 m de axul celei mai apropiate benzi de circulaţie;</a:t>
            </a:r>
            <a:endParaRPr lang="ro-RO" sz="2600" dirty="0"/>
          </a:p>
          <a:p>
            <a:pPr lvl="0" algn="just">
              <a:lnSpc>
                <a:spcPct val="80000"/>
              </a:lnSpc>
            </a:pPr>
            <a:r>
              <a:rPr lang="ro-RO" sz="2600" b="1" dirty="0"/>
              <a:t>OM 806/2016 -</a:t>
            </a:r>
            <a:r>
              <a:rPr lang="en-US" sz="2600" b="1" dirty="0"/>
              <a:t> </a:t>
            </a:r>
            <a:r>
              <a:rPr lang="en-US" sz="2600" dirty="0" err="1"/>
              <a:t>pentru</a:t>
            </a:r>
            <a:r>
              <a:rPr lang="en-US" sz="2600" dirty="0"/>
              <a:t> </a:t>
            </a:r>
            <a:r>
              <a:rPr lang="en-US" sz="2600" dirty="0" err="1"/>
              <a:t>toţi</a:t>
            </a:r>
            <a:r>
              <a:rPr lang="en-US" sz="2600" dirty="0"/>
              <a:t> </a:t>
            </a:r>
            <a:r>
              <a:rPr lang="en-US" sz="2600" dirty="0" err="1"/>
              <a:t>poluanţii</a:t>
            </a:r>
            <a:r>
              <a:rPr lang="en-US" sz="2600" dirty="0"/>
              <a:t>, </a:t>
            </a:r>
            <a:r>
              <a:rPr lang="en-US" sz="2600" dirty="0" err="1"/>
              <a:t>sondele</a:t>
            </a:r>
            <a:r>
              <a:rPr lang="en-US" sz="2600" dirty="0"/>
              <a:t> de </a:t>
            </a:r>
            <a:r>
              <a:rPr lang="en-US" sz="2600" dirty="0" err="1"/>
              <a:t>prelevare</a:t>
            </a:r>
            <a:r>
              <a:rPr lang="en-US" sz="2600" dirty="0"/>
              <a:t> a </a:t>
            </a:r>
            <a:r>
              <a:rPr lang="en-US" sz="2600" dirty="0" err="1"/>
              <a:t>aerului</a:t>
            </a:r>
            <a:r>
              <a:rPr lang="en-US" sz="2600" dirty="0"/>
              <a:t> din </a:t>
            </a:r>
            <a:r>
              <a:rPr lang="en-US" sz="2600" dirty="0" err="1"/>
              <a:t>staţiile</a:t>
            </a:r>
            <a:r>
              <a:rPr lang="en-US" sz="2600" dirty="0"/>
              <a:t> de </a:t>
            </a:r>
            <a:r>
              <a:rPr lang="en-US" sz="2600" dirty="0" err="1"/>
              <a:t>trafic</a:t>
            </a:r>
            <a:r>
              <a:rPr lang="en-US" sz="2600" dirty="0"/>
              <a:t> </a:t>
            </a:r>
            <a:r>
              <a:rPr lang="en-US" sz="2600" dirty="0" err="1"/>
              <a:t>rutier</a:t>
            </a:r>
            <a:r>
              <a:rPr lang="en-US" sz="2600" dirty="0"/>
              <a:t> se </a:t>
            </a:r>
            <a:r>
              <a:rPr lang="en-US" sz="2600" dirty="0" err="1"/>
              <a:t>amplasează</a:t>
            </a:r>
            <a:r>
              <a:rPr lang="en-US" sz="2600" dirty="0"/>
              <a:t> la </a:t>
            </a:r>
            <a:r>
              <a:rPr lang="en-US" sz="2600" b="1" u="sng" dirty="0" err="1"/>
              <a:t>cel</a:t>
            </a:r>
            <a:r>
              <a:rPr lang="en-US" sz="2600" b="1" u="sng" dirty="0"/>
              <a:t> </a:t>
            </a:r>
            <a:r>
              <a:rPr lang="en-US" sz="2600" b="1" u="sng" dirty="0" err="1"/>
              <a:t>puţin</a:t>
            </a:r>
            <a:r>
              <a:rPr lang="en-US" sz="2600" b="1" u="sng" dirty="0"/>
              <a:t> 25 m de </a:t>
            </a:r>
            <a:r>
              <a:rPr lang="en-US" sz="2600" b="1" u="sng" dirty="0" err="1"/>
              <a:t>extremitatea</a:t>
            </a:r>
            <a:r>
              <a:rPr lang="en-US" sz="2600" b="1" u="sng" dirty="0"/>
              <a:t> </a:t>
            </a:r>
            <a:r>
              <a:rPr lang="en-US" sz="2600" b="1" u="sng" dirty="0" err="1"/>
              <a:t>intersecţiilor</a:t>
            </a:r>
            <a:r>
              <a:rPr lang="en-US" sz="2600" b="1" u="sng" dirty="0"/>
              <a:t> </a:t>
            </a:r>
            <a:r>
              <a:rPr lang="en-US" sz="2600" b="1" u="sng" dirty="0" err="1"/>
              <a:t>mari</a:t>
            </a:r>
            <a:r>
              <a:rPr lang="en-US" sz="2600" b="1" u="sng" dirty="0"/>
              <a:t> </a:t>
            </a:r>
            <a:r>
              <a:rPr lang="en-US" sz="2600" b="1" u="sng" dirty="0" err="1"/>
              <a:t>şi</a:t>
            </a:r>
            <a:r>
              <a:rPr lang="en-US" sz="2600" b="1" u="sng" dirty="0"/>
              <a:t> la </a:t>
            </a:r>
            <a:r>
              <a:rPr lang="en-US" sz="2600" b="1" u="sng" dirty="0" err="1"/>
              <a:t>cel</a:t>
            </a:r>
            <a:r>
              <a:rPr lang="en-US" sz="2600" b="1" u="sng" dirty="0"/>
              <a:t> </a:t>
            </a:r>
            <a:r>
              <a:rPr lang="en-US" sz="2600" b="1" u="sng" dirty="0" err="1"/>
              <a:t>mult</a:t>
            </a:r>
            <a:r>
              <a:rPr lang="en-US" sz="2600" b="1" u="sng" dirty="0"/>
              <a:t> 10 m de </a:t>
            </a:r>
            <a:r>
              <a:rPr lang="en-US" sz="2600" b="1" u="sng" dirty="0" err="1"/>
              <a:t>bordura</a:t>
            </a:r>
            <a:r>
              <a:rPr lang="en-US" sz="2600" b="1" u="sng" dirty="0"/>
              <a:t> </a:t>
            </a:r>
            <a:r>
              <a:rPr lang="en-US" sz="2600" b="1" u="sng" dirty="0" err="1"/>
              <a:t>trotuarului</a:t>
            </a:r>
            <a:r>
              <a:rPr lang="en-US" sz="2600" dirty="0"/>
              <a:t>. </a:t>
            </a:r>
            <a:r>
              <a:rPr lang="en-US" sz="2600" dirty="0" err="1"/>
              <a:t>Prin</a:t>
            </a:r>
            <a:r>
              <a:rPr lang="en-US" sz="2600" dirty="0"/>
              <a:t> </a:t>
            </a:r>
            <a:r>
              <a:rPr lang="en-US" sz="2600" b="1" dirty="0"/>
              <a:t>«</a:t>
            </a:r>
            <a:r>
              <a:rPr lang="en-US" sz="2600" b="1" dirty="0" err="1"/>
              <a:t>intersecţie</a:t>
            </a:r>
            <a:r>
              <a:rPr lang="en-US" sz="2600" b="1" dirty="0"/>
              <a:t> mare»</a:t>
            </a:r>
            <a:r>
              <a:rPr lang="en-US" sz="2600" dirty="0"/>
              <a:t> se </a:t>
            </a:r>
            <a:r>
              <a:rPr lang="en-US" sz="2600" dirty="0" err="1"/>
              <a:t>înţelege</a:t>
            </a:r>
            <a:r>
              <a:rPr lang="en-US" sz="2600" dirty="0"/>
              <a:t> o </a:t>
            </a:r>
            <a:r>
              <a:rPr lang="en-US" sz="2600" dirty="0" err="1"/>
              <a:t>intersecţie</a:t>
            </a:r>
            <a:r>
              <a:rPr lang="en-US" sz="2600" dirty="0"/>
              <a:t> care </a:t>
            </a:r>
            <a:r>
              <a:rPr lang="en-US" sz="2600" dirty="0" err="1"/>
              <a:t>întrerupe</a:t>
            </a:r>
            <a:r>
              <a:rPr lang="en-US" sz="2600" dirty="0"/>
              <a:t> </a:t>
            </a:r>
            <a:r>
              <a:rPr lang="en-US" sz="2600" dirty="0" err="1"/>
              <a:t>fluxul</a:t>
            </a:r>
            <a:r>
              <a:rPr lang="en-US" sz="2600" dirty="0"/>
              <a:t> de </a:t>
            </a:r>
            <a:r>
              <a:rPr lang="en-US" sz="2600" dirty="0" err="1"/>
              <a:t>trafic</a:t>
            </a:r>
            <a:r>
              <a:rPr lang="en-US" sz="2600" dirty="0"/>
              <a:t> </a:t>
            </a:r>
            <a:r>
              <a:rPr lang="en-US" sz="2600" dirty="0" err="1"/>
              <a:t>şi</a:t>
            </a:r>
            <a:r>
              <a:rPr lang="en-US" sz="2600" dirty="0"/>
              <a:t> care </a:t>
            </a:r>
            <a:r>
              <a:rPr lang="en-US" sz="2600" dirty="0" err="1"/>
              <a:t>cauzează</a:t>
            </a:r>
            <a:r>
              <a:rPr lang="en-US" sz="2600" dirty="0"/>
              <a:t> </a:t>
            </a:r>
            <a:r>
              <a:rPr lang="en-US" sz="2600" dirty="0" err="1"/>
              <a:t>emisii</a:t>
            </a:r>
            <a:r>
              <a:rPr lang="en-US" sz="2600" dirty="0"/>
              <a:t> </a:t>
            </a:r>
            <a:r>
              <a:rPr lang="en-US" sz="2600" dirty="0" err="1"/>
              <a:t>diferite</a:t>
            </a:r>
            <a:r>
              <a:rPr lang="en-US" sz="2600" dirty="0"/>
              <a:t> (</a:t>
            </a:r>
            <a:r>
              <a:rPr lang="en-US" sz="2600" dirty="0" err="1"/>
              <a:t>emisii</a:t>
            </a:r>
            <a:r>
              <a:rPr lang="en-US" sz="2600" dirty="0"/>
              <a:t> de </a:t>
            </a:r>
            <a:r>
              <a:rPr lang="en-US" sz="2600" dirty="0" err="1"/>
              <a:t>oprire</a:t>
            </a:r>
            <a:r>
              <a:rPr lang="en-US" sz="2600" dirty="0"/>
              <a:t> </a:t>
            </a:r>
            <a:r>
              <a:rPr lang="en-US" sz="2600" dirty="0" err="1"/>
              <a:t>şi</a:t>
            </a:r>
            <a:r>
              <a:rPr lang="en-US" sz="2600" dirty="0"/>
              <a:t> </a:t>
            </a:r>
            <a:r>
              <a:rPr lang="en-US" sz="2600" dirty="0" err="1"/>
              <a:t>pornire</a:t>
            </a:r>
            <a:r>
              <a:rPr lang="en-US" sz="2600" dirty="0"/>
              <a:t>) </a:t>
            </a:r>
            <a:r>
              <a:rPr lang="en-US" sz="2600" dirty="0" err="1"/>
              <a:t>faţă</a:t>
            </a:r>
            <a:r>
              <a:rPr lang="en-US" sz="2600" dirty="0"/>
              <a:t> de </a:t>
            </a:r>
            <a:r>
              <a:rPr lang="en-US" sz="2600" dirty="0" err="1"/>
              <a:t>restul</a:t>
            </a:r>
            <a:r>
              <a:rPr lang="en-US" sz="2600" dirty="0"/>
              <a:t> </a:t>
            </a:r>
            <a:r>
              <a:rPr lang="en-US" sz="2600" dirty="0" err="1"/>
              <a:t>drumului</a:t>
            </a:r>
            <a:r>
              <a:rPr lang="en-US" sz="2600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4007914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708894" y="1286240"/>
            <a:ext cx="10515600" cy="3323728"/>
          </a:xfrm>
        </p:spPr>
        <p:txBody>
          <a:bodyPr/>
          <a:lstStyle/>
          <a:p>
            <a:pPr lvl="0" algn="just"/>
            <a:r>
              <a:rPr lang="en-US" dirty="0"/>
              <a:t>traffic and industrial sites represent areas where the highest concentrations occur and that background sites are representative of the exposure of the general population</a:t>
            </a:r>
            <a:endParaRPr lang="ro-RO" dirty="0"/>
          </a:p>
          <a:p>
            <a:pPr lvl="0" algn="just"/>
            <a:r>
              <a:rPr lang="en-US" dirty="0"/>
              <a:t>further characterization for traffic sites in terms of local dispersion conditions (“</a:t>
            </a:r>
            <a:r>
              <a:rPr lang="en-US" b="1" dirty="0"/>
              <a:t>wide street</a:t>
            </a:r>
            <a:r>
              <a:rPr lang="en-US" dirty="0"/>
              <a:t>”, </a:t>
            </a:r>
            <a:r>
              <a:rPr lang="en-US" dirty="0">
                <a:solidFill>
                  <a:srgbClr val="BFBFBF"/>
                </a:solidFill>
              </a:rPr>
              <a:t>“narrow street”, “canyon street”, “highway” and others</a:t>
            </a:r>
            <a:r>
              <a:rPr lang="en-US" dirty="0"/>
              <a:t>) is applicable to urban areas and suburban areas. </a:t>
            </a:r>
            <a:r>
              <a:rPr lang="en-US" dirty="0">
                <a:solidFill>
                  <a:srgbClr val="BFBFBF"/>
                </a:solidFill>
              </a:rPr>
              <a:t>It is recommended to provide a better definition for the terms “wide street”, “narrow street”, “canyon street” and “highway”</a:t>
            </a:r>
          </a:p>
        </p:txBody>
      </p:sp>
      <p:sp>
        <p:nvSpPr>
          <p:cNvPr id="7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o-RO" b="1" dirty="0"/>
              <a:t>Criterii de amplasare a stației de trafic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80340" y="4515420"/>
            <a:ext cx="6050514" cy="2031325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mbus sans L"/>
              </a:rPr>
              <a:t>Located in close proximity to a road, </a:t>
            </a:r>
            <a:r>
              <a:rPr lang="en-US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mbus sans L"/>
              </a:rPr>
              <a:t>in a location that should represent the highest concentrations to which </a:t>
            </a:r>
            <a:r>
              <a:rPr lang="en-US" b="1" u="sng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mbus sans L"/>
              </a:rPr>
              <a:t>the population are exposed to</a:t>
            </a:r>
            <a:r>
              <a:rPr lang="en-US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mbus sans L"/>
              </a:rPr>
              <a:t> </a:t>
            </a:r>
            <a:r>
              <a:rPr lang="en-US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mbus sans L"/>
              </a:rPr>
              <a:t>within the zone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mbus sans L"/>
              </a:rPr>
              <a:t>.</a:t>
            </a:r>
            <a:endParaRPr lang="ro-RO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mbus sans L"/>
            </a:endParaRPr>
          </a:p>
          <a:p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mbus sans L"/>
              </a:rPr>
              <a:t>Located such that the pollution level for the specific pollutant is determined predominantly by the emissions from road traffic (i.e. not ship, railway, airplane, off-road) on distinct major roads.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60160" y="4792419"/>
            <a:ext cx="5633954" cy="1477328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o-RO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mbus sans L"/>
              </a:rPr>
              <a:t>Am marcat menționarea </a:t>
            </a:r>
            <a:r>
              <a:rPr lang="en-US" b="1" u="sng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mbus sans L"/>
              </a:rPr>
              <a:t>the population are exposed to</a:t>
            </a:r>
            <a:r>
              <a:rPr lang="en-US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mbus sans L"/>
              </a:rPr>
              <a:t> </a:t>
            </a:r>
            <a:r>
              <a:rPr lang="en-US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mbus sans L"/>
              </a:rPr>
              <a:t>within the zone</a:t>
            </a:r>
            <a:r>
              <a:rPr lang="ro-RO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mbus sans L"/>
              </a:rPr>
              <a:t>, deoarece este dificil de documentat îndeplinirea acestui criteriu în cazul locației de la vama Albița, în contextul în care zona este reprezentată de județul Vaslui.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075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07728" y="876557"/>
            <a:ext cx="11570677" cy="2661761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ro-RO" dirty="0"/>
              <a:t>Posibilitatea de respectare a criteriilor de amplasare la macroscară a punctelor de prelevare </a:t>
            </a:r>
            <a:r>
              <a:rPr lang="ro-RO" b="1" dirty="0"/>
              <a:t>referitor la reprezentativitate</a:t>
            </a:r>
            <a:r>
              <a:rPr lang="ro-RO" dirty="0"/>
              <a:t>:</a:t>
            </a:r>
          </a:p>
          <a:p>
            <a:pPr lvl="2"/>
            <a:r>
              <a:rPr lang="ro-RO" u="sng" dirty="0">
                <a:solidFill>
                  <a:srgbClr val="FFC000"/>
                </a:solidFill>
              </a:rPr>
              <a:t>Reprezentativitatea pentru </a:t>
            </a:r>
            <a:r>
              <a:rPr lang="ro-RO" sz="3000" u="sng" dirty="0">
                <a:solidFill>
                  <a:srgbClr val="FFC000"/>
                </a:solidFill>
              </a:rPr>
              <a:t>un segment de stradă cu o lungime mai mare sau egală cu 100 m</a:t>
            </a:r>
          </a:p>
          <a:p>
            <a:pPr lvl="2"/>
            <a:r>
              <a:rPr lang="ro-RO" u="sng" dirty="0">
                <a:solidFill>
                  <a:srgbClr val="FF0000"/>
                </a:solidFill>
              </a:rPr>
              <a:t>Reprezentativitatea pentru </a:t>
            </a:r>
            <a:r>
              <a:rPr lang="ro-RO" sz="3000" u="sng" dirty="0">
                <a:solidFill>
                  <a:srgbClr val="FF0000"/>
                </a:solidFill>
              </a:rPr>
              <a:t>amplasamente similare</a:t>
            </a:r>
            <a:r>
              <a:rPr lang="ro-RO" u="sng" dirty="0">
                <a:solidFill>
                  <a:srgbClr val="FF0000"/>
                </a:solidFill>
              </a:rPr>
              <a:t> care nu se află în imediata vecinătate</a:t>
            </a:r>
          </a:p>
          <a:p>
            <a:r>
              <a:rPr lang="en-US" dirty="0" err="1">
                <a:solidFill>
                  <a:schemeClr val="tx1"/>
                </a:solidFill>
              </a:rPr>
              <a:t>Corelat</a:t>
            </a:r>
            <a:r>
              <a:rPr lang="en-US" dirty="0">
                <a:solidFill>
                  <a:schemeClr val="tx1"/>
                </a:solidFill>
              </a:rPr>
              <a:t> cu </a:t>
            </a:r>
            <a:r>
              <a:rPr lang="en-US" dirty="0"/>
              <a:t>ANEXA </a:t>
            </a:r>
            <a:r>
              <a:rPr lang="en-US" dirty="0" err="1"/>
              <a:t>Nr</a:t>
            </a:r>
            <a:r>
              <a:rPr lang="en-US" dirty="0"/>
              <a:t>. 5: EVALUAREA </a:t>
            </a:r>
            <a:r>
              <a:rPr lang="en-US" dirty="0" err="1"/>
              <a:t>calităţii</a:t>
            </a:r>
            <a:r>
              <a:rPr lang="en-US" dirty="0"/>
              <a:t> </a:t>
            </a:r>
            <a:r>
              <a:rPr lang="en-US" dirty="0" err="1"/>
              <a:t>aerului</a:t>
            </a:r>
            <a:r>
              <a:rPr lang="en-US" dirty="0"/>
              <a:t> </a:t>
            </a:r>
            <a:r>
              <a:rPr lang="en-US" dirty="0" err="1"/>
              <a:t>înconjurător</a:t>
            </a:r>
            <a:r>
              <a:rPr lang="en-US" dirty="0"/>
              <a:t> </a:t>
            </a:r>
            <a:r>
              <a:rPr lang="en-US" dirty="0" err="1"/>
              <a:t>şi</a:t>
            </a:r>
            <a:r>
              <a:rPr lang="en-US" dirty="0"/>
              <a:t> </a:t>
            </a:r>
            <a:r>
              <a:rPr lang="en-US" dirty="0" err="1"/>
              <a:t>amplasarea</a:t>
            </a:r>
            <a:r>
              <a:rPr lang="en-US" dirty="0"/>
              <a:t> </a:t>
            </a:r>
            <a:r>
              <a:rPr lang="en-US" dirty="0" err="1"/>
              <a:t>punctelor</a:t>
            </a:r>
            <a:r>
              <a:rPr lang="en-US" dirty="0"/>
              <a:t> de </a:t>
            </a:r>
            <a:r>
              <a:rPr lang="en-US" dirty="0" err="1"/>
              <a:t>prelevare</a:t>
            </a:r>
            <a:r>
              <a:rPr lang="en-US" dirty="0"/>
              <a:t> - A.1.Generalităţi </a:t>
            </a:r>
            <a:endParaRPr lang="ro-RO" dirty="0"/>
          </a:p>
          <a:p>
            <a:pPr marL="0" indent="0">
              <a:buNone/>
            </a:pPr>
            <a:r>
              <a:rPr lang="en-US" dirty="0"/>
              <a:t>		</a:t>
            </a:r>
            <a:r>
              <a:rPr lang="en-US" b="1" u="sng" dirty="0" err="1">
                <a:solidFill>
                  <a:srgbClr val="FF0000"/>
                </a:solidFill>
              </a:rPr>
              <a:t>i</a:t>
            </a:r>
            <a:r>
              <a:rPr lang="ro-RO" b="1" u="sng" dirty="0">
                <a:solidFill>
                  <a:srgbClr val="FF0000"/>
                </a:solidFill>
              </a:rPr>
              <a:t>nfrastructura sensibilă la poluare din vecinătatea căilor de trafic</a:t>
            </a:r>
            <a:r>
              <a:rPr lang="en-US" b="1" u="sng" dirty="0">
                <a:solidFill>
                  <a:srgbClr val="FF0000"/>
                </a:solidFill>
              </a:rPr>
              <a:t> nu </a:t>
            </a:r>
            <a:r>
              <a:rPr lang="en-US" b="1" u="sng" dirty="0" err="1">
                <a:solidFill>
                  <a:srgbClr val="FF0000"/>
                </a:solidFill>
              </a:rPr>
              <a:t>există</a:t>
            </a:r>
            <a:endParaRPr lang="ro-RO" b="1" u="sng" dirty="0">
              <a:solidFill>
                <a:srgbClr val="FF0000"/>
              </a:solidFill>
            </a:endParaRPr>
          </a:p>
          <a:p>
            <a:pPr marL="0" lv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itle 1"/>
          <p:cNvSpPr txBox="1">
            <a:spLocks noGrp="1"/>
          </p:cNvSpPr>
          <p:nvPr>
            <p:ph type="title"/>
          </p:nvPr>
        </p:nvSpPr>
        <p:spPr>
          <a:xfrm>
            <a:off x="307729" y="86830"/>
            <a:ext cx="8880233" cy="634139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/>
            <a:r>
              <a:rPr lang="ro-RO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 amplasare se iau în considerare: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7728" y="3538318"/>
            <a:ext cx="11403626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 pitchFamily="34"/>
              <a:buChar char="•"/>
            </a:pPr>
            <a:r>
              <a:rPr lang="en-US" sz="2800" dirty="0">
                <a:solidFill>
                  <a:srgbClr val="000000"/>
                </a:solidFill>
                <a:latin typeface="Calibri"/>
              </a:rPr>
              <a:t>De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asemenea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, pot fi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luaţi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în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considerare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următorii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factori</a:t>
            </a:r>
            <a:r>
              <a:rPr lang="ro-RO" sz="2800" dirty="0">
                <a:solidFill>
                  <a:srgbClr val="000000"/>
                </a:solidFill>
                <a:latin typeface="Calibri"/>
              </a:rPr>
              <a:t> (</a:t>
            </a:r>
            <a:r>
              <a:rPr lang="ro-RO" sz="2800" dirty="0"/>
              <a:t>amplasare la microscară a punctelor de prelevare)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:</a:t>
            </a:r>
            <a:endParaRPr lang="ro-RO" sz="2800" dirty="0">
              <a:solidFill>
                <a:srgbClr val="000000"/>
              </a:solidFill>
              <a:latin typeface="Calibri"/>
            </a:endParaRPr>
          </a:p>
          <a:p>
            <a:pPr marL="800100" lvl="1" indent="-342900">
              <a:buAutoNum type="alphaLcParenR"/>
            </a:pPr>
            <a:r>
              <a:rPr lang="en-US" u="sng" dirty="0" err="1"/>
              <a:t>sursele</a:t>
            </a:r>
            <a:r>
              <a:rPr lang="en-US" u="sng" dirty="0"/>
              <a:t> de </a:t>
            </a:r>
            <a:r>
              <a:rPr lang="en-US" u="sng" dirty="0" err="1"/>
              <a:t>interferenţă</a:t>
            </a:r>
            <a:r>
              <a:rPr lang="en-US" u="sng" dirty="0"/>
              <a:t>;</a:t>
            </a:r>
            <a:endParaRPr lang="ro-RO" u="sng" dirty="0"/>
          </a:p>
          <a:p>
            <a:pPr marL="800100" lvl="1" indent="-342900">
              <a:buAutoNum type="alphaLcParenR"/>
            </a:pPr>
            <a:r>
              <a:rPr lang="en-US" dirty="0" err="1"/>
              <a:t>securitatea</a:t>
            </a:r>
            <a:r>
              <a:rPr lang="en-US" dirty="0"/>
              <a:t>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dirty="0" err="1"/>
              <a:t>accesul</a:t>
            </a:r>
            <a:r>
              <a:rPr lang="en-US" dirty="0"/>
              <a:t>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dirty="0" err="1"/>
              <a:t>disponibilitatea</a:t>
            </a:r>
            <a:r>
              <a:rPr lang="en-US" dirty="0"/>
              <a:t> </a:t>
            </a:r>
            <a:r>
              <a:rPr lang="en-US" dirty="0" err="1"/>
              <a:t>energiei</a:t>
            </a:r>
            <a:r>
              <a:rPr lang="en-US" dirty="0"/>
              <a:t> </a:t>
            </a:r>
            <a:r>
              <a:rPr lang="en-US" dirty="0" err="1"/>
              <a:t>electrice</a:t>
            </a:r>
            <a:r>
              <a:rPr lang="en-US" dirty="0"/>
              <a:t> </a:t>
            </a:r>
            <a:r>
              <a:rPr lang="en-US" dirty="0" err="1"/>
              <a:t>şi</a:t>
            </a:r>
            <a:r>
              <a:rPr lang="en-US" dirty="0"/>
              <a:t> a </a:t>
            </a:r>
            <a:r>
              <a:rPr lang="en-US" dirty="0" err="1"/>
              <a:t>comunicaţiilor</a:t>
            </a:r>
            <a:r>
              <a:rPr lang="en-US" dirty="0"/>
              <a:t> </a:t>
            </a:r>
            <a:r>
              <a:rPr lang="en-US" dirty="0" err="1"/>
              <a:t>telefonice</a:t>
            </a:r>
            <a:r>
              <a:rPr lang="en-US" dirty="0"/>
              <a:t>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dirty="0" err="1"/>
              <a:t>vizibilitatea</a:t>
            </a:r>
            <a:r>
              <a:rPr lang="en-US" dirty="0"/>
              <a:t> </a:t>
            </a:r>
            <a:r>
              <a:rPr lang="en-US" dirty="0" err="1"/>
              <a:t>amplasamentului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raport</a:t>
            </a:r>
            <a:r>
              <a:rPr lang="en-US" dirty="0"/>
              <a:t> cu </a:t>
            </a:r>
            <a:r>
              <a:rPr lang="en-US" dirty="0" err="1"/>
              <a:t>împrejurimile</a:t>
            </a:r>
            <a:r>
              <a:rPr lang="en-US" dirty="0"/>
              <a:t> sale;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dirty="0" err="1"/>
              <a:t>siguranţa</a:t>
            </a:r>
            <a:r>
              <a:rPr lang="en-US" dirty="0"/>
              <a:t> </a:t>
            </a:r>
            <a:r>
              <a:rPr lang="en-US" dirty="0" err="1"/>
              <a:t>publicului</a:t>
            </a:r>
            <a:r>
              <a:rPr lang="en-US" dirty="0"/>
              <a:t> </a:t>
            </a:r>
            <a:r>
              <a:rPr lang="en-US" dirty="0" err="1"/>
              <a:t>şi</a:t>
            </a:r>
            <a:r>
              <a:rPr lang="en-US" dirty="0"/>
              <a:t> a </a:t>
            </a:r>
            <a:r>
              <a:rPr lang="en-US" dirty="0" err="1"/>
              <a:t>operatorilor</a:t>
            </a:r>
            <a:r>
              <a:rPr lang="en-US" dirty="0"/>
              <a:t>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dirty="0" err="1"/>
              <a:t>oportunitatea</a:t>
            </a:r>
            <a:r>
              <a:rPr lang="en-US" dirty="0"/>
              <a:t> </a:t>
            </a:r>
            <a:r>
              <a:rPr lang="en-US" dirty="0" err="1"/>
              <a:t>amplasării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multor</a:t>
            </a:r>
            <a:r>
              <a:rPr lang="en-US" dirty="0"/>
              <a:t> </a:t>
            </a:r>
            <a:r>
              <a:rPr lang="en-US" dirty="0" err="1"/>
              <a:t>puncte</a:t>
            </a:r>
            <a:r>
              <a:rPr lang="en-US" dirty="0"/>
              <a:t> de </a:t>
            </a:r>
            <a:r>
              <a:rPr lang="en-US" dirty="0" err="1"/>
              <a:t>prelevare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mulţi</a:t>
            </a:r>
            <a:r>
              <a:rPr lang="en-US" dirty="0"/>
              <a:t> </a:t>
            </a:r>
            <a:r>
              <a:rPr lang="en-US" dirty="0" err="1"/>
              <a:t>poluanţi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acelaşi</a:t>
            </a:r>
            <a:r>
              <a:rPr lang="en-US" dirty="0"/>
              <a:t> </a:t>
            </a:r>
            <a:r>
              <a:rPr lang="en-US" dirty="0" err="1"/>
              <a:t>loc</a:t>
            </a:r>
            <a:r>
              <a:rPr lang="en-US" dirty="0"/>
              <a:t>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dirty="0" err="1"/>
              <a:t>planurile</a:t>
            </a:r>
            <a:r>
              <a:rPr lang="en-US" dirty="0"/>
              <a:t> de urbanism.</a:t>
            </a:r>
          </a:p>
        </p:txBody>
      </p:sp>
      <p:sp>
        <p:nvSpPr>
          <p:cNvPr id="2" name="Right Arrow 1"/>
          <p:cNvSpPr/>
          <p:nvPr/>
        </p:nvSpPr>
        <p:spPr>
          <a:xfrm>
            <a:off x="726831" y="3093974"/>
            <a:ext cx="1312983" cy="3261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44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 noGrp="1"/>
          </p:cNvSpPr>
          <p:nvPr>
            <p:ph type="title"/>
          </p:nvPr>
        </p:nvSpPr>
        <p:spPr>
          <a:xfrm>
            <a:off x="307729" y="386862"/>
            <a:ext cx="11733380" cy="1096107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DE MENȚIONAT:</a:t>
            </a:r>
            <a:b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ro-RO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Amplasarea în zona Vama Albița 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</a:t>
            </a:r>
            <a:r>
              <a:rPr lang="ro-RO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se încadrează în: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7729" y="1739082"/>
            <a:ext cx="1148893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ANEXA </a:t>
            </a:r>
            <a:r>
              <a:rPr lang="en-US" sz="2400" dirty="0" err="1"/>
              <a:t>Nr</a:t>
            </a:r>
            <a:r>
              <a:rPr lang="en-US" sz="2400" dirty="0"/>
              <a:t>. 5: EVALUAREA </a:t>
            </a:r>
            <a:r>
              <a:rPr lang="en-US" sz="2400" dirty="0" err="1"/>
              <a:t>calităţii</a:t>
            </a:r>
            <a:r>
              <a:rPr lang="en-US" sz="2400" dirty="0"/>
              <a:t> </a:t>
            </a:r>
            <a:r>
              <a:rPr lang="en-US" sz="2400" dirty="0" err="1"/>
              <a:t>aerului</a:t>
            </a:r>
            <a:r>
              <a:rPr lang="en-US" sz="2400" dirty="0"/>
              <a:t> </a:t>
            </a:r>
            <a:r>
              <a:rPr lang="en-US" sz="2400" dirty="0" err="1"/>
              <a:t>înconjurător</a:t>
            </a:r>
            <a:r>
              <a:rPr lang="en-US" sz="2400" dirty="0"/>
              <a:t> </a:t>
            </a:r>
            <a:r>
              <a:rPr lang="en-US" sz="2400" dirty="0" err="1"/>
              <a:t>şi</a:t>
            </a:r>
            <a:r>
              <a:rPr lang="en-US" sz="2400" dirty="0"/>
              <a:t> </a:t>
            </a:r>
            <a:r>
              <a:rPr lang="en-US" sz="2400" dirty="0" err="1"/>
              <a:t>amplasarea</a:t>
            </a:r>
            <a:r>
              <a:rPr lang="en-US" sz="2400" dirty="0"/>
              <a:t> </a:t>
            </a:r>
            <a:r>
              <a:rPr lang="en-US" sz="2400" dirty="0" err="1"/>
              <a:t>punctelor</a:t>
            </a:r>
            <a:r>
              <a:rPr lang="en-US" sz="2400" dirty="0"/>
              <a:t> de </a:t>
            </a:r>
            <a:r>
              <a:rPr lang="en-US" sz="2400" dirty="0" err="1"/>
              <a:t>prelevare</a:t>
            </a:r>
            <a:endParaRPr lang="ro-RO" sz="2400" dirty="0"/>
          </a:p>
          <a:p>
            <a:r>
              <a:rPr lang="en-US" sz="2400" dirty="0"/>
              <a:t>A.1.Generalităţi </a:t>
            </a:r>
            <a:endParaRPr lang="ro-RO" sz="2400" dirty="0"/>
          </a:p>
          <a:p>
            <a:r>
              <a:rPr lang="en-US" sz="2400" dirty="0" err="1"/>
              <a:t>Calitatea</a:t>
            </a:r>
            <a:r>
              <a:rPr lang="en-US" sz="2400" dirty="0"/>
              <a:t> </a:t>
            </a:r>
            <a:r>
              <a:rPr lang="en-US" sz="2400" dirty="0" err="1"/>
              <a:t>aerului</a:t>
            </a:r>
            <a:r>
              <a:rPr lang="en-US" sz="2400" dirty="0"/>
              <a:t> </a:t>
            </a:r>
            <a:r>
              <a:rPr lang="en-US" sz="2400" dirty="0" err="1"/>
              <a:t>înconjurător</a:t>
            </a:r>
            <a:r>
              <a:rPr lang="en-US" sz="2400" dirty="0"/>
              <a:t> se </a:t>
            </a:r>
            <a:r>
              <a:rPr lang="en-US" sz="2400" dirty="0" err="1"/>
              <a:t>evaluează</a:t>
            </a:r>
            <a:r>
              <a:rPr lang="en-US" sz="2400" dirty="0"/>
              <a:t> </a:t>
            </a:r>
            <a:r>
              <a:rPr lang="en-US" sz="2400" dirty="0" err="1"/>
              <a:t>în</a:t>
            </a:r>
            <a:r>
              <a:rPr lang="en-US" sz="2400" dirty="0"/>
              <a:t> </a:t>
            </a:r>
            <a:r>
              <a:rPr lang="en-US" sz="2400" dirty="0" err="1"/>
              <a:t>toate</a:t>
            </a:r>
            <a:r>
              <a:rPr lang="en-US" sz="2400" dirty="0"/>
              <a:t> </a:t>
            </a:r>
            <a:r>
              <a:rPr lang="en-US" sz="2400" dirty="0" err="1"/>
              <a:t>zonele</a:t>
            </a:r>
            <a:r>
              <a:rPr lang="en-US" sz="2400" dirty="0"/>
              <a:t> </a:t>
            </a:r>
            <a:r>
              <a:rPr lang="en-US" sz="2400" dirty="0" err="1"/>
              <a:t>şi</a:t>
            </a:r>
            <a:r>
              <a:rPr lang="en-US" sz="2400" dirty="0"/>
              <a:t> </a:t>
            </a:r>
            <a:r>
              <a:rPr lang="en-US" sz="2400" dirty="0" err="1"/>
              <a:t>aglomerările</a:t>
            </a:r>
            <a:r>
              <a:rPr lang="en-US" sz="2400" dirty="0"/>
              <a:t> </a:t>
            </a:r>
            <a:r>
              <a:rPr lang="en-US" sz="2400" dirty="0" err="1"/>
              <a:t>în</a:t>
            </a:r>
            <a:r>
              <a:rPr lang="en-US" sz="2400" dirty="0"/>
              <a:t> </a:t>
            </a:r>
            <a:r>
              <a:rPr lang="en-US" sz="2400" dirty="0" err="1"/>
              <a:t>conformitate</a:t>
            </a:r>
            <a:r>
              <a:rPr lang="en-US" sz="2400" dirty="0"/>
              <a:t> cu </a:t>
            </a:r>
            <a:r>
              <a:rPr lang="en-US" sz="2400" dirty="0" err="1"/>
              <a:t>următoarele</a:t>
            </a:r>
            <a:r>
              <a:rPr lang="en-US" sz="2400" dirty="0"/>
              <a:t> </a:t>
            </a:r>
            <a:r>
              <a:rPr lang="en-US" sz="2400" dirty="0" err="1"/>
              <a:t>criterii</a:t>
            </a:r>
            <a:r>
              <a:rPr lang="en-US" sz="2400" dirty="0"/>
              <a:t>: </a:t>
            </a:r>
            <a:endParaRPr lang="ro-RO" sz="2400" dirty="0"/>
          </a:p>
          <a:p>
            <a:endParaRPr lang="ro-RO" sz="2400" dirty="0"/>
          </a:p>
          <a:p>
            <a:r>
              <a:rPr lang="en-US" sz="2400" dirty="0"/>
              <a:t>2.Respectarea </a:t>
            </a:r>
            <a:r>
              <a:rPr lang="en-US" sz="2400" dirty="0" err="1"/>
              <a:t>valorilor-limită</a:t>
            </a:r>
            <a:r>
              <a:rPr lang="en-US" sz="2400" dirty="0"/>
              <a:t> </a:t>
            </a:r>
            <a:r>
              <a:rPr lang="en-US" sz="2400" dirty="0" err="1"/>
              <a:t>stabilite</a:t>
            </a:r>
            <a:r>
              <a:rPr lang="en-US" sz="2400" dirty="0"/>
              <a:t> </a:t>
            </a:r>
            <a:r>
              <a:rPr lang="en-US" sz="2400" dirty="0" err="1"/>
              <a:t>în</a:t>
            </a:r>
            <a:r>
              <a:rPr lang="en-US" sz="2400" dirty="0"/>
              <a:t> </a:t>
            </a:r>
            <a:r>
              <a:rPr lang="en-US" sz="2400" dirty="0" err="1"/>
              <a:t>scopul</a:t>
            </a:r>
            <a:r>
              <a:rPr lang="en-US" sz="2400" dirty="0"/>
              <a:t> </a:t>
            </a:r>
            <a:r>
              <a:rPr lang="en-US" sz="2400" dirty="0" err="1"/>
              <a:t>protecţiei</a:t>
            </a:r>
            <a:r>
              <a:rPr lang="en-US" sz="2400" dirty="0"/>
              <a:t> </a:t>
            </a:r>
            <a:r>
              <a:rPr lang="en-US" sz="2400" dirty="0" err="1"/>
              <a:t>sănătăţii</a:t>
            </a:r>
            <a:r>
              <a:rPr lang="en-US" sz="2400" dirty="0"/>
              <a:t> </a:t>
            </a:r>
            <a:r>
              <a:rPr lang="en-US" sz="2400" dirty="0" err="1"/>
              <a:t>umane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F0000"/>
                </a:solidFill>
              </a:rPr>
              <a:t>nu se </a:t>
            </a:r>
            <a:r>
              <a:rPr lang="en-US" sz="2400" dirty="0" err="1">
                <a:solidFill>
                  <a:srgbClr val="FF0000"/>
                </a:solidFill>
              </a:rPr>
              <a:t>evaluează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/>
              <a:t>în</a:t>
            </a:r>
            <a:r>
              <a:rPr lang="en-US" sz="2400" dirty="0"/>
              <a:t> </a:t>
            </a:r>
            <a:r>
              <a:rPr lang="en-US" sz="2400" dirty="0" err="1"/>
              <a:t>următoarele</a:t>
            </a:r>
            <a:r>
              <a:rPr lang="en-US" sz="2400" dirty="0"/>
              <a:t> </a:t>
            </a:r>
            <a:r>
              <a:rPr lang="en-US" sz="2400" dirty="0" err="1"/>
              <a:t>amplasamente</a:t>
            </a:r>
            <a:r>
              <a:rPr lang="en-US" sz="2400" dirty="0"/>
              <a:t>:</a:t>
            </a:r>
            <a:endParaRPr lang="ro-RO" sz="2400" dirty="0"/>
          </a:p>
          <a:p>
            <a:endParaRPr lang="ro-RO" sz="2400" dirty="0"/>
          </a:p>
          <a:p>
            <a:r>
              <a:rPr lang="en-US" sz="2400" dirty="0"/>
              <a:t>a) </a:t>
            </a:r>
            <a:r>
              <a:rPr lang="en-US" sz="2400" dirty="0" err="1"/>
              <a:t>toate</a:t>
            </a:r>
            <a:r>
              <a:rPr lang="en-US" sz="2400" dirty="0"/>
              <a:t> </a:t>
            </a:r>
            <a:r>
              <a:rPr lang="en-US" sz="2400" dirty="0" err="1"/>
              <a:t>amplasamentele</a:t>
            </a:r>
            <a:r>
              <a:rPr lang="en-US" sz="2400" dirty="0"/>
              <a:t> din zone </a:t>
            </a:r>
            <a:r>
              <a:rPr lang="en-US" sz="2400" dirty="0" err="1"/>
              <a:t>în</a:t>
            </a:r>
            <a:r>
              <a:rPr lang="en-US" sz="2400" dirty="0"/>
              <a:t> care </a:t>
            </a:r>
            <a:r>
              <a:rPr lang="en-US" sz="2400" dirty="0" err="1"/>
              <a:t>publicul</a:t>
            </a:r>
            <a:r>
              <a:rPr lang="en-US" sz="2400" dirty="0"/>
              <a:t> nu are </a:t>
            </a:r>
            <a:r>
              <a:rPr lang="en-US" sz="2400" dirty="0" err="1"/>
              <a:t>acces</a:t>
            </a:r>
            <a:r>
              <a:rPr lang="en-US" sz="2400" dirty="0"/>
              <a:t> </a:t>
            </a:r>
            <a:r>
              <a:rPr lang="en-US" sz="2400" dirty="0" err="1"/>
              <a:t>şi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FF0000"/>
                </a:solidFill>
              </a:rPr>
              <a:t>unde</a:t>
            </a:r>
            <a:r>
              <a:rPr lang="en-US" sz="2400" dirty="0">
                <a:solidFill>
                  <a:srgbClr val="FF0000"/>
                </a:solidFill>
              </a:rPr>
              <a:t> nu </a:t>
            </a:r>
            <a:r>
              <a:rPr lang="en-US" sz="2400" dirty="0" err="1">
                <a:solidFill>
                  <a:srgbClr val="FF0000"/>
                </a:solidFill>
              </a:rPr>
              <a:t>există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locuinţe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permanente</a:t>
            </a:r>
            <a:r>
              <a:rPr lang="en-US" sz="2400" dirty="0"/>
              <a:t>; </a:t>
            </a:r>
          </a:p>
        </p:txBody>
      </p:sp>
      <p:sp>
        <p:nvSpPr>
          <p:cNvPr id="7" name="Rectangle 6"/>
          <p:cNvSpPr/>
          <p:nvPr/>
        </p:nvSpPr>
        <p:spPr>
          <a:xfrm>
            <a:off x="2640622" y="5780847"/>
            <a:ext cx="62337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2400" b="1" dirty="0">
                <a:solidFill>
                  <a:srgbClr val="FF0000"/>
                </a:solidFill>
              </a:rPr>
              <a:t>Nu am identificat locuințe permanente 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533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3580215" y="257908"/>
            <a:ext cx="4274574" cy="736088"/>
          </a:xfrm>
        </p:spPr>
        <p:txBody>
          <a:bodyPr>
            <a:normAutofit/>
          </a:bodyPr>
          <a:lstStyle/>
          <a:p>
            <a:r>
              <a:rPr lang="ro-RO" sz="2800" b="1" dirty="0"/>
              <a:t>SURSE DATE ȘI INFORMAȚII</a:t>
            </a:r>
            <a:endParaRPr lang="en-US" sz="2800" b="1" dirty="0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21322" y="1242646"/>
            <a:ext cx="10879015" cy="4976836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ro-RO" b="1" dirty="0"/>
              <a:t>Google maps, OpenStreetMap</a:t>
            </a:r>
            <a:r>
              <a:rPr lang="ro-RO" dirty="0"/>
              <a:t>:	- hărți și imagini satelitare</a:t>
            </a:r>
          </a:p>
          <a:p>
            <a:pPr marL="0" lvl="0" indent="0">
              <a:buNone/>
            </a:pPr>
            <a:r>
              <a:rPr lang="ro-RO" b="1" dirty="0"/>
              <a:t>Eionet, Fairmode</a:t>
            </a:r>
            <a:r>
              <a:rPr lang="ro-RO" dirty="0"/>
              <a:t>		           - documentații referitoare la SR</a:t>
            </a:r>
          </a:p>
          <a:p>
            <a:pPr marL="0" lvl="0" indent="0">
              <a:buNone/>
            </a:pPr>
            <a:r>
              <a:rPr lang="ro-RO" b="1" dirty="0"/>
              <a:t>Baza de date a RNMCA</a:t>
            </a:r>
            <a:r>
              <a:rPr lang="ro-RO" dirty="0"/>
              <a:t>:	          - amplasarea stațiilor existente, datele certificate de calitate a aerului obținute la stațiile RNMCA din zona Vaslui</a:t>
            </a:r>
          </a:p>
          <a:p>
            <a:pPr marL="0" lvl="0" indent="0">
              <a:buNone/>
            </a:pPr>
            <a:r>
              <a:rPr lang="ro-RO" dirty="0"/>
              <a:t>			</a:t>
            </a:r>
          </a:p>
          <a:p>
            <a:pPr marL="0" lvl="0" indent="0">
              <a:buNone/>
            </a:pPr>
            <a:r>
              <a:rPr lang="ro-RO" b="1" dirty="0"/>
              <a:t>Inventare de emisii ANPM</a:t>
            </a:r>
          </a:p>
          <a:p>
            <a:pPr marL="0" lvl="0" indent="0">
              <a:buNone/>
            </a:pPr>
            <a:r>
              <a:rPr lang="ro-RO" b="1" dirty="0"/>
              <a:t>Plan de menținere a calității aerului în județul Vaslui - http://www.anpm.ro/web/apm-vaslui/calitatea-aerului-inconjurator </a:t>
            </a:r>
            <a:endParaRPr lang="ro-RO" i="1" dirty="0"/>
          </a:p>
          <a:p>
            <a:pPr marL="0" indent="0">
              <a:buNone/>
            </a:pPr>
            <a:endParaRPr lang="ro-RO" sz="1600" dirty="0"/>
          </a:p>
        </p:txBody>
      </p:sp>
    </p:spTree>
    <p:extLst>
      <p:ext uri="{BB962C8B-B14F-4D97-AF65-F5344CB8AC3E}">
        <p14:creationId xmlns:p14="http://schemas.microsoft.com/office/powerpoint/2010/main" val="435505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8716914"/>
              </p:ext>
            </p:extLst>
          </p:nvPr>
        </p:nvGraphicFramePr>
        <p:xfrm>
          <a:off x="101040" y="1117120"/>
          <a:ext cx="8034057" cy="5595948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1997476">
                  <a:extLst>
                    <a:ext uri="{9D8B030D-6E8A-4147-A177-3AD203B41FA5}">
                      <a16:colId xmlns:a16="http://schemas.microsoft.com/office/drawing/2014/main" val="2178328502"/>
                    </a:ext>
                  </a:extLst>
                </a:gridCol>
                <a:gridCol w="559293">
                  <a:extLst>
                    <a:ext uri="{9D8B030D-6E8A-4147-A177-3AD203B41FA5}">
                      <a16:colId xmlns:a16="http://schemas.microsoft.com/office/drawing/2014/main" val="3360537526"/>
                    </a:ext>
                  </a:extLst>
                </a:gridCol>
                <a:gridCol w="1496941">
                  <a:extLst>
                    <a:ext uri="{9D8B030D-6E8A-4147-A177-3AD203B41FA5}">
                      <a16:colId xmlns:a16="http://schemas.microsoft.com/office/drawing/2014/main" val="501231879"/>
                    </a:ext>
                  </a:extLst>
                </a:gridCol>
                <a:gridCol w="594803">
                  <a:extLst>
                    <a:ext uri="{9D8B030D-6E8A-4147-A177-3AD203B41FA5}">
                      <a16:colId xmlns:a16="http://schemas.microsoft.com/office/drawing/2014/main" val="2771067980"/>
                    </a:ext>
                  </a:extLst>
                </a:gridCol>
                <a:gridCol w="680304">
                  <a:extLst>
                    <a:ext uri="{9D8B030D-6E8A-4147-A177-3AD203B41FA5}">
                      <a16:colId xmlns:a16="http://schemas.microsoft.com/office/drawing/2014/main" val="2386587598"/>
                    </a:ext>
                  </a:extLst>
                </a:gridCol>
                <a:gridCol w="544780">
                  <a:extLst>
                    <a:ext uri="{9D8B030D-6E8A-4147-A177-3AD203B41FA5}">
                      <a16:colId xmlns:a16="http://schemas.microsoft.com/office/drawing/2014/main" val="3693244773"/>
                    </a:ext>
                  </a:extLst>
                </a:gridCol>
                <a:gridCol w="582982">
                  <a:extLst>
                    <a:ext uri="{9D8B030D-6E8A-4147-A177-3AD203B41FA5}">
                      <a16:colId xmlns:a16="http://schemas.microsoft.com/office/drawing/2014/main" val="4028999695"/>
                    </a:ext>
                  </a:extLst>
                </a:gridCol>
                <a:gridCol w="582982">
                  <a:extLst>
                    <a:ext uri="{9D8B030D-6E8A-4147-A177-3AD203B41FA5}">
                      <a16:colId xmlns:a16="http://schemas.microsoft.com/office/drawing/2014/main" val="3782844478"/>
                    </a:ext>
                  </a:extLst>
                </a:gridCol>
                <a:gridCol w="548686">
                  <a:extLst>
                    <a:ext uri="{9D8B030D-6E8A-4147-A177-3AD203B41FA5}">
                      <a16:colId xmlns:a16="http://schemas.microsoft.com/office/drawing/2014/main" val="4029664769"/>
                    </a:ext>
                  </a:extLst>
                </a:gridCol>
                <a:gridCol w="445810">
                  <a:extLst>
                    <a:ext uri="{9D8B030D-6E8A-4147-A177-3AD203B41FA5}">
                      <a16:colId xmlns:a16="http://schemas.microsoft.com/office/drawing/2014/main" val="2984855161"/>
                    </a:ext>
                  </a:extLst>
                </a:gridCol>
              </a:tblGrid>
              <a:tr h="840526">
                <a:tc rowSpan="2"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effectLst/>
                        </a:rPr>
                        <a:t> </a:t>
                      </a:r>
                    </a:p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effectLst/>
                        </a:rPr>
                        <a:t>Regim evaluare</a:t>
                      </a:r>
                      <a:r>
                        <a:rPr lang="en-GB" sz="2800" u="none" strike="noStrike" dirty="0">
                          <a:effectLst/>
                        </a:rPr>
                        <a:t> actual</a:t>
                      </a:r>
                      <a:endParaRPr lang="ro-RO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400" b="1" u="none" strike="noStrike" kern="12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SO</a:t>
                      </a:r>
                      <a:r>
                        <a:rPr lang="ro-RO" sz="2400" b="1" u="none" strike="noStrike" kern="1200" baseline="-250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2</a:t>
                      </a:r>
                      <a:endParaRPr lang="ro-RO" sz="2400" b="1" u="none" strike="noStrike" kern="1200" baseline="-250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400" b="1" u="none" strike="noStrike" kern="12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NO</a:t>
                      </a:r>
                      <a:r>
                        <a:rPr lang="ro-RO" sz="2400" b="1" u="none" strike="noStrike" kern="1200" baseline="-250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2</a:t>
                      </a:r>
                      <a:r>
                        <a:rPr lang="ro-RO" sz="2400" b="1" u="none" strike="noStrike" kern="12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/NOx</a:t>
                      </a:r>
                      <a:endParaRPr lang="ro-RO" sz="2400" b="1" u="none" strike="noStrike" kern="12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PM</a:t>
                      </a:r>
                      <a:endParaRPr lang="ro-RO" sz="24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400" b="1" u="none" strike="noStrike" kern="12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lang="ro-RO" sz="2400" b="1" u="none" strike="noStrike" kern="1200" baseline="-250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ro-RO" sz="2400" b="1" u="none" strike="noStrike" kern="12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r>
                        <a:rPr lang="ro-RO" sz="2400" b="1" u="none" strike="noStrike" kern="1200" baseline="-250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400" b="1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CO</a:t>
                      </a:r>
                      <a:endParaRPr lang="ro-RO" sz="2400" b="1" i="0" u="none" strike="noStrike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400" b="1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Pb</a:t>
                      </a:r>
                      <a:endParaRPr lang="ro-RO" sz="2400" b="1" i="0" u="none" strike="noStrike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400" b="1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Cd</a:t>
                      </a:r>
                      <a:endParaRPr lang="ro-RO" sz="2400" b="1" i="0" u="none" strike="noStrike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400" b="1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As</a:t>
                      </a:r>
                      <a:endParaRPr lang="ro-RO" sz="2400" b="1" i="0" u="none" strike="noStrike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400" b="1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Ni</a:t>
                      </a:r>
                      <a:endParaRPr lang="ro-RO" sz="2400" b="1" i="0" u="none" strike="noStrike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0345205"/>
                  </a:ext>
                </a:extLst>
              </a:tr>
              <a:tr h="994782">
                <a:tc vMerge="1"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b="1" u="none" strike="noStrike" kern="12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C</a:t>
                      </a:r>
                      <a:endParaRPr lang="ro-RO" sz="2800" b="1" u="none" strike="noStrike" kern="12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2800" u="none" strike="noStrike" kern="1200" dirty="0">
                        <a:solidFill>
                          <a:srgbClr val="92D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A</a:t>
                      </a:r>
                      <a:endParaRPr lang="ro-RO" sz="2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b="1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C</a:t>
                      </a:r>
                      <a:endParaRPr lang="ro-RO" sz="2800" b="1" i="0" u="none" strike="noStrike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2800" b="1" i="0" u="none" strike="noStrike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231579396"/>
                  </a:ext>
                </a:extLst>
              </a:tr>
              <a:tr h="3760640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800" u="none" strike="noStrike" dirty="0">
                          <a:effectLst/>
                        </a:rPr>
                        <a:t>Regim gestionare II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2800" u="none" strike="noStrike" dirty="0">
                        <a:effectLst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800" u="none" strike="noStrike" dirty="0">
                          <a:effectLst/>
                        </a:rPr>
                        <a:t>Plan de menținere aprobat prin 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800" u="none" strike="noStrike" dirty="0">
                          <a:effectLst/>
                        </a:rPr>
                        <a:t>HCJ Vaslui</a:t>
                      </a:r>
                      <a:r>
                        <a:rPr lang="ro-RO" sz="2800" u="none" strike="noStrike" baseline="0" dirty="0">
                          <a:effectLst/>
                        </a:rPr>
                        <a:t> nr. 19 din 25.01.2019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2800" u="none" strike="noStrike" baseline="0" dirty="0">
                        <a:effectLst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2800" u="none" strike="noStrike" baseline="0" dirty="0">
                        <a:effectLst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5175569"/>
                  </a:ext>
                </a:extLst>
              </a:tr>
            </a:tbl>
          </a:graphicData>
        </a:graphic>
      </p:graphicFrame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05280" y="0"/>
            <a:ext cx="11286667" cy="443486"/>
          </a:xfrm>
        </p:spPr>
        <p:txBody>
          <a:bodyPr anchor="t">
            <a:noAutofit/>
          </a:bodyPr>
          <a:lstStyle/>
          <a:p>
            <a:pPr lvl="0"/>
            <a:r>
              <a:rPr lang="ro-RO" sz="4000" b="1" dirty="0"/>
              <a:t>ZONA VASLUI</a:t>
            </a:r>
            <a:br>
              <a:rPr lang="ro-RO" sz="4000" b="1" dirty="0"/>
            </a:br>
            <a:r>
              <a:rPr lang="ro-RO" sz="4000" b="1" dirty="0"/>
              <a:t>SITUAȚIE EXISTENTĂ - INFORMAȚII GENERALE</a:t>
            </a:r>
            <a:endParaRPr lang="en-US" sz="4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5097" y="1277410"/>
            <a:ext cx="3936442" cy="527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173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808" y="3790984"/>
            <a:ext cx="4596643" cy="304804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2452" y="1468859"/>
            <a:ext cx="5848480" cy="5389141"/>
          </a:xfrm>
          <a:prstGeom prst="rect">
            <a:avLst/>
          </a:prstGeom>
        </p:spPr>
      </p:pic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05280" y="121114"/>
            <a:ext cx="12086720" cy="1196242"/>
          </a:xfrm>
        </p:spPr>
        <p:txBody>
          <a:bodyPr anchor="t">
            <a:noAutofit/>
          </a:bodyPr>
          <a:lstStyle/>
          <a:p>
            <a:pPr lvl="0"/>
            <a:r>
              <a:rPr lang="ro-RO" sz="4000" b="1" dirty="0"/>
              <a:t>ZONA VASLUI</a:t>
            </a:r>
            <a:r>
              <a:rPr lang="en-GB" sz="4000" b="1" dirty="0"/>
              <a:t> </a:t>
            </a:r>
            <a:r>
              <a:rPr lang="ro-RO" sz="4000" b="1" dirty="0"/>
              <a:t>- </a:t>
            </a:r>
            <a:r>
              <a:rPr lang="en-GB" sz="4000" b="1" dirty="0" err="1"/>
              <a:t>jude</a:t>
            </a:r>
            <a:r>
              <a:rPr lang="ro-RO" sz="4000" b="1" dirty="0"/>
              <a:t>țul Vaslui</a:t>
            </a:r>
            <a:br>
              <a:rPr lang="ro-RO" sz="4000" b="1" dirty="0"/>
            </a:br>
            <a:r>
              <a:rPr lang="ro-RO" sz="4000" b="1" dirty="0"/>
              <a:t>SITUAȚIE EXISTENTĂ</a:t>
            </a:r>
            <a:endParaRPr lang="en-US" sz="40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7469434"/>
              </p:ext>
            </p:extLst>
          </p:nvPr>
        </p:nvGraphicFramePr>
        <p:xfrm>
          <a:off x="7288985" y="237736"/>
          <a:ext cx="4593852" cy="147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280">
                  <a:extLst>
                    <a:ext uri="{9D8B030D-6E8A-4147-A177-3AD203B41FA5}">
                      <a16:colId xmlns:a16="http://schemas.microsoft.com/office/drawing/2014/main" val="3297799059"/>
                    </a:ext>
                  </a:extLst>
                </a:gridCol>
                <a:gridCol w="693162">
                  <a:extLst>
                    <a:ext uri="{9D8B030D-6E8A-4147-A177-3AD203B41FA5}">
                      <a16:colId xmlns:a16="http://schemas.microsoft.com/office/drawing/2014/main" val="1917332404"/>
                    </a:ext>
                  </a:extLst>
                </a:gridCol>
                <a:gridCol w="942978">
                  <a:extLst>
                    <a:ext uri="{9D8B030D-6E8A-4147-A177-3AD203B41FA5}">
                      <a16:colId xmlns:a16="http://schemas.microsoft.com/office/drawing/2014/main" val="1838448772"/>
                    </a:ext>
                  </a:extLst>
                </a:gridCol>
                <a:gridCol w="1791432">
                  <a:extLst>
                    <a:ext uri="{9D8B030D-6E8A-4147-A177-3AD203B41FA5}">
                      <a16:colId xmlns:a16="http://schemas.microsoft.com/office/drawing/2014/main" val="16710612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o-RO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STAȚIE DE  MONITORIZARE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Tip stație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Tip arie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Localitate și adresa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8139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o-RO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VS-1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Urban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Municipiul Vaslui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6337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o-RO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VS-2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Suburban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Municipiul Huși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824124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404314" y="6488668"/>
            <a:ext cx="2787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i="1" dirty="0"/>
              <a:t>Sursa: baza de date RNMCA</a:t>
            </a:r>
          </a:p>
        </p:txBody>
      </p:sp>
      <p:sp>
        <p:nvSpPr>
          <p:cNvPr id="16" name="Striped Right Arrow 15"/>
          <p:cNvSpPr/>
          <p:nvPr/>
        </p:nvSpPr>
        <p:spPr>
          <a:xfrm rot="4876153">
            <a:off x="9229454" y="2214076"/>
            <a:ext cx="1639312" cy="142892"/>
          </a:xfrm>
          <a:prstGeom prst="stripedRightArrow">
            <a:avLst>
              <a:gd name="adj1" fmla="val 37447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8" name="Striped Right Arrow 7"/>
          <p:cNvSpPr/>
          <p:nvPr/>
        </p:nvSpPr>
        <p:spPr>
          <a:xfrm rot="4547872">
            <a:off x="7744194" y="2157390"/>
            <a:ext cx="2215585" cy="188947"/>
          </a:xfrm>
          <a:prstGeom prst="stripedRightArrow">
            <a:avLst>
              <a:gd name="adj1" fmla="val 37447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Oval 4"/>
          <p:cNvSpPr/>
          <p:nvPr/>
        </p:nvSpPr>
        <p:spPr>
          <a:xfrm>
            <a:off x="10353040" y="2871893"/>
            <a:ext cx="138853" cy="1422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80" y="1317356"/>
            <a:ext cx="5148645" cy="334938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2" name="Striped Right Arrow 11"/>
          <p:cNvSpPr/>
          <p:nvPr/>
        </p:nvSpPr>
        <p:spPr>
          <a:xfrm rot="9386059">
            <a:off x="4390856" y="1579283"/>
            <a:ext cx="2215585" cy="188947"/>
          </a:xfrm>
          <a:prstGeom prst="stripedRightArrow">
            <a:avLst>
              <a:gd name="adj1" fmla="val 37447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3" name="Striped Right Arrow 12"/>
          <p:cNvSpPr/>
          <p:nvPr/>
        </p:nvSpPr>
        <p:spPr>
          <a:xfrm rot="7729705">
            <a:off x="5542436" y="2408667"/>
            <a:ext cx="2215585" cy="188947"/>
          </a:xfrm>
          <a:prstGeom prst="stripedRightArrow">
            <a:avLst>
              <a:gd name="adj1" fmla="val 37447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8181863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7526</TotalTime>
  <Words>1528</Words>
  <Application>Microsoft Office PowerPoint</Application>
  <PresentationFormat>Widescreen</PresentationFormat>
  <Paragraphs>203</Paragraphs>
  <Slides>23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Calibri</vt:lpstr>
      <vt:lpstr>Calibri Light</vt:lpstr>
      <vt:lpstr>Cambria</vt:lpstr>
      <vt:lpstr>Nimbus sans L</vt:lpstr>
      <vt:lpstr>Times New Roman</vt:lpstr>
      <vt:lpstr>Trebuchet MS</vt:lpstr>
      <vt:lpstr>Wingdings</vt:lpstr>
      <vt:lpstr>Office Theme</vt:lpstr>
      <vt:lpstr>PowerPoint Presentation</vt:lpstr>
      <vt:lpstr>PowerPoint Presentation</vt:lpstr>
      <vt:lpstr>Criterii de amplasare a stației de trafic</vt:lpstr>
      <vt:lpstr>Criterii de amplasare a stației de trafic</vt:lpstr>
      <vt:lpstr>La amplasare se iau în considerare:</vt:lpstr>
      <vt:lpstr>DE MENȚIONAT: Amplasarea în zona Vama Albița NU se încadrează în:</vt:lpstr>
      <vt:lpstr>SURSE DATE ȘI INFORMAȚII</vt:lpstr>
      <vt:lpstr>ZONA VASLUI SITUAȚIE EXISTENTĂ - INFORMAȚII GENERALE</vt:lpstr>
      <vt:lpstr>ZONA VASLUI - județul Vaslui SITUAȚIE EXISTENTĂ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Propunere amplasare stație trafic Zona VASLUI – Vama Albița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carmen.popescu@anpm.ro</dc:creator>
  <cp:lastModifiedBy>Simona Marcusohn</cp:lastModifiedBy>
  <cp:revision>543</cp:revision>
  <dcterms:created xsi:type="dcterms:W3CDTF">2021-02-20T07:54:09Z</dcterms:created>
  <dcterms:modified xsi:type="dcterms:W3CDTF">2021-07-28T16:15:46Z</dcterms:modified>
</cp:coreProperties>
</file>