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8" r:id="rId3"/>
    <p:sldId id="257" r:id="rId4"/>
    <p:sldId id="261" r:id="rId5"/>
    <p:sldId id="266" r:id="rId6"/>
    <p:sldId id="262" r:id="rId7"/>
    <p:sldId id="263" r:id="rId8"/>
    <p:sldId id="272" r:id="rId9"/>
    <p:sldId id="271" r:id="rId10"/>
    <p:sldId id="269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</p:sldIdLst>
  <p:sldSz cx="12192000" cy="6858000"/>
  <p:notesSz cx="6743700" cy="9875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825177B-FE91-41E1-885C-8E6486BEE2EF}">
          <p14:sldIdLst>
            <p14:sldId id="256"/>
            <p14:sldId id="258"/>
            <p14:sldId id="257"/>
            <p14:sldId id="261"/>
            <p14:sldId id="266"/>
            <p14:sldId id="262"/>
            <p14:sldId id="263"/>
            <p14:sldId id="272"/>
            <p14:sldId id="271"/>
            <p14:sldId id="269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</p14:sldIdLst>
        </p14:section>
        <p14:section name="Untitled Section" id="{3EF255EC-AD3D-4C1D-A9BE-B092F164831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1" userDrawn="1">
          <p15:clr>
            <a:srgbClr val="A4A3A4"/>
          </p15:clr>
        </p15:guide>
        <p15:guide id="2" pos="212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43" autoAdjust="0"/>
    <p:restoredTop sz="94660"/>
  </p:normalViewPr>
  <p:slideViewPr>
    <p:cSldViewPr snapToGrid="0">
      <p:cViewPr varScale="1">
        <p:scale>
          <a:sx n="70" d="100"/>
          <a:sy n="70" d="100"/>
        </p:scale>
        <p:origin x="523" y="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-2016" y="-90"/>
      </p:cViewPr>
      <p:guideLst>
        <p:guide orient="horz" pos="3111"/>
        <p:guide pos="21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270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D:\Users\Anca.Mihaescu\Desktop\ANTET.png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9869" y="0"/>
            <a:ext cx="2922270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791C8E-420F-409E-AD26-6CF3E4BB8FA4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80333"/>
            <a:ext cx="2922270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9869" y="9380333"/>
            <a:ext cx="2922270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FDF374-F527-424D-8586-8A398BF8C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06703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270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D:\Users\Anca.Mihaescu\Desktop\ANTET.png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9869" y="0"/>
            <a:ext cx="2922270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CAEFB-A66E-40C0-8622-11DA8347A21F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1235075"/>
            <a:ext cx="5921375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370" y="4752747"/>
            <a:ext cx="5394960" cy="38886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80333"/>
            <a:ext cx="2922270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9869" y="9380333"/>
            <a:ext cx="2922270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962B12-C039-4B2A-B0BB-87BD5A142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674759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D:\Users\Anca.Mihaescu\Desktop\ANTET.png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962B12-C039-4B2A-B0BB-87BD5A14223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7600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D:\Users\Anca.Mihaescu\Desktop\ANTET.png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962B12-C039-4B2A-B0BB-87BD5A14223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8898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D:\Users\Anca.Mihaescu\Desktop\ANTET.png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962B12-C039-4B2A-B0BB-87BD5A14223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6191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D:\Users\Anca.Mihaescu\Desktop\ANTET.png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962B12-C039-4B2A-B0BB-87BD5A14223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2455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D:\Users\Anca.Mihaescu\Desktop\ANTET.png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962B12-C039-4B2A-B0BB-87BD5A14223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8319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D:\Users\Anca.Mihaescu\Desktop\ANTET.png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962B12-C039-4B2A-B0BB-87BD5A14223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719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D:\Users\Anca.Mihaescu\Desktop\ANTET.png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962B12-C039-4B2A-B0BB-87BD5A14223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074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D:\Users\Anca.Mihaescu\Desktop\ANTET.png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962B12-C039-4B2A-B0BB-87BD5A14223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1359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D:\Users\Anca.Mihaescu\Desktop\ANTET.png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962B12-C039-4B2A-B0BB-87BD5A14223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977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D:\Users\Anca.Mihaescu\Desktop\ANTET.png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962B12-C039-4B2A-B0BB-87BD5A14223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8501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D:\Users\Anca.Mihaescu\Desktop\ANTET.png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962B12-C039-4B2A-B0BB-87BD5A14223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275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D:\Users\Anca.Mihaescu\Desktop\ANTET.png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962B12-C039-4B2A-B0BB-87BD5A14223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91209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D:\Users\Anca.Mihaescu\Desktop\ANTET.png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962B12-C039-4B2A-B0BB-87BD5A14223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2250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D:\Users\Anca.Mihaescu\Desktop\ANTET.png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962B12-C039-4B2A-B0BB-87BD5A14223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991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D:\Users\Anca.Mihaescu\Desktop\ANTET.png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962B12-C039-4B2A-B0BB-87BD5A14223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9563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D:\Users\Anca.Mihaescu\Desktop\ANTET.png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962B12-C039-4B2A-B0BB-87BD5A14223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5472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D:\Users\Anca.Mihaescu\Desktop\ANTET.png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962B12-C039-4B2A-B0BB-87BD5A14223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582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D:\Users\Anca.Mihaescu\Desktop\ANTET.png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962B12-C039-4B2A-B0BB-87BD5A14223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5559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D:\Users\Anca.Mihaescu\Desktop\ANTET.png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962B12-C039-4B2A-B0BB-87BD5A14223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53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D:\Users\Anca.Mihaescu\Desktop\ANTET.png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962B12-C039-4B2A-B0BB-87BD5A14223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391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A7FB2-863D-4696-A770-AEDD0B67336C}" type="datetime1">
              <a:rPr lang="en-US" smtClean="0"/>
              <a:t>7/9/2015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PROIECT COFINANTAT DE UNIUNEA EUROPEANA PRIN FONDUL EUROPEAN DE DEZVOLTARE REGIONALA  POAT 2007-2013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0FCF-0218-45C9-9951-B94892266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671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C3E1-331D-49E5-B38D-5A10BBF89A7B}" type="datetime1">
              <a:rPr lang="en-US" smtClean="0"/>
              <a:t>7/9/2015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PROIECT COFINANTAT DE UNIUNEA EUROPEANA PRIN FONDUL EUROPEAN DE DEZVOLTARE REGIONALA  POAT 2007-2013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0FCF-0218-45C9-9951-B94892266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135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8E4D9-5321-48E1-AECF-53306C2BD700}" type="datetime1">
              <a:rPr lang="en-US" smtClean="0"/>
              <a:t>7/9/2015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PROIECT COFINANTAT DE UNIUNEA EUROPEANA PRIN FONDUL EUROPEAN DE DEZVOLTARE REGIONALA  POAT 2007-2013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0FCF-0218-45C9-9951-B94892266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786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FF7A3-5223-482C-8E4F-31FB62100E32}" type="datetime1">
              <a:rPr lang="en-US" smtClean="0"/>
              <a:t>7/9/2015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PROIECT COFINANTAT DE UNIUNEA EUROPEANA PRIN FONDUL EUROPEAN DE DEZVOLTARE REGIONALA  POAT 2007-2013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0FCF-0218-45C9-9951-B94892266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195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FF843-04B7-4ED8-8163-D6EA739FACCA}" type="datetime1">
              <a:rPr lang="en-US" smtClean="0"/>
              <a:t>7/9/2015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PROIECT COFINANTAT DE UNIUNEA EUROPEANA PRIN FONDUL EUROPEAN DE DEZVOLTARE REGIONALA  POAT 2007-2013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0FCF-0218-45C9-9951-B94892266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480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C88C9-2C70-4353-9A83-303FC1C99BB8}" type="datetime1">
              <a:rPr lang="en-US" smtClean="0"/>
              <a:t>7/9/2015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PROIECT COFINANTAT DE UNIUNEA EUROPEANA PRIN FONDUL EUROPEAN DE DEZVOLTARE REGIONALA  POAT 2007-2013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0FCF-0218-45C9-9951-B94892266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670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7EE3D-D024-4D6E-8E99-F969C93E8E3F}" type="datetime1">
              <a:rPr lang="en-US" smtClean="0"/>
              <a:t>7/9/2015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PROIECT COFINANTAT DE UNIUNEA EUROPEANA PRIN FONDUL EUROPEAN DE DEZVOLTARE REGIONALA  POAT 2007-2013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0FCF-0218-45C9-9951-B94892266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007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5DB1C-536C-411B-B70C-523883C3109B}" type="datetime1">
              <a:rPr lang="en-US" smtClean="0"/>
              <a:t>7/9/2015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PROIECT COFINANTAT DE UNIUNEA EUROPEANA PRIN FONDUL EUROPEAN DE DEZVOLTARE REGIONALA  POAT 2007-2013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0FCF-0218-45C9-9951-B94892266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99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1E66-AF3D-427C-9412-289615F0721C}" type="datetime1">
              <a:rPr lang="en-US" smtClean="0"/>
              <a:t>7/9/2015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PROIECT COFINANTAT DE UNIUNEA EUROPEANA PRIN FONDUL EUROPEAN DE DEZVOLTARE REGIONALA  POAT 2007-2013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0FCF-0218-45C9-9951-B94892266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390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BFC38-D72D-4C60-A156-056CB9655C23}" type="datetime1">
              <a:rPr lang="en-US" smtClean="0"/>
              <a:t>7/9/2015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PROIECT COFINANTAT DE UNIUNEA EUROPEANA PRIN FONDUL EUROPEAN DE DEZVOLTARE REGIONALA  POAT 2007-2013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0FCF-0218-45C9-9951-B94892266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296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09B58-4587-4B84-A9DA-A44E7BF31FB9}" type="datetime1">
              <a:rPr lang="en-US" smtClean="0"/>
              <a:t>7/9/2015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PROIECT COFINANTAT DE UNIUNEA EUROPEANA PRIN FONDUL EUROPEAN DE DEZVOLTARE REGIONALA  POAT 2007-2013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0FCF-0218-45C9-9951-B94892266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921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7BB12-2034-4CBB-8425-A24616AFE1F0}" type="datetime1">
              <a:rPr lang="en-US" smtClean="0"/>
              <a:t>7/9/2015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PROIECT COFINANTAT DE UNIUNEA EUROPEANA PRIN FONDUL EUROPEAN DE DEZVOLTARE REGIONALA  POAT 2007-2013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820FCF-0218-45C9-9951-B94892266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069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647856"/>
            <a:ext cx="9144000" cy="1267691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sz="1800" dirty="0" smtClean="0"/>
              <a:t>PROIECT COFINANTAT DE UNIUNEA EUROPEANA PRIN FONDUL EUROPEAN DE DEZVOLTARE REGIONALA</a:t>
            </a:r>
          </a:p>
          <a:p>
            <a:r>
              <a:rPr lang="en-US" sz="1800" dirty="0" err="1" smtClean="0"/>
              <a:t>Investim</a:t>
            </a:r>
            <a:r>
              <a:rPr lang="en-US" sz="1800" dirty="0" smtClean="0"/>
              <a:t> </a:t>
            </a:r>
            <a:r>
              <a:rPr lang="ro-RO" sz="1800" dirty="0" smtClean="0"/>
              <a:t>î</a:t>
            </a:r>
            <a:r>
              <a:rPr lang="en-US" sz="1800" dirty="0" smtClean="0"/>
              <a:t>n </a:t>
            </a:r>
            <a:r>
              <a:rPr lang="en-US" sz="1800" dirty="0" err="1" smtClean="0"/>
              <a:t>viitor</a:t>
            </a:r>
            <a:r>
              <a:rPr lang="en-US" sz="1800" dirty="0" smtClean="0"/>
              <a:t>!</a:t>
            </a: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1524000" y="3129781"/>
            <a:ext cx="91440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PROGRAMUL OPERATIONAL ASISTEN</a:t>
            </a:r>
            <a:r>
              <a:rPr lang="ro-RO" dirty="0" smtClean="0"/>
              <a:t>ȚĂ</a:t>
            </a:r>
            <a:r>
              <a:rPr lang="en-US" dirty="0" smtClean="0"/>
              <a:t> TEHNIC</a:t>
            </a:r>
            <a:r>
              <a:rPr lang="ro-RO" dirty="0" smtClean="0"/>
              <a:t>Ă</a:t>
            </a:r>
            <a:r>
              <a:rPr lang="en-US" dirty="0" smtClean="0"/>
              <a:t> 2007-2013</a:t>
            </a:r>
          </a:p>
          <a:p>
            <a:pPr algn="ctr"/>
            <a:endParaRPr lang="en-US" sz="1200" dirty="0" smtClean="0"/>
          </a:p>
          <a:p>
            <a:pPr algn="ctr"/>
            <a:r>
              <a:rPr lang="en-US" i="1" dirty="0" smtClean="0"/>
              <a:t>“</a:t>
            </a:r>
            <a:r>
              <a:rPr lang="ro-RO" i="1" dirty="0" smtClean="0"/>
              <a:t>Formarea profesională a personalului din autoritățile competente pentru protecția mediului privind evaluarea impactului asupra mediului și evaluarea de mediu pentru perioada 2014-2020”</a:t>
            </a:r>
          </a:p>
          <a:p>
            <a:pPr algn="ctr"/>
            <a:endParaRPr lang="ro-RO" i="1" dirty="0" smtClean="0"/>
          </a:p>
          <a:p>
            <a:pPr algn="ctr"/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Prezentarea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Proiectului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o-RO" sz="1600" b="1" dirty="0" smtClean="0">
              <a:cs typeface="Times New Roman" panose="02020603050405020304" pitchFamily="18" charset="0"/>
            </a:endParaRPr>
          </a:p>
          <a:p>
            <a:pPr algn="ctr"/>
            <a:r>
              <a:rPr lang="ro-RO" sz="1600" b="1" dirty="0">
                <a:cs typeface="Times New Roman" panose="02020603050405020304" pitchFamily="18" charset="0"/>
              </a:rPr>
              <a:t>	</a:t>
            </a:r>
            <a:r>
              <a:rPr lang="ro-RO" sz="1600" b="1" dirty="0" smtClean="0">
                <a:cs typeface="Times New Roman" panose="02020603050405020304" pitchFamily="18" charset="0"/>
              </a:rPr>
              <a:t>			Sanda PETRIȘOR</a:t>
            </a:r>
          </a:p>
          <a:p>
            <a:pPr algn="ctr"/>
            <a:r>
              <a:rPr lang="ro-RO" sz="1600" b="1" dirty="0" smtClean="0">
                <a:cs typeface="Times New Roman" panose="02020603050405020304" pitchFamily="18" charset="0"/>
              </a:rPr>
              <a:t>				Manager de proiect</a:t>
            </a:r>
          </a:p>
          <a:p>
            <a:pPr algn="ctr"/>
            <a:r>
              <a:rPr lang="ro-RO" sz="1600" b="1" dirty="0" smtClean="0">
                <a:cs typeface="Times New Roman" panose="02020603050405020304" pitchFamily="18" charset="0"/>
              </a:rPr>
              <a:t>				Ministerul Mediului, Apelor și Pădurilor</a:t>
            </a:r>
          </a:p>
          <a:p>
            <a:pPr algn="ctr"/>
            <a:r>
              <a:rPr lang="ro-RO" sz="1600" b="1" dirty="0" smtClean="0">
                <a:cs typeface="Times New Roman" panose="02020603050405020304" pitchFamily="18" charset="0"/>
              </a:rPr>
              <a:t>09.07.2015                                                 Direcția Generală Evaluare Impact și Controlul Poluării</a:t>
            </a:r>
          </a:p>
          <a:p>
            <a:pPr algn="ctr"/>
            <a:endParaRPr lang="ro-RO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o-R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PROIECT COFINANTAT DE UNIUNEA EUROPEANA PRIN FONDUL EUROPEAN DE DEZVOLTARE REGIONALA</a:t>
            </a:r>
          </a:p>
          <a:p>
            <a:r>
              <a:rPr lang="en-US" dirty="0" smtClean="0"/>
              <a:t> POAT 2007-2013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7956" y="366382"/>
            <a:ext cx="5996087" cy="1067872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0FCF-0218-45C9-9951-B9489226677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79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36889" y="2653393"/>
            <a:ext cx="10870622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o-RO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o-RO" sz="2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Activitatea 1- </a:t>
            </a:r>
            <a:r>
              <a:rPr lang="ro-RO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Managementul proiectului</a:t>
            </a:r>
          </a:p>
          <a:p>
            <a:pPr marL="457200" lvl="0" indent="-457200" algn="just">
              <a:buAutoNum type="arabicPeriod"/>
            </a:pPr>
            <a:endParaRPr lang="ro-RO" sz="20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Wingdings" panose="05000000000000000000" pitchFamily="2" charset="2"/>
              <a:buChar char="Ø"/>
            </a:pPr>
            <a:r>
              <a:rPr lang="ro-RO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Se va derula pe tot parcursul derulării proiectului și va consta din</a:t>
            </a:r>
          </a:p>
          <a:p>
            <a:pPr marL="457200" lvl="0" indent="-457200" algn="just">
              <a:buFont typeface="Wingdings" panose="05000000000000000000" pitchFamily="2" charset="2"/>
              <a:buChar char="Ø"/>
            </a:pPr>
            <a:endParaRPr lang="ro-RO" sz="20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buAutoNum type="alphaLcPeriod"/>
            </a:pPr>
            <a:r>
              <a:rPr lang="ro-RO" dirty="0" smtClean="0">
                <a:solidFill>
                  <a:srgbClr val="7030A0"/>
                </a:solidFill>
              </a:rPr>
              <a:t>organizarea </a:t>
            </a:r>
            <a:r>
              <a:rPr lang="ro-RO" dirty="0">
                <a:solidFill>
                  <a:srgbClr val="7030A0"/>
                </a:solidFill>
              </a:rPr>
              <a:t>echipei de proiect şi stabilirea detaliilor pentru indeplinirea graficului de implementare al </a:t>
            </a:r>
            <a:r>
              <a:rPr lang="ro-RO" dirty="0" smtClean="0">
                <a:solidFill>
                  <a:srgbClr val="7030A0"/>
                </a:solidFill>
              </a:rPr>
              <a:t>proiectului</a:t>
            </a:r>
          </a:p>
          <a:p>
            <a:pPr marL="1257300" lvl="2" indent="-342900">
              <a:buAutoNum type="alphaLcPeriod"/>
            </a:pPr>
            <a:endParaRPr lang="en-US" dirty="0">
              <a:solidFill>
                <a:srgbClr val="7030A0"/>
              </a:solidFill>
            </a:endParaRPr>
          </a:p>
          <a:p>
            <a:pPr lvl="2"/>
            <a:r>
              <a:rPr lang="ro-RO" dirty="0" smtClean="0">
                <a:solidFill>
                  <a:srgbClr val="7030A0"/>
                </a:solidFill>
              </a:rPr>
              <a:t>b. coordonarea </a:t>
            </a:r>
            <a:r>
              <a:rPr lang="ro-RO" dirty="0">
                <a:solidFill>
                  <a:srgbClr val="7030A0"/>
                </a:solidFill>
              </a:rPr>
              <a:t>activitatilor (inclusiv managementul financiar) </a:t>
            </a:r>
            <a:endParaRPr lang="ro-RO" dirty="0" smtClean="0">
              <a:solidFill>
                <a:srgbClr val="7030A0"/>
              </a:solidFill>
            </a:endParaRPr>
          </a:p>
          <a:p>
            <a:pPr lvl="2"/>
            <a:endParaRPr lang="ro-RO" dirty="0" smtClean="0">
              <a:solidFill>
                <a:srgbClr val="7030A0"/>
              </a:solidFill>
            </a:endParaRPr>
          </a:p>
          <a:p>
            <a:pPr lvl="2"/>
            <a:r>
              <a:rPr lang="ro-RO" dirty="0" smtClean="0">
                <a:solidFill>
                  <a:srgbClr val="7030A0"/>
                </a:solidFill>
              </a:rPr>
              <a:t>c. realizarea </a:t>
            </a:r>
            <a:r>
              <a:rPr lang="ro-RO" dirty="0">
                <a:solidFill>
                  <a:srgbClr val="7030A0"/>
                </a:solidFill>
              </a:rPr>
              <a:t>achizitiilor necesare pentru derularea activitatilor proiectului</a:t>
            </a:r>
            <a:endParaRPr lang="en-US" dirty="0">
              <a:solidFill>
                <a:srgbClr val="7030A0"/>
              </a:solidFill>
            </a:endParaRPr>
          </a:p>
          <a:p>
            <a:pPr lvl="0" algn="just"/>
            <a:r>
              <a:rPr lang="ro-RO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o-RO" sz="2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endParaRPr lang="ro-RO" sz="20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ro-RO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o-RO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ro-RO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PROIECT COFINANTAT DE UNIUNEA EUROPEANA PRIN FONDUL EUROPEAN DE DEZVOLTARE REGIONALA</a:t>
            </a:r>
          </a:p>
          <a:p>
            <a:r>
              <a:rPr lang="en-US" dirty="0" smtClean="0"/>
              <a:t> POAT 2007-2013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7956" y="366382"/>
            <a:ext cx="5996087" cy="1067872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0FCF-0218-45C9-9951-B94892266774}" type="slidenum">
              <a:rPr lang="en-US" smtClean="0"/>
              <a:t>10</a:t>
            </a:fld>
            <a:endParaRPr lang="en-US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88374" y="1647856"/>
            <a:ext cx="9144000" cy="534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o-RO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Activități din Proiect</a:t>
            </a:r>
          </a:p>
          <a:p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36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36889" y="2653393"/>
            <a:ext cx="1087062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000" dirty="0" smtClean="0"/>
              <a:t>	</a:t>
            </a:r>
            <a:r>
              <a:rPr lang="ro-RO" sz="2000" b="1" dirty="0" smtClean="0"/>
              <a:t>Activitatea </a:t>
            </a:r>
            <a:r>
              <a:rPr lang="ro-RO" sz="2000" b="1" dirty="0"/>
              <a:t>2 </a:t>
            </a:r>
            <a:r>
              <a:rPr lang="ro-RO" sz="2000" dirty="0"/>
              <a:t>– Derularea sesiunilor de instruire </a:t>
            </a:r>
            <a:r>
              <a:rPr lang="ro-RO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ro-RO" sz="2000" dirty="0" smtClean="0">
                <a:solidFill>
                  <a:srgbClr val="FF0000"/>
                </a:solidFill>
              </a:rPr>
              <a:t>iulie – octombrie 2015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pPr marL="457200" lvl="0" indent="-457200" algn="just">
              <a:buAutoNum type="arabicPeriod"/>
            </a:pPr>
            <a:endParaRPr lang="ro-RO" sz="20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o-RO" sz="2000" dirty="0" smtClean="0"/>
              <a:t>15 </a:t>
            </a:r>
            <a:r>
              <a:rPr lang="ro-RO" sz="2000" dirty="0"/>
              <a:t>de sesiuni de instruire a câte 5 zile pentru personalul autorităților pentru protecția mediului cu atribuții în aplicarea Directivelor EIA și SEA, fiecare sesiune de instruire </a:t>
            </a:r>
            <a:r>
              <a:rPr lang="ro-RO" sz="2000" dirty="0" smtClean="0"/>
              <a:t>cuprinzând </a:t>
            </a:r>
            <a:r>
              <a:rPr lang="ro-RO" sz="2000" dirty="0"/>
              <a:t>o parte </a:t>
            </a:r>
            <a:r>
              <a:rPr lang="ro-RO" sz="2000" dirty="0" smtClean="0"/>
              <a:t>dedicată </a:t>
            </a:r>
            <a:r>
              <a:rPr lang="ro-RO" sz="2000" dirty="0"/>
              <a:t>EIA cu o </a:t>
            </a:r>
            <a:r>
              <a:rPr lang="ro-RO" sz="2000" dirty="0" smtClean="0"/>
              <a:t>durată </a:t>
            </a:r>
            <a:r>
              <a:rPr lang="ro-RO" sz="2000" dirty="0"/>
              <a:t>de 3 zile şi o parte </a:t>
            </a:r>
            <a:r>
              <a:rPr lang="ro-RO" sz="2000" dirty="0" smtClean="0"/>
              <a:t>dedicată </a:t>
            </a:r>
            <a:r>
              <a:rPr lang="ro-RO" sz="2000" dirty="0"/>
              <a:t>SEA cu o </a:t>
            </a:r>
            <a:r>
              <a:rPr lang="ro-RO" sz="2000" dirty="0" smtClean="0"/>
              <a:t>durată </a:t>
            </a:r>
            <a:r>
              <a:rPr lang="ro-RO" sz="2000" dirty="0"/>
              <a:t>de 2 </a:t>
            </a:r>
            <a:r>
              <a:rPr lang="ro-RO" sz="2000" dirty="0" smtClean="0"/>
              <a:t>zile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o-RO" sz="2000" dirty="0"/>
              <a:t>În cadrul sesiunilor de instruire cu durata de 5 zile, la mijlocul perioadei, vor participa și autoritățile de management și </a:t>
            </a:r>
            <a:r>
              <a:rPr lang="ro-RO" sz="2000" dirty="0" smtClean="0"/>
              <a:t>OI-urile </a:t>
            </a:r>
            <a:r>
              <a:rPr lang="ro-RO" sz="2000" dirty="0"/>
              <a:t>aferente, la sesiuni de 2 zile (o zi pentru Directiva EIA și o zi pentru Directva SEA</a:t>
            </a:r>
            <a:r>
              <a:rPr lang="ro-RO" sz="2000" dirty="0" smtClean="0"/>
              <a:t>).</a:t>
            </a:r>
          </a:p>
          <a:p>
            <a:pPr lvl="0" algn="just"/>
            <a:r>
              <a:rPr lang="ro-RO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0" algn="just"/>
            <a:endParaRPr lang="ro-RO" sz="20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ro-RO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o-RO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ro-RO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PROIECT COFINANTAT DE UNIUNEA EUROPEANA PRIN FONDUL EUROPEAN DE DEZVOLTARE REGIONALA</a:t>
            </a:r>
          </a:p>
          <a:p>
            <a:r>
              <a:rPr lang="en-US" dirty="0" smtClean="0"/>
              <a:t> POAT 2007-2013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7956" y="366382"/>
            <a:ext cx="5996087" cy="1067872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0FCF-0218-45C9-9951-B94892266774}" type="slidenum">
              <a:rPr lang="en-US" smtClean="0"/>
              <a:t>11</a:t>
            </a:fld>
            <a:endParaRPr lang="en-US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88374" y="1647856"/>
            <a:ext cx="9144000" cy="4639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o-RO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Activități din Proiect</a:t>
            </a:r>
          </a:p>
          <a:p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72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36889" y="2653393"/>
            <a:ext cx="10870622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000" dirty="0" smtClean="0"/>
              <a:t>	</a:t>
            </a:r>
            <a:r>
              <a:rPr lang="ro-RO" sz="2000" b="1" dirty="0" smtClean="0"/>
              <a:t>Activitatea </a:t>
            </a:r>
            <a:r>
              <a:rPr lang="ro-RO" sz="2000" b="1" dirty="0"/>
              <a:t>2</a:t>
            </a:r>
            <a:r>
              <a:rPr lang="ro-RO" sz="2000" dirty="0"/>
              <a:t> – Derularea sesiunilor de instruire </a:t>
            </a:r>
            <a:endParaRPr lang="en-US" sz="2000" dirty="0"/>
          </a:p>
          <a:p>
            <a:pPr marL="457200" lvl="0" indent="-457200" algn="just">
              <a:buAutoNum type="arabicPeriod"/>
            </a:pPr>
            <a:endParaRPr lang="ro-RO" sz="20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o-RO" sz="2000" dirty="0" smtClean="0"/>
              <a:t>Localitățile sesiunilor de instruire și perioadele de desfășurare sunt:</a:t>
            </a:r>
          </a:p>
          <a:p>
            <a:r>
              <a:rPr lang="ro-RO" sz="2000" dirty="0" smtClean="0"/>
              <a:t>	</a:t>
            </a:r>
            <a:r>
              <a:rPr lang="ro-RO" dirty="0" smtClean="0">
                <a:solidFill>
                  <a:srgbClr val="7030A0"/>
                </a:solidFill>
              </a:rPr>
              <a:t>București și Sibiu 13 – 17 iulie		           Timișoara </a:t>
            </a:r>
            <a:r>
              <a:rPr lang="ro-RO" dirty="0">
                <a:solidFill>
                  <a:srgbClr val="7030A0"/>
                </a:solidFill>
              </a:rPr>
              <a:t>și Galați </a:t>
            </a:r>
            <a:r>
              <a:rPr lang="ro-RO" dirty="0" smtClean="0">
                <a:solidFill>
                  <a:srgbClr val="7030A0"/>
                </a:solidFill>
              </a:rPr>
              <a:t> 07 </a:t>
            </a:r>
            <a:r>
              <a:rPr lang="ro-RO" dirty="0">
                <a:solidFill>
                  <a:srgbClr val="7030A0"/>
                </a:solidFill>
              </a:rPr>
              <a:t>– 11 septembrie</a:t>
            </a:r>
            <a:endParaRPr lang="ro-RO" dirty="0" smtClean="0">
              <a:solidFill>
                <a:srgbClr val="7030A0"/>
              </a:solidFill>
            </a:endParaRPr>
          </a:p>
          <a:p>
            <a:r>
              <a:rPr lang="ro-RO" dirty="0">
                <a:solidFill>
                  <a:srgbClr val="7030A0"/>
                </a:solidFill>
              </a:rPr>
              <a:t>	</a:t>
            </a:r>
            <a:r>
              <a:rPr lang="ro-RO" dirty="0" smtClean="0">
                <a:solidFill>
                  <a:srgbClr val="7030A0"/>
                </a:solidFill>
              </a:rPr>
              <a:t>Cluj  20 – 24 iulie                                                                     Constanța </a:t>
            </a:r>
            <a:r>
              <a:rPr lang="ro-RO" dirty="0">
                <a:solidFill>
                  <a:srgbClr val="7030A0"/>
                </a:solidFill>
              </a:rPr>
              <a:t>14 - 18 septembrie </a:t>
            </a:r>
          </a:p>
          <a:p>
            <a:r>
              <a:rPr lang="ro-RO" dirty="0">
                <a:solidFill>
                  <a:srgbClr val="7030A0"/>
                </a:solidFill>
              </a:rPr>
              <a:t>	</a:t>
            </a:r>
            <a:r>
              <a:rPr lang="ro-RO" dirty="0" smtClean="0">
                <a:solidFill>
                  <a:srgbClr val="7030A0"/>
                </a:solidFill>
              </a:rPr>
              <a:t>Râmnicu Vâlcea 10 – 14 august	                             Iași </a:t>
            </a:r>
            <a:r>
              <a:rPr lang="ro-RO" dirty="0">
                <a:solidFill>
                  <a:srgbClr val="7030A0"/>
                </a:solidFill>
              </a:rPr>
              <a:t>și Craiova 21 – 26 septembrie </a:t>
            </a:r>
            <a:r>
              <a:rPr lang="ro-RO" dirty="0" smtClean="0">
                <a:solidFill>
                  <a:srgbClr val="7030A0"/>
                </a:solidFill>
              </a:rPr>
              <a:t>	</a:t>
            </a:r>
          </a:p>
          <a:p>
            <a:r>
              <a:rPr lang="ro-RO" dirty="0">
                <a:solidFill>
                  <a:srgbClr val="7030A0"/>
                </a:solidFill>
              </a:rPr>
              <a:t>	</a:t>
            </a:r>
            <a:r>
              <a:rPr lang="ro-RO" dirty="0" smtClean="0">
                <a:solidFill>
                  <a:srgbClr val="7030A0"/>
                </a:solidFill>
              </a:rPr>
              <a:t>Tulcea și Deva 24 – 28 august                                               Suceava </a:t>
            </a:r>
            <a:r>
              <a:rPr lang="ro-RO" dirty="0">
                <a:solidFill>
                  <a:srgbClr val="7030A0"/>
                </a:solidFill>
              </a:rPr>
              <a:t>28 septembrie – 02 octombrie</a:t>
            </a:r>
            <a:endParaRPr lang="ro-RO" dirty="0" smtClean="0">
              <a:solidFill>
                <a:srgbClr val="7030A0"/>
              </a:solidFill>
            </a:endParaRPr>
          </a:p>
          <a:p>
            <a:r>
              <a:rPr lang="ro-RO" dirty="0">
                <a:solidFill>
                  <a:srgbClr val="7030A0"/>
                </a:solidFill>
              </a:rPr>
              <a:t>	</a:t>
            </a:r>
            <a:r>
              <a:rPr lang="ro-RO" dirty="0" smtClean="0">
                <a:solidFill>
                  <a:srgbClr val="7030A0"/>
                </a:solidFill>
              </a:rPr>
              <a:t>Brașov </a:t>
            </a:r>
            <a:r>
              <a:rPr lang="ro-RO" dirty="0">
                <a:solidFill>
                  <a:srgbClr val="7030A0"/>
                </a:solidFill>
              </a:rPr>
              <a:t>31 august – 04 </a:t>
            </a:r>
            <a:r>
              <a:rPr lang="ro-RO" dirty="0" smtClean="0">
                <a:solidFill>
                  <a:srgbClr val="7030A0"/>
                </a:solidFill>
              </a:rPr>
              <a:t>septembrie                                       București </a:t>
            </a:r>
            <a:r>
              <a:rPr lang="ro-RO" dirty="0">
                <a:solidFill>
                  <a:srgbClr val="7030A0"/>
                </a:solidFill>
              </a:rPr>
              <a:t>și Predeal 05 – 09 octombrie</a:t>
            </a:r>
            <a:endParaRPr lang="ro-RO" dirty="0" smtClean="0">
              <a:solidFill>
                <a:srgbClr val="7030A0"/>
              </a:solidFill>
            </a:endParaRPr>
          </a:p>
          <a:p>
            <a:r>
              <a:rPr lang="ro-RO" sz="2000" dirty="0"/>
              <a:t> </a:t>
            </a:r>
            <a:r>
              <a:rPr lang="ro-RO" sz="2000" dirty="0" smtClean="0"/>
              <a:t>                                                                                                             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o-RO" sz="2000" dirty="0" smtClean="0"/>
              <a:t>370 participanți</a:t>
            </a:r>
          </a:p>
          <a:p>
            <a:endParaRPr lang="ro-RO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o-RO" sz="2000" dirty="0"/>
              <a:t>Aspecte practice ale implementării Directivelor EIA și SEA cu accent asupra proiectelor majore finanțate din fonduri UE	</a:t>
            </a:r>
            <a:r>
              <a:rPr lang="ro-RO" sz="2000" dirty="0" smtClean="0"/>
              <a:t>												</a:t>
            </a:r>
          </a:p>
          <a:p>
            <a:r>
              <a:rPr lang="ro-RO" sz="2000" dirty="0"/>
              <a:t>	</a:t>
            </a:r>
            <a:endParaRPr lang="ro-RO" sz="2000" dirty="0" smtClean="0"/>
          </a:p>
          <a:p>
            <a:r>
              <a:rPr lang="ro-RO" sz="2000" dirty="0"/>
              <a:t>		</a:t>
            </a:r>
            <a:endParaRPr lang="en-US" sz="2000" dirty="0"/>
          </a:p>
          <a:p>
            <a:pPr lvl="0" algn="just"/>
            <a:r>
              <a:rPr lang="ro-RO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0" algn="just"/>
            <a:endParaRPr lang="ro-RO" sz="20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ro-RO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o-RO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ro-RO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PROIECT COFINANTAT DE UNIUNEA EUROPEANA PRIN FONDUL EUROPEAN DE DEZVOLTARE REGIONALA</a:t>
            </a:r>
          </a:p>
          <a:p>
            <a:r>
              <a:rPr lang="en-US" dirty="0" smtClean="0"/>
              <a:t> POAT 2007-2013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7956" y="366382"/>
            <a:ext cx="5996087" cy="1067872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0FCF-0218-45C9-9951-B94892266774}" type="slidenum">
              <a:rPr lang="en-US" smtClean="0"/>
              <a:t>12</a:t>
            </a:fld>
            <a:endParaRPr lang="en-US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88374" y="1647856"/>
            <a:ext cx="9144000" cy="534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o-RO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Activități din Proiect</a:t>
            </a:r>
          </a:p>
          <a:p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3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36889" y="2653393"/>
            <a:ext cx="10870622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000" dirty="0" smtClean="0"/>
              <a:t>	</a:t>
            </a:r>
            <a:r>
              <a:rPr lang="ro-RO" sz="2000" b="1" dirty="0" smtClean="0"/>
              <a:t>Activitatea </a:t>
            </a:r>
            <a:r>
              <a:rPr lang="ro-RO" sz="2000" b="1" dirty="0"/>
              <a:t>2 </a:t>
            </a:r>
            <a:r>
              <a:rPr lang="ro-RO" sz="2000" dirty="0"/>
              <a:t>– Derularea sesiunilor de instruire </a:t>
            </a:r>
            <a:endParaRPr lang="en-US" sz="2000" dirty="0"/>
          </a:p>
          <a:p>
            <a:pPr marL="457200" lvl="0" indent="-457200" algn="just">
              <a:buAutoNum type="arabicPeriod"/>
            </a:pPr>
            <a:endParaRPr lang="ro-RO" sz="20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o-RO" sz="2000" dirty="0" smtClean="0"/>
              <a:t>Pentru  eficientizarea procesului de formare și asigurarea coerenței și clarității noțiunilor în furnizarea specifică acestui tip de formare </a:t>
            </a:r>
            <a:r>
              <a:rPr lang="ro-RO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ro-RO" sz="2000" dirty="0" smtClean="0"/>
              <a:t> instruire inițială asigurată de JASPERS pentru experții din domeniul EIA/SEA </a:t>
            </a:r>
          </a:p>
          <a:p>
            <a:r>
              <a:rPr lang="ro-RO" sz="2000" dirty="0" smtClean="0"/>
              <a:t>	</a:t>
            </a:r>
            <a:r>
              <a:rPr lang="ro-RO" dirty="0" smtClean="0">
                <a:solidFill>
                  <a:srgbClr val="7030A0"/>
                </a:solidFill>
              </a:rPr>
              <a:t>30 persoane (20 din cadrul MMAP, ANPM și APM-urilor și 10 din cadrul AM-urilor)</a:t>
            </a:r>
          </a:p>
          <a:p>
            <a:r>
              <a:rPr lang="ro-RO" dirty="0" smtClean="0">
                <a:solidFill>
                  <a:srgbClr val="7030A0"/>
                </a:solidFill>
              </a:rPr>
              <a:t>	</a:t>
            </a:r>
            <a:r>
              <a:rPr lang="ro-RO" dirty="0" smtClean="0">
                <a:solidFill>
                  <a:srgbClr val="7030A0"/>
                </a:solidFill>
                <a:cs typeface="Times New Roman" panose="02020603050405020304" pitchFamily="18" charset="0"/>
              </a:rPr>
              <a:t>→ nucleu al unei rețele a experților în aplicarea legislației europene privind evaluarea impactului asupra </a:t>
            </a:r>
          </a:p>
          <a:p>
            <a:r>
              <a:rPr lang="ro-RO" dirty="0">
                <a:solidFill>
                  <a:srgbClr val="7030A0"/>
                </a:solidFill>
                <a:cs typeface="Times New Roman" panose="02020603050405020304" pitchFamily="18" charset="0"/>
              </a:rPr>
              <a:t>	</a:t>
            </a:r>
            <a:r>
              <a:rPr lang="ro-RO" dirty="0" smtClean="0">
                <a:solidFill>
                  <a:srgbClr val="7030A0"/>
                </a:solidFill>
                <a:cs typeface="Times New Roman" panose="02020603050405020304" pitchFamily="18" charset="0"/>
              </a:rPr>
              <a:t>     mediului și evaluarea de mediu </a:t>
            </a:r>
          </a:p>
          <a:p>
            <a:endParaRPr lang="ro-RO" dirty="0" smtClean="0">
              <a:solidFill>
                <a:srgbClr val="7030A0"/>
              </a:solidFill>
            </a:endParaRPr>
          </a:p>
          <a:p>
            <a:r>
              <a:rPr lang="ro-RO" sz="2000" dirty="0" smtClean="0"/>
              <a:t>Experții formatori care vor asigura instruirea grupului țintă</a:t>
            </a:r>
          </a:p>
          <a:p>
            <a:pPr lvl="2"/>
            <a:r>
              <a:rPr lang="ro-RO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ro-RO" dirty="0" smtClean="0">
                <a:solidFill>
                  <a:srgbClr val="7030A0"/>
                </a:solidFill>
              </a:rPr>
              <a:t>din cadrul UIP – 3 persoane</a:t>
            </a:r>
          </a:p>
          <a:p>
            <a:pPr lvl="2"/>
            <a:r>
              <a:rPr lang="ro-RO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ro-RO" dirty="0" smtClean="0">
                <a:solidFill>
                  <a:srgbClr val="7030A0"/>
                </a:solidFill>
                <a:cs typeface="Times New Roman" panose="02020603050405020304" pitchFamily="18" charset="0"/>
              </a:rPr>
              <a:t>din APM-uri – 6 persoane în urma selecției după sesiunea de instruire inițială de la JASPERS</a:t>
            </a:r>
          </a:p>
          <a:p>
            <a:endParaRPr lang="ro-RO" dirty="0" smtClean="0">
              <a:solidFill>
                <a:srgbClr val="7030A0"/>
              </a:solidFill>
            </a:endParaRPr>
          </a:p>
          <a:p>
            <a:pPr lvl="2"/>
            <a:endParaRPr lang="ro-RO" dirty="0" smtClean="0">
              <a:solidFill>
                <a:srgbClr val="7030A0"/>
              </a:solidFill>
            </a:endParaRPr>
          </a:p>
          <a:p>
            <a:r>
              <a:rPr lang="ro-RO" sz="2000" dirty="0"/>
              <a:t>	</a:t>
            </a:r>
            <a:endParaRPr lang="ro-RO" sz="2000" dirty="0" smtClean="0"/>
          </a:p>
          <a:p>
            <a:r>
              <a:rPr lang="ro-RO" sz="2000" dirty="0"/>
              <a:t>		</a:t>
            </a:r>
            <a:endParaRPr lang="en-US" sz="2000" dirty="0"/>
          </a:p>
          <a:p>
            <a:pPr lvl="0" algn="just"/>
            <a:r>
              <a:rPr lang="ro-RO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0" algn="just"/>
            <a:endParaRPr lang="ro-RO" sz="20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ro-RO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o-RO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ro-RO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PROIECT COFINANTAT DE UNIUNEA EUROPEANA PRIN FONDUL EUROPEAN DE DEZVOLTARE REGIONALA</a:t>
            </a:r>
          </a:p>
          <a:p>
            <a:r>
              <a:rPr lang="en-US" dirty="0" smtClean="0"/>
              <a:t> POAT 2007-2013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7956" y="366382"/>
            <a:ext cx="5996087" cy="1067872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0FCF-0218-45C9-9951-B94892266774}" type="slidenum">
              <a:rPr lang="en-US" smtClean="0"/>
              <a:t>13</a:t>
            </a:fld>
            <a:endParaRPr lang="en-US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88374" y="1647856"/>
            <a:ext cx="9144000" cy="534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o-RO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Activități din Proiect</a:t>
            </a:r>
          </a:p>
          <a:p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33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36889" y="2653393"/>
            <a:ext cx="1087062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o-RO" sz="2000" dirty="0" smtClean="0"/>
              <a:t>	</a:t>
            </a:r>
            <a:r>
              <a:rPr lang="ro-RO" sz="2000" b="1" dirty="0" smtClean="0"/>
              <a:t>Activitatea </a:t>
            </a:r>
            <a:r>
              <a:rPr lang="ro-RO" sz="2000" b="1" dirty="0"/>
              <a:t>2</a:t>
            </a:r>
            <a:r>
              <a:rPr lang="ro-RO" sz="2000" dirty="0"/>
              <a:t> </a:t>
            </a:r>
            <a:r>
              <a:rPr lang="ro-RO" sz="2000" dirty="0" smtClean="0"/>
              <a:t>- </a:t>
            </a:r>
            <a:r>
              <a:rPr lang="ro-RO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AM-urile </a:t>
            </a:r>
            <a:r>
              <a:rPr lang="ro-RO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și OI-urile participante în proiect</a:t>
            </a:r>
          </a:p>
          <a:p>
            <a:endParaRPr lang="en-US" sz="2000" dirty="0"/>
          </a:p>
          <a:p>
            <a:pPr lvl="0" algn="just"/>
            <a:r>
              <a:rPr lang="ro-RO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MFE – AM-POS M; AM POS T; OI-uri Timișoara, Cluj, Sibiu, Craiova, Galați, Bacău, Pitești, București</a:t>
            </a:r>
          </a:p>
          <a:p>
            <a:pPr lvl="0" algn="just"/>
            <a:endParaRPr lang="ro-RO" sz="2000" dirty="0">
              <a:solidFill>
                <a:srgbClr val="7030A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o-RO" sz="20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MADR – AM PNDR; </a:t>
            </a:r>
            <a:r>
              <a:rPr lang="ro-RO" sz="2000" dirty="0">
                <a:solidFill>
                  <a:srgbClr val="7030A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AM </a:t>
            </a:r>
            <a:r>
              <a:rPr lang="ro-RO" sz="20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POP; Agenția pentru Finanțarea Investițiilor Rurale (AFIR) și Centrele Regionale pentru Finanțarea Investițiilor Rurale (CRFIR) din Timișoara, Satu-Mare, Iași, Alba Iulia, Târgoviște, Craiova, Constanța; </a:t>
            </a:r>
            <a:r>
              <a:rPr lang="ro-RO" sz="2000" dirty="0">
                <a:solidFill>
                  <a:srgbClr val="7030A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Centre Regionale (CR) aferente POP din Timișoara, Cluj, Iași, Brașov, Craiova, Constanța, Galați și Tulcea</a:t>
            </a:r>
          </a:p>
          <a:p>
            <a:pPr lvl="0" algn="just"/>
            <a:endParaRPr lang="ro-RO" sz="2000" dirty="0">
              <a:solidFill>
                <a:srgbClr val="7030A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ro-RO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MDRAP – AM POR; Agenții pentru Dezvoltare Regională (ADR) din Timișoara, Cluj, Alba Iulia, Dolj, Călărași, Neamț, Brăila și București; </a:t>
            </a:r>
            <a:endParaRPr lang="ro-RO" sz="2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endParaRPr lang="ro-RO" sz="20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endParaRPr lang="ro-RO" sz="2000" dirty="0">
              <a:solidFill>
                <a:srgbClr val="7030A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endParaRPr lang="ro-RO" dirty="0" smtClean="0">
              <a:solidFill>
                <a:srgbClr val="7030A0"/>
              </a:solidFill>
            </a:endParaRPr>
          </a:p>
          <a:p>
            <a:r>
              <a:rPr lang="ro-RO" sz="2000" dirty="0"/>
              <a:t>	</a:t>
            </a:r>
            <a:endParaRPr lang="ro-RO" sz="2000" dirty="0" smtClean="0"/>
          </a:p>
          <a:p>
            <a:r>
              <a:rPr lang="ro-RO" sz="2000" dirty="0"/>
              <a:t>		</a:t>
            </a:r>
            <a:endParaRPr lang="en-US" sz="2000" dirty="0"/>
          </a:p>
          <a:p>
            <a:pPr lvl="0" algn="just"/>
            <a:r>
              <a:rPr lang="ro-RO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0" algn="just"/>
            <a:endParaRPr lang="ro-RO" sz="20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ro-RO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o-RO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ro-RO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PROIECT COFINANTAT DE UNIUNEA EUROPEANA PRIN FONDUL EUROPEAN DE DEZVOLTARE REGIONALA</a:t>
            </a:r>
          </a:p>
          <a:p>
            <a:r>
              <a:rPr lang="en-US" dirty="0" smtClean="0"/>
              <a:t> POAT 2007-2013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7956" y="366382"/>
            <a:ext cx="5996087" cy="1067872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0FCF-0218-45C9-9951-B94892266774}" type="slidenum">
              <a:rPr lang="en-US" smtClean="0"/>
              <a:t>14</a:t>
            </a:fld>
            <a:endParaRPr lang="en-US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88374" y="1647856"/>
            <a:ext cx="9144000" cy="534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o-RO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Activități din Proiect</a:t>
            </a:r>
          </a:p>
          <a:p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54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36889" y="2653393"/>
            <a:ext cx="1087062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000" dirty="0" smtClean="0"/>
              <a:t>	</a:t>
            </a:r>
            <a:r>
              <a:rPr lang="ro-RO" sz="2000" b="1" dirty="0" smtClean="0"/>
              <a:t>Activitatea </a:t>
            </a:r>
            <a:r>
              <a:rPr lang="ro-RO" sz="2000" b="1" dirty="0"/>
              <a:t>3</a:t>
            </a:r>
            <a:r>
              <a:rPr lang="ro-RO" sz="2000" dirty="0"/>
              <a:t> – Organizarea evenimentelor de vizibilitate din cadrul </a:t>
            </a:r>
            <a:r>
              <a:rPr lang="ro-RO" sz="2000" dirty="0" smtClean="0"/>
              <a:t>proiectului</a:t>
            </a:r>
          </a:p>
          <a:p>
            <a:endParaRPr lang="en-US" sz="2000" dirty="0"/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o-RO" sz="2000" dirty="0" smtClean="0"/>
              <a:t>Eveniment </a:t>
            </a:r>
            <a:r>
              <a:rPr lang="ro-RO" sz="2000" dirty="0"/>
              <a:t>de lansare a activităţilor </a:t>
            </a:r>
            <a:r>
              <a:rPr lang="ro-RO" sz="2000" dirty="0" smtClean="0"/>
              <a:t>proiectului</a:t>
            </a:r>
          </a:p>
          <a:p>
            <a:pPr marL="342900" lvl="0" indent="-342900">
              <a:buAutoNum type="alphaLcPeriod"/>
            </a:pPr>
            <a:endParaRPr lang="ro-RO" dirty="0"/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o-RO" sz="2000" dirty="0" smtClean="0"/>
              <a:t>2 anunțuri de presă – obiective de atins și rezultate obținute</a:t>
            </a:r>
          </a:p>
          <a:p>
            <a:pPr lvl="0"/>
            <a:endParaRPr lang="ro-RO" sz="2000" dirty="0"/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o-RO" sz="2000" dirty="0" smtClean="0"/>
              <a:t>Conferință finală pentru diseminarea rezultatelor proiectului </a:t>
            </a:r>
          </a:p>
          <a:p>
            <a:pPr lvl="1"/>
            <a:r>
              <a:rPr lang="ro-RO" sz="2000" dirty="0" smtClean="0">
                <a:solidFill>
                  <a:srgbClr val="7030A0"/>
                </a:solidFill>
                <a:cs typeface="Times New Roman" panose="02020603050405020304" pitchFamily="18" charset="0"/>
              </a:rPr>
              <a:t>→ diseminarea rezultatelor</a:t>
            </a:r>
          </a:p>
          <a:p>
            <a:pPr lvl="1"/>
            <a:r>
              <a:rPr lang="ro-RO" sz="2000" dirty="0" smtClean="0">
                <a:solidFill>
                  <a:srgbClr val="7030A0"/>
                </a:solidFill>
                <a:cs typeface="Times New Roman" panose="02020603050405020304" pitchFamily="18" charset="0"/>
              </a:rPr>
              <a:t>→ dezbaterea lecțiilor învățate în perioada 2007-2013</a:t>
            </a:r>
          </a:p>
          <a:p>
            <a:pPr lvl="1"/>
            <a:r>
              <a:rPr lang="ro-RO" sz="2000" dirty="0" smtClean="0">
                <a:solidFill>
                  <a:srgbClr val="7030A0"/>
                </a:solidFill>
                <a:cs typeface="Times New Roman" panose="02020603050405020304" pitchFamily="18" charset="0"/>
              </a:rPr>
              <a:t>→ provocări pentru perioada financiară 2014-2020</a:t>
            </a:r>
            <a:endParaRPr lang="ro-RO" sz="2000" dirty="0" smtClean="0">
              <a:solidFill>
                <a:srgbClr val="7030A0"/>
              </a:solidFill>
            </a:endParaRPr>
          </a:p>
          <a:p>
            <a:pPr lvl="0"/>
            <a:r>
              <a:rPr lang="ro-RO" sz="2000" dirty="0"/>
              <a:t>	</a:t>
            </a:r>
            <a:endParaRPr lang="ro-RO" sz="2000" dirty="0" smtClean="0"/>
          </a:p>
          <a:p>
            <a:r>
              <a:rPr lang="ro-RO" sz="2000" dirty="0"/>
              <a:t>		</a:t>
            </a:r>
            <a:endParaRPr lang="en-US" sz="2000" dirty="0"/>
          </a:p>
          <a:p>
            <a:pPr lvl="0" algn="just"/>
            <a:r>
              <a:rPr lang="ro-RO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0" algn="just"/>
            <a:endParaRPr lang="ro-RO" sz="20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ro-RO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o-RO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ro-RO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PROIECT COFINANTAT DE UNIUNEA EUROPEANA PRIN FONDUL EUROPEAN DE DEZVOLTARE REGIONALA</a:t>
            </a:r>
          </a:p>
          <a:p>
            <a:r>
              <a:rPr lang="en-US" dirty="0" smtClean="0"/>
              <a:t> POAT 2007-2013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7956" y="366382"/>
            <a:ext cx="5996087" cy="1067872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0FCF-0218-45C9-9951-B94892266774}" type="slidenum">
              <a:rPr lang="en-US" smtClean="0"/>
              <a:t>15</a:t>
            </a:fld>
            <a:endParaRPr lang="en-US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88374" y="1647856"/>
            <a:ext cx="9144000" cy="534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o-RO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Activități din Proiect</a:t>
            </a:r>
          </a:p>
          <a:p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484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9546" y="2642508"/>
            <a:ext cx="1087062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o-RO" sz="2000" dirty="0" smtClean="0"/>
              <a:t>	400 persoane formate în domeniul implementării Directivelor EIA și SEA și în evaluarea</a:t>
            </a:r>
          </a:p>
          <a:p>
            <a:pPr algn="just"/>
            <a:r>
              <a:rPr lang="ro-RO" sz="2000" dirty="0"/>
              <a:t> </a:t>
            </a:r>
            <a:r>
              <a:rPr lang="ro-RO" sz="2000" dirty="0" smtClean="0"/>
              <a:t>               aplicațiilor de finanțare</a:t>
            </a:r>
            <a:r>
              <a:rPr lang="ro-RO" sz="2000" dirty="0"/>
              <a:t>	</a:t>
            </a:r>
            <a:endParaRPr lang="ro-RO" sz="2000" dirty="0" smtClean="0"/>
          </a:p>
          <a:p>
            <a:pPr algn="just"/>
            <a:endParaRPr lang="ro-RO" sz="2000" dirty="0"/>
          </a:p>
          <a:p>
            <a:pPr algn="just"/>
            <a:r>
              <a:rPr lang="ro-RO" sz="2000" dirty="0" smtClean="0"/>
              <a:t>	suporturi de curs (EIA și SEA împreună cu anexele aferente)</a:t>
            </a:r>
          </a:p>
          <a:p>
            <a:pPr algn="just"/>
            <a:endParaRPr lang="en-US" sz="2000" dirty="0"/>
          </a:p>
          <a:p>
            <a:pPr lvl="0" algn="just"/>
            <a:r>
              <a:rPr lang="ro-RO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Alte rezultate așteptate de MMAP</a:t>
            </a:r>
          </a:p>
          <a:p>
            <a:pPr lvl="0" algn="just"/>
            <a:r>
              <a:rPr lang="ro-RO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o-RO" sz="20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o-RO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asigurarea nucleului rețelei naționale de experți formatori pe Directivele EIA și SEA </a:t>
            </a:r>
          </a:p>
          <a:p>
            <a:pPr lvl="0" algn="just"/>
            <a:endParaRPr lang="ro-RO" dirty="0" smtClean="0">
              <a:solidFill>
                <a:srgbClr val="7030A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ro-RO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	- sprijin concret în cadrul procesului de derulare al procedurilor EIA/SEA și emiterea actelor de</a:t>
            </a:r>
          </a:p>
          <a:p>
            <a:pPr lvl="0" algn="just"/>
            <a:r>
              <a:rPr lang="ro-RO" dirty="0">
                <a:solidFill>
                  <a:srgbClr val="7030A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               reglementare aferente proiectelor finanțate cu fonduri </a:t>
            </a:r>
            <a:r>
              <a:rPr lang="ro-RO" dirty="0" smtClean="0">
                <a:solidFill>
                  <a:srgbClr val="7030A0"/>
                </a:solidFill>
                <a:cs typeface="Times New Roman" panose="02020603050405020304" pitchFamily="18" charset="0"/>
              </a:rPr>
              <a:t>UE → o mai </a:t>
            </a:r>
            <a:r>
              <a:rPr lang="ro-RO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bună colaborare între autoritățile</a:t>
            </a:r>
          </a:p>
          <a:p>
            <a:pPr lvl="0" algn="just"/>
            <a:r>
              <a:rPr lang="ro-RO" dirty="0">
                <a:solidFill>
                  <a:srgbClr val="7030A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               pentru </a:t>
            </a:r>
            <a:r>
              <a:rPr lang="ro-RO" dirty="0" smtClean="0">
                <a:solidFill>
                  <a:srgbClr val="7030A0"/>
                </a:solidFill>
                <a:cs typeface="Times New Roman" panose="02020603050405020304" pitchFamily="18" charset="0"/>
              </a:rPr>
              <a:t>protecția mediului și organismele intermediare pentru asigurarea informațiilor necesare aplicației</a:t>
            </a:r>
          </a:p>
          <a:p>
            <a:pPr lvl="0" algn="just"/>
            <a:r>
              <a:rPr lang="ro-RO" dirty="0">
                <a:solidFill>
                  <a:srgbClr val="7030A0"/>
                </a:solidFill>
                <a:cs typeface="Times New Roman" panose="02020603050405020304" pitchFamily="18" charset="0"/>
              </a:rPr>
              <a:t> </a:t>
            </a:r>
            <a:r>
              <a:rPr lang="ro-RO" dirty="0" smtClean="0">
                <a:solidFill>
                  <a:srgbClr val="7030A0"/>
                </a:solidFill>
                <a:cs typeface="Times New Roman" panose="02020603050405020304" pitchFamily="18" charset="0"/>
              </a:rPr>
              <a:t>                de finanțare → un procent mai mare de  absorbție a fondurilor europene în perioada 2014-2020</a:t>
            </a:r>
          </a:p>
          <a:p>
            <a:pPr lvl="0" algn="just"/>
            <a:endParaRPr lang="ro-RO" dirty="0" smtClean="0">
              <a:solidFill>
                <a:srgbClr val="7030A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o-RO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ro-RO" sz="20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endParaRPr lang="ro-RO" sz="20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ro-RO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o-RO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ro-RO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PROIECT COFINANTAT DE UNIUNEAUL EUROPEAN DE DEZVOLTARE REGIONALA</a:t>
            </a:r>
          </a:p>
          <a:p>
            <a:r>
              <a:rPr lang="en-US" dirty="0" smtClean="0"/>
              <a:t> POAT 2007-2013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7956" y="366382"/>
            <a:ext cx="5996087" cy="1067872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0FCF-0218-45C9-9951-B94892266774}" type="slidenum">
              <a:rPr lang="en-US" smtClean="0"/>
              <a:t>16</a:t>
            </a:fld>
            <a:endParaRPr lang="en-US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88374" y="1647856"/>
            <a:ext cx="9144000" cy="534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o-RO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Rezultate</a:t>
            </a:r>
          </a:p>
          <a:p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26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9546" y="2642508"/>
            <a:ext cx="1087062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000" dirty="0" smtClean="0"/>
              <a:t>	</a:t>
            </a:r>
          </a:p>
          <a:p>
            <a:endParaRPr lang="ro-RO" sz="2000" dirty="0" smtClean="0"/>
          </a:p>
          <a:p>
            <a:r>
              <a:rPr lang="ro-RO" sz="2000" dirty="0"/>
              <a:t>	</a:t>
            </a:r>
            <a:r>
              <a:rPr lang="ro-RO" sz="2000" dirty="0" smtClean="0"/>
              <a:t>Număr zile participant la instruire (grup țintă) – 1760</a:t>
            </a:r>
          </a:p>
          <a:p>
            <a:r>
              <a:rPr lang="ro-RO" sz="2000" dirty="0">
                <a:solidFill>
                  <a:srgbClr val="7030A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ro-RO" dirty="0" smtClean="0">
              <a:solidFill>
                <a:srgbClr val="7030A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o-RO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ro-RO" sz="20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endParaRPr lang="ro-RO" sz="20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ro-RO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o-RO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ro-RO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PROIECT COFINANTAT DE UNIUNEAUL EUROPEAN DE DEZVOLTARE REGIONALA</a:t>
            </a:r>
          </a:p>
          <a:p>
            <a:r>
              <a:rPr lang="en-US" dirty="0" smtClean="0"/>
              <a:t> POAT 2007-2013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7956" y="366382"/>
            <a:ext cx="5996087" cy="1067872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0FCF-0218-45C9-9951-B94892266774}" type="slidenum">
              <a:rPr lang="en-US" smtClean="0"/>
              <a:t>17</a:t>
            </a:fld>
            <a:endParaRPr lang="en-US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88374" y="1647856"/>
            <a:ext cx="9144000" cy="534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o-RO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Indicator de rezultat </a:t>
            </a:r>
          </a:p>
          <a:p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08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4861" y="2642508"/>
            <a:ext cx="1087062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000" dirty="0" smtClean="0"/>
              <a:t>	</a:t>
            </a:r>
          </a:p>
          <a:p>
            <a:r>
              <a:rPr lang="ro-RO" sz="2000" dirty="0"/>
              <a:t>	</a:t>
            </a:r>
            <a:r>
              <a:rPr lang="ro-RO" sz="2000" dirty="0" smtClean="0"/>
              <a:t>Dificultăți ...... </a:t>
            </a:r>
            <a:r>
              <a:rPr lang="ro-RO" sz="20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¿ deja ?????</a:t>
            </a:r>
          </a:p>
          <a:p>
            <a:endParaRPr lang="ro-RO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sz="2000" dirty="0" smtClean="0">
                <a:cs typeface="Times New Roman" panose="02020603050405020304" pitchFamily="18" charset="0"/>
              </a:rPr>
              <a:t>Autorități care aveau atribuții de OI-uri în perioada 2007-2013 incluse inițial în grupul țintă.....dar care în perioada 2014-2020 nu mai au statut de OI-uri </a:t>
            </a:r>
            <a:r>
              <a:rPr lang="ro-RO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ro-RO" sz="20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Autoritatea Națională pentru Turism </a:t>
            </a:r>
            <a:r>
              <a:rPr lang="ro-RO" sz="2000" dirty="0" smtClean="0">
                <a:cs typeface="Times New Roman" panose="02020603050405020304" pitchFamily="18" charset="0"/>
              </a:rPr>
              <a:t>(Ministerul Economiei Comerțului și Turismului)</a:t>
            </a:r>
          </a:p>
          <a:p>
            <a:endParaRPr lang="ro-RO" sz="2000" dirty="0">
              <a:cs typeface="Times New Roman" panose="02020603050405020304" pitchFamily="18" charset="0"/>
            </a:endParaRPr>
          </a:p>
          <a:p>
            <a:r>
              <a:rPr lang="ro-RO" sz="2000" dirty="0" smtClean="0">
                <a:cs typeface="Times New Roman" panose="02020603050405020304" pitchFamily="18" charset="0"/>
              </a:rPr>
              <a:t>Diminuarea considerabilă a personalului din cadrul serviciilor de reglementări care derulează procedura de evaluare a impactului asupra mediului pentru proiecte, procedura de evaluare de mediu pentru planuri/programe și procedura de evaluare adecvată pentru proiecte/planuri</a:t>
            </a:r>
            <a:endParaRPr lang="ro-RO" sz="2000" dirty="0" smtClean="0"/>
          </a:p>
          <a:p>
            <a:r>
              <a:rPr lang="ro-RO" sz="2000" dirty="0">
                <a:solidFill>
                  <a:srgbClr val="7030A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ro-RO" dirty="0" smtClean="0">
              <a:solidFill>
                <a:srgbClr val="7030A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o-RO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ro-RO" sz="20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endParaRPr lang="ro-RO" sz="20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ro-RO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o-RO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ro-RO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PROIECT COFINANTAT DE UNIUNEAUL EUROPEAN DE DEZVOLTARE REGIONALA</a:t>
            </a:r>
          </a:p>
          <a:p>
            <a:r>
              <a:rPr lang="en-US" dirty="0" smtClean="0"/>
              <a:t> POAT 2007-2013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7956" y="366382"/>
            <a:ext cx="5996087" cy="1067872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0FCF-0218-45C9-9951-B94892266774}" type="slidenum">
              <a:rPr lang="en-US" smtClean="0"/>
              <a:t>18</a:t>
            </a:fld>
            <a:endParaRPr lang="en-US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88374" y="1647856"/>
            <a:ext cx="9144000" cy="534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o-RO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Dificultăți</a:t>
            </a:r>
          </a:p>
          <a:p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15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4861" y="2642508"/>
            <a:ext cx="1087062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000" dirty="0" smtClean="0"/>
              <a:t>	Proiect care asigură </a:t>
            </a:r>
            <a:r>
              <a:rPr lang="ro-RO" sz="2000" dirty="0" smtClean="0">
                <a:solidFill>
                  <a:srgbClr val="FF0000"/>
                </a:solidFill>
              </a:rPr>
              <a:t>îndeplinirea</a:t>
            </a:r>
            <a:r>
              <a:rPr lang="ro-RO" sz="2000" dirty="0" smtClean="0"/>
              <a:t> celui de-al doile criteriu al condiționalității ex-ante general</a:t>
            </a:r>
            <a:r>
              <a:rPr lang="en-US" sz="2000" dirty="0" smtClean="0"/>
              <a:t>e</a:t>
            </a:r>
            <a:endParaRPr lang="ro-RO" sz="2000" dirty="0" smtClean="0"/>
          </a:p>
          <a:p>
            <a:r>
              <a:rPr lang="ro-RO" sz="2000" dirty="0"/>
              <a:t>	</a:t>
            </a:r>
            <a:r>
              <a:rPr lang="ro-RO" sz="2000" dirty="0" smtClean="0"/>
              <a:t>orizonta</a:t>
            </a:r>
            <a:r>
              <a:rPr lang="en-US" sz="2000" dirty="0" smtClean="0"/>
              <a:t>le</a:t>
            </a:r>
            <a:r>
              <a:rPr lang="ro-RO" sz="2000" dirty="0" smtClean="0"/>
              <a:t> aflată în responsabilitatea MMAP</a:t>
            </a:r>
          </a:p>
          <a:p>
            <a:endParaRPr lang="ro-RO" sz="2000" dirty="0"/>
          </a:p>
          <a:p>
            <a:r>
              <a:rPr lang="ro-RO" sz="2000" dirty="0" smtClean="0"/>
              <a:t>	Solicităm </a:t>
            </a:r>
            <a:r>
              <a:rPr lang="ro-RO" sz="2000" dirty="0" smtClean="0">
                <a:solidFill>
                  <a:srgbClr val="FF0000"/>
                </a:solidFill>
              </a:rPr>
              <a:t>spijinul direct și concret </a:t>
            </a:r>
            <a:r>
              <a:rPr lang="ro-RO" sz="2000" dirty="0" smtClean="0"/>
              <a:t>al conducerii autorităților </a:t>
            </a:r>
            <a:r>
              <a:rPr lang="ro-RO" sz="20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din grupul țintă </a:t>
            </a:r>
            <a:r>
              <a:rPr lang="ro-RO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pentru asigurarea </a:t>
            </a:r>
          </a:p>
          <a:p>
            <a:r>
              <a:rPr lang="ro-RO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o-RO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participării personalului implicat în sesiunile de instruire pe toată perioada de desfășurare a </a:t>
            </a:r>
          </a:p>
          <a:p>
            <a:r>
              <a:rPr lang="ro-RO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              acestora (......)</a:t>
            </a:r>
          </a:p>
          <a:p>
            <a:endParaRPr lang="ro-RO" sz="2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o-RO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	Participarea personalului la fiecare sesiune de instruire cu </a:t>
            </a:r>
            <a:r>
              <a:rPr lang="ro-RO" sz="2000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studiile de caz </a:t>
            </a:r>
            <a:r>
              <a:rPr lang="ro-RO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solicitate pentru a</a:t>
            </a:r>
          </a:p>
          <a:p>
            <a:r>
              <a:rPr lang="ro-RO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o-RO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putea identifica aspectele rezultate din corelarea informațiilor de mediu din aplicațiile de </a:t>
            </a:r>
          </a:p>
          <a:p>
            <a:r>
              <a:rPr lang="ro-RO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o-RO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finanțare cu cele din acordurile de mediu emise pentru proiectul propus a fi finanțat din </a:t>
            </a:r>
          </a:p>
          <a:p>
            <a:r>
              <a:rPr lang="ro-RO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o-RO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fonduri UE</a:t>
            </a:r>
            <a:r>
              <a:rPr lang="ro-RO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ro-RO" sz="20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endParaRPr lang="ro-RO" sz="20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ro-RO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o-RO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ro-RO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PROIECT COFINANTAT DE UNIUNEAUL EUROPEAN DE DEZVOLTARE REGIONALA</a:t>
            </a:r>
          </a:p>
          <a:p>
            <a:r>
              <a:rPr lang="en-US" dirty="0" smtClean="0"/>
              <a:t> POAT 2007-2013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7956" y="366382"/>
            <a:ext cx="5996087" cy="1067872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0FCF-0218-45C9-9951-B94892266774}" type="slidenum">
              <a:rPr lang="en-US" smtClean="0"/>
              <a:t>19</a:t>
            </a:fld>
            <a:endParaRPr lang="en-US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88374" y="1647856"/>
            <a:ext cx="9144000" cy="534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o-RO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Concluzii</a:t>
            </a:r>
          </a:p>
          <a:p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836719"/>
            <a:ext cx="9144000" cy="565408"/>
          </a:xfrm>
        </p:spPr>
        <p:txBody>
          <a:bodyPr>
            <a:normAutofit/>
          </a:bodyPr>
          <a:lstStyle/>
          <a:p>
            <a:r>
              <a:rPr lang="ro-RO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De ce acest Proiect ?</a:t>
            </a:r>
          </a:p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8535" y="2311545"/>
            <a:ext cx="1077537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o-RO" sz="1400" dirty="0" smtClean="0"/>
          </a:p>
          <a:p>
            <a:pPr algn="just"/>
            <a:r>
              <a:rPr lang="ro-RO" sz="2000" dirty="0" smtClean="0"/>
              <a:t>Acordul de Parteneriat între CE și România prevede în Planul de </a:t>
            </a:r>
            <a:r>
              <a:rPr lang="ro-RO" sz="2000" dirty="0"/>
              <a:t>acțiuni aprobat de Guvernul României prin Memorandumul </a:t>
            </a:r>
            <a:r>
              <a:rPr lang="ro-RO" sz="2000" dirty="0" smtClean="0"/>
              <a:t>cu nr. 3680/19.03.2014 </a:t>
            </a:r>
            <a:r>
              <a:rPr lang="ro-RO" sz="2000" dirty="0"/>
              <a:t>dispoziții </a:t>
            </a:r>
            <a:r>
              <a:rPr lang="ro-RO" sz="2000" dirty="0" smtClean="0"/>
              <a:t>specifice care sunt necesare a fi îndeplinite pentru a răspunde exigențelor de natură strategică pentru </a:t>
            </a:r>
            <a:r>
              <a:rPr lang="ro-RO" sz="2000" dirty="0"/>
              <a:t>consolidarea performanţelor politicii de coeziune pentru perioada </a:t>
            </a:r>
            <a:r>
              <a:rPr lang="ro-RO" sz="2000" dirty="0" smtClean="0"/>
              <a:t>2014-2020</a:t>
            </a:r>
          </a:p>
          <a:p>
            <a:pPr algn="just"/>
            <a:r>
              <a:rPr lang="ro-RO" sz="2000" dirty="0" smtClean="0"/>
              <a:t> </a:t>
            </a:r>
            <a:r>
              <a:rPr lang="ro-RO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o-RO" sz="2000" dirty="0" smtClean="0">
                <a:solidFill>
                  <a:srgbClr val="FF0000"/>
                </a:solidFill>
              </a:rPr>
              <a:t>condiţionalităţile </a:t>
            </a:r>
            <a:r>
              <a:rPr lang="ro-RO" sz="2000" dirty="0">
                <a:solidFill>
                  <a:srgbClr val="FF0000"/>
                </a:solidFill>
              </a:rPr>
              <a:t>ex-ante aplicabile utilizării fondurilor </a:t>
            </a:r>
            <a:r>
              <a:rPr lang="ro-RO" sz="2000" dirty="0" smtClean="0">
                <a:solidFill>
                  <a:srgbClr val="FF0000"/>
                </a:solidFill>
              </a:rPr>
              <a:t>europene</a:t>
            </a:r>
          </a:p>
          <a:p>
            <a:pPr algn="just"/>
            <a:endParaRPr lang="ro-RO" sz="2000" dirty="0">
              <a:solidFill>
                <a:srgbClr val="FF0000"/>
              </a:solidFill>
            </a:endParaRPr>
          </a:p>
          <a:p>
            <a:pPr algn="just"/>
            <a:r>
              <a:rPr lang="ro-RO" sz="2000" dirty="0" smtClean="0">
                <a:solidFill>
                  <a:srgbClr val="FF0000"/>
                </a:solidFill>
              </a:rPr>
              <a:t> </a:t>
            </a:r>
            <a:r>
              <a:rPr lang="ro-RO" sz="2000" dirty="0"/>
              <a:t> </a:t>
            </a:r>
            <a:endParaRPr lang="en-US" sz="2000" dirty="0"/>
          </a:p>
          <a:p>
            <a:pPr algn="just"/>
            <a:r>
              <a:rPr lang="ro-RO" sz="2000" dirty="0" smtClean="0"/>
              <a:t>În </a:t>
            </a:r>
            <a:r>
              <a:rPr lang="ro-RO" sz="2000" dirty="0"/>
              <a:t>scopul accesării </a:t>
            </a:r>
            <a:r>
              <a:rPr lang="ro-RO" sz="2000" dirty="0" smtClean="0"/>
              <a:t>acestora</a:t>
            </a:r>
            <a:r>
              <a:rPr lang="en-US" sz="2000" dirty="0" smtClean="0"/>
              <a:t> </a:t>
            </a:r>
            <a:r>
              <a:rPr lang="ro-RO" sz="2000" dirty="0" smtClean="0"/>
              <a:t>au </a:t>
            </a:r>
            <a:r>
              <a:rPr lang="ro-RO" sz="2000" dirty="0"/>
              <a:t>fost elaborate planuri de acţiune pentru fiecare condiţionalitate ex-ante în parte.</a:t>
            </a:r>
            <a:endParaRPr lang="en-US" sz="2000" dirty="0"/>
          </a:p>
          <a:p>
            <a:r>
              <a:rPr lang="ro-RO" sz="2000" dirty="0"/>
              <a:t> </a:t>
            </a: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PROIECT COFINANTAT DE UNIUNEA EUROPEANA PRIN FONDUL EUROPEAN DE DEZVOLTARE REGIONALA</a:t>
            </a:r>
          </a:p>
          <a:p>
            <a:r>
              <a:rPr lang="en-US" dirty="0" smtClean="0"/>
              <a:t> POAT 2007-2013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7956" y="366382"/>
            <a:ext cx="5996087" cy="1067872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0FCF-0218-45C9-9951-B9489226677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1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4861" y="2642508"/>
            <a:ext cx="1087062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Mul</a:t>
            </a:r>
            <a:r>
              <a:rPr lang="ro-RO" sz="2000" dirty="0" smtClean="0"/>
              <a:t>ț</a:t>
            </a:r>
            <a:r>
              <a:rPr lang="en-US" sz="2000" dirty="0" err="1" smtClean="0"/>
              <a:t>umiri</a:t>
            </a:r>
            <a:endParaRPr lang="ro-RO" sz="2000" dirty="0" smtClean="0"/>
          </a:p>
          <a:p>
            <a:endParaRPr lang="ro-RO" sz="2000" dirty="0"/>
          </a:p>
          <a:p>
            <a:r>
              <a:rPr lang="ro-RO" sz="2000" dirty="0" smtClean="0"/>
              <a:t>POS Mediu</a:t>
            </a:r>
          </a:p>
          <a:p>
            <a:endParaRPr lang="ro-RO" sz="2000" dirty="0"/>
          </a:p>
          <a:p>
            <a:r>
              <a:rPr lang="ro-RO" sz="2000" dirty="0" smtClean="0"/>
              <a:t>MFE și PO-AT</a:t>
            </a:r>
          </a:p>
          <a:p>
            <a:endParaRPr lang="ro-RO" sz="2000" dirty="0"/>
          </a:p>
          <a:p>
            <a:r>
              <a:rPr lang="ro-RO" sz="2000" dirty="0" smtClean="0"/>
              <a:t>JASPERS</a:t>
            </a:r>
          </a:p>
          <a:p>
            <a:endParaRPr lang="ro-RO" sz="2000" dirty="0"/>
          </a:p>
          <a:p>
            <a:endParaRPr lang="ro-RO" sz="2000" dirty="0" smtClean="0"/>
          </a:p>
          <a:p>
            <a:r>
              <a:rPr lang="ro-RO" sz="2000" dirty="0"/>
              <a:t>	</a:t>
            </a:r>
            <a:r>
              <a:rPr lang="ro-RO" sz="2000" smtClean="0"/>
              <a:t>			Vă </a:t>
            </a:r>
            <a:r>
              <a:rPr lang="ro-RO" sz="2000" dirty="0" smtClean="0"/>
              <a:t>mulțumesc !</a:t>
            </a:r>
            <a:endParaRPr lang="ro-RO" sz="20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ro-RO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o-RO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ro-RO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PROIECT COFINANTAT DE UNIUNEAUL EUROPEAN DE DEZVOLTARE REGIONALA</a:t>
            </a:r>
          </a:p>
          <a:p>
            <a:r>
              <a:rPr lang="en-US" dirty="0" smtClean="0"/>
              <a:t> POAT 2007-2013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7956" y="366382"/>
            <a:ext cx="5996087" cy="1067872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0FCF-0218-45C9-9951-B94892266774}" type="slidenum">
              <a:rPr lang="en-US" smtClean="0"/>
              <a:t>20</a:t>
            </a:fld>
            <a:endParaRPr lang="en-US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88374" y="1647856"/>
            <a:ext cx="9144000" cy="534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o-RO" b="1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03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508530"/>
            <a:ext cx="9144000" cy="1040808"/>
          </a:xfrm>
        </p:spPr>
        <p:txBody>
          <a:bodyPr>
            <a:normAutofit/>
          </a:bodyPr>
          <a:lstStyle/>
          <a:p>
            <a:endParaRPr lang="en-US" sz="400" dirty="0" smtClean="0"/>
          </a:p>
          <a:p>
            <a:r>
              <a:rPr lang="ro-RO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De ce acest Proiect?</a:t>
            </a:r>
          </a:p>
          <a:p>
            <a:endParaRPr lang="ro-RO" b="1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49877" y="2549338"/>
            <a:ext cx="1069224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o-RO" sz="2000" dirty="0" smtClean="0"/>
              <a:t>Condiţionalitatea generală ex-ante orizontală aflată </a:t>
            </a:r>
            <a:r>
              <a:rPr lang="ro-RO" sz="2000" dirty="0"/>
              <a:t>în responsabilitatea </a:t>
            </a:r>
            <a:r>
              <a:rPr lang="ro-RO" sz="2000" dirty="0" smtClean="0"/>
              <a:t>MMAP este „existența aranjamentelor pentru aplicarea efectivă a legislației </a:t>
            </a:r>
            <a:r>
              <a:rPr lang="ro-RO" sz="2000" dirty="0"/>
              <a:t>de mediu privind evaluarea impactului asupra mediului </a:t>
            </a:r>
            <a:r>
              <a:rPr lang="ro-RO" sz="2000" dirty="0" smtClean="0"/>
              <a:t>și </a:t>
            </a:r>
            <a:r>
              <a:rPr lang="ro-RO" sz="2000" dirty="0"/>
              <a:t>evaluarea strategică de </a:t>
            </a:r>
            <a:r>
              <a:rPr lang="ro-RO" sz="2000" dirty="0" smtClean="0"/>
              <a:t>mediu – </a:t>
            </a:r>
            <a:r>
              <a:rPr lang="ro-RO" sz="2000" dirty="0"/>
              <a:t>existența unor măsuri de aplicare eficace a legislației Uniunii din domeniul mediului referitoare la EIA și SEA</a:t>
            </a:r>
            <a:r>
              <a:rPr lang="ro-RO" sz="2000" dirty="0" smtClean="0"/>
              <a:t>.”</a:t>
            </a:r>
          </a:p>
          <a:p>
            <a:pPr algn="just"/>
            <a:endParaRPr lang="ro-RO" sz="2000" dirty="0"/>
          </a:p>
          <a:p>
            <a:pPr algn="just"/>
            <a:r>
              <a:rPr lang="ro-RO" sz="2000" dirty="0" smtClean="0"/>
              <a:t>Criteriile privind condiționalitatea generală </a:t>
            </a:r>
            <a:r>
              <a:rPr lang="ro-RO" sz="2000" dirty="0"/>
              <a:t>ex-ante </a:t>
            </a:r>
            <a:r>
              <a:rPr lang="ro-RO" sz="2000" dirty="0" smtClean="0"/>
              <a:t>sunt:</a:t>
            </a:r>
          </a:p>
          <a:p>
            <a:pPr algn="just"/>
            <a:r>
              <a:rPr lang="ro-RO" sz="2000" dirty="0"/>
              <a:t>	</a:t>
            </a:r>
            <a:r>
              <a:rPr lang="ro-RO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ro-RO" sz="2000" dirty="0"/>
              <a:t>transpunere completă şi integrală a legislaţiei UE în domeniu </a:t>
            </a:r>
            <a:r>
              <a:rPr lang="ro-RO" sz="2000" dirty="0" smtClean="0"/>
              <a:t> </a:t>
            </a:r>
            <a:r>
              <a:rPr lang="ro-RO" sz="2000" i="1" dirty="0" smtClean="0">
                <a:solidFill>
                  <a:srgbClr val="FF0000"/>
                </a:solidFill>
              </a:rPr>
              <a:t>îndeplinit</a:t>
            </a:r>
            <a:r>
              <a:rPr lang="ro-RO" sz="2000" i="1" dirty="0" smtClean="0"/>
              <a:t> </a:t>
            </a:r>
            <a:endParaRPr lang="en-US" sz="2000" i="1" dirty="0" smtClean="0"/>
          </a:p>
          <a:p>
            <a:pPr lvl="0" algn="just"/>
            <a:r>
              <a:rPr lang="en-US" sz="2000" i="1" dirty="0"/>
              <a:t>	</a:t>
            </a:r>
            <a:r>
              <a:rPr lang="ro-RO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o-RO" sz="2000" dirty="0" smtClean="0"/>
              <a:t>ranjamente </a:t>
            </a:r>
            <a:r>
              <a:rPr lang="ro-RO" sz="2000" dirty="0"/>
              <a:t>pentru asigurarea capacităţii administrative </a:t>
            </a:r>
            <a:r>
              <a:rPr lang="ro-RO" sz="2000" dirty="0" smtClean="0"/>
              <a:t>adecvate</a:t>
            </a:r>
            <a:r>
              <a:rPr lang="en-US" sz="2000" dirty="0" smtClean="0"/>
              <a:t> </a:t>
            </a:r>
            <a:r>
              <a:rPr lang="ro-RO" sz="2000" i="1" dirty="0" smtClean="0">
                <a:solidFill>
                  <a:srgbClr val="FF0000"/>
                </a:solidFill>
              </a:rPr>
              <a:t>î</a:t>
            </a:r>
            <a:r>
              <a:rPr lang="en-US" sz="2000" i="1" dirty="0" err="1" smtClean="0">
                <a:solidFill>
                  <a:srgbClr val="FF0000"/>
                </a:solidFill>
              </a:rPr>
              <a:t>ndeplinit</a:t>
            </a:r>
            <a:endParaRPr lang="en-US" sz="2000" i="1" dirty="0">
              <a:solidFill>
                <a:srgbClr val="FF0000"/>
              </a:solidFill>
            </a:endParaRPr>
          </a:p>
          <a:p>
            <a:pPr algn="just"/>
            <a:r>
              <a:rPr lang="ro-RO" sz="2000" i="1" dirty="0"/>
              <a:t>	</a:t>
            </a:r>
            <a:r>
              <a:rPr lang="ro-RO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ro-RO" sz="2000" dirty="0" smtClean="0"/>
              <a:t>măsuri </a:t>
            </a:r>
            <a:r>
              <a:rPr lang="ro-RO" sz="2000" dirty="0"/>
              <a:t>de formare profesională și </a:t>
            </a:r>
            <a:r>
              <a:rPr lang="ro-RO" sz="2000" dirty="0" smtClean="0"/>
              <a:t>diseminarea informațiilor </a:t>
            </a:r>
            <a:r>
              <a:rPr lang="ro-RO" sz="2000" dirty="0"/>
              <a:t>pentru personalul care </a:t>
            </a:r>
            <a:endParaRPr lang="ro-RO" sz="2000" dirty="0" smtClean="0"/>
          </a:p>
          <a:p>
            <a:pPr algn="just"/>
            <a:r>
              <a:rPr lang="ro-RO" sz="2000" dirty="0"/>
              <a:t>	</a:t>
            </a:r>
            <a:r>
              <a:rPr lang="ro-RO" sz="2000" dirty="0" smtClean="0"/>
              <a:t>     participă la </a:t>
            </a:r>
            <a:r>
              <a:rPr lang="ro-RO" sz="2000" dirty="0"/>
              <a:t>punerea în aplicare a directivelor privind EIA și </a:t>
            </a:r>
            <a:r>
              <a:rPr lang="ro-RO" sz="2000" dirty="0" smtClean="0"/>
              <a:t>SEA </a:t>
            </a:r>
            <a:r>
              <a:rPr lang="ro-RO" sz="2000" i="1" dirty="0" smtClean="0">
                <a:solidFill>
                  <a:srgbClr val="FF0000"/>
                </a:solidFill>
              </a:rPr>
              <a:t>set de acțiuni pentru a fi</a:t>
            </a:r>
            <a:endParaRPr lang="en-US" sz="2000" i="1" dirty="0" smtClean="0">
              <a:solidFill>
                <a:srgbClr val="FF0000"/>
              </a:solidFill>
            </a:endParaRPr>
          </a:p>
          <a:p>
            <a:pPr algn="just"/>
            <a:r>
              <a:rPr lang="en-US" sz="2000" i="1" dirty="0">
                <a:solidFill>
                  <a:srgbClr val="FF0000"/>
                </a:solidFill>
              </a:rPr>
              <a:t> </a:t>
            </a:r>
            <a:r>
              <a:rPr lang="en-US" sz="2000" i="1" dirty="0" smtClean="0">
                <a:solidFill>
                  <a:srgbClr val="FF0000"/>
                </a:solidFill>
              </a:rPr>
              <a:t>                                                                                                                                    </a:t>
            </a:r>
            <a:r>
              <a:rPr lang="ro-RO" sz="2000" i="1" dirty="0" smtClean="0">
                <a:solidFill>
                  <a:srgbClr val="FF0000"/>
                </a:solidFill>
              </a:rPr>
              <a:t> îndeplinit</a:t>
            </a:r>
            <a:endParaRPr lang="en-US" sz="2000" i="1" dirty="0">
              <a:solidFill>
                <a:srgbClr val="FF0000"/>
              </a:solidFill>
            </a:endParaRPr>
          </a:p>
          <a:p>
            <a:endParaRPr lang="en-US" sz="2000" dirty="0"/>
          </a:p>
          <a:p>
            <a:pPr lvl="0"/>
            <a:endParaRPr lang="ro-RO" sz="2000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o-RO" sz="20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PROIECT COFINANTAT DE UNIUNEA EUROPEANA PRIN FONDUL EUROPEAN DE DEZVOLTARE REGIONALA</a:t>
            </a:r>
          </a:p>
          <a:p>
            <a:r>
              <a:rPr lang="en-US" dirty="0" smtClean="0"/>
              <a:t> POAT 2007-2013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7956" y="366382"/>
            <a:ext cx="5996087" cy="1067872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0FCF-0218-45C9-9951-B9489226677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75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8374" y="1534886"/>
            <a:ext cx="9144000" cy="881743"/>
          </a:xfrm>
        </p:spPr>
        <p:txBody>
          <a:bodyPr>
            <a:normAutofit/>
          </a:bodyPr>
          <a:lstStyle/>
          <a:p>
            <a:r>
              <a:rPr lang="ro-RO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De ce acest Proiect ?</a:t>
            </a:r>
          </a:p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12865" y="2291038"/>
            <a:ext cx="10713027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o-RO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o-RO" sz="2000" dirty="0"/>
              <a:t>Acţiunile propuse pentru îndeplinirea cerinţelor celui </a:t>
            </a:r>
            <a:r>
              <a:rPr lang="ro-RO" sz="2000" dirty="0" smtClean="0"/>
              <a:t>de-al </a:t>
            </a:r>
            <a:r>
              <a:rPr lang="ro-RO" sz="2000" dirty="0"/>
              <a:t>doilea </a:t>
            </a:r>
            <a:r>
              <a:rPr lang="ro-RO" sz="2000" dirty="0" smtClean="0"/>
              <a:t>criteriu:</a:t>
            </a:r>
          </a:p>
          <a:p>
            <a:pPr lvl="0" algn="just"/>
            <a:r>
              <a:rPr lang="ro-RO" sz="2000" dirty="0" smtClean="0"/>
              <a:t>1. Formarea </a:t>
            </a:r>
            <a:r>
              <a:rPr lang="ro-RO" sz="2000" dirty="0"/>
              <a:t>autorităților competente de mediu şi a celor implicate în punerea în aplicare a Directivelor EIA/SEA la toate nivelurile relevante, pe baza strategiei și planului elaborat prin asistența JASPERS </a:t>
            </a:r>
            <a:endParaRPr lang="ro-RO" sz="2000" dirty="0" smtClean="0"/>
          </a:p>
          <a:p>
            <a:pPr lvl="1" algn="just"/>
            <a:r>
              <a:rPr lang="ro-RO" dirty="0" smtClean="0"/>
              <a:t>Proiectul </a:t>
            </a:r>
            <a:r>
              <a:rPr lang="en-US" dirty="0"/>
              <a:t>“</a:t>
            </a:r>
            <a:r>
              <a:rPr lang="ro-RO" dirty="0"/>
              <a:t>Formarea profesională a personalului autorităţilor competente pentru protecţia mediului privind evaluarea impactului asupra mediului şi evaluarea de mediu pentru perioada 2014 – 2020</a:t>
            </a:r>
            <a:r>
              <a:rPr lang="ro-RO" dirty="0" smtClean="0"/>
              <a:t>”</a:t>
            </a:r>
          </a:p>
          <a:p>
            <a:pPr lvl="1" algn="just"/>
            <a:endParaRPr lang="ro-RO" dirty="0" smtClean="0"/>
          </a:p>
          <a:p>
            <a:pPr lvl="0" algn="just"/>
            <a:r>
              <a:rPr lang="ro-RO" sz="2000" dirty="0" smtClean="0"/>
              <a:t>2. Aprobarea </a:t>
            </a:r>
            <a:r>
              <a:rPr lang="ro-RO" sz="2000" dirty="0"/>
              <a:t>ghidurilor EIA JASPERS prin ordin de ministru – termen decembrie </a:t>
            </a:r>
            <a:r>
              <a:rPr lang="ro-RO" sz="2000" dirty="0" smtClean="0"/>
              <a:t>2016</a:t>
            </a:r>
          </a:p>
          <a:p>
            <a:pPr lvl="0" algn="just"/>
            <a:endParaRPr lang="en-US" sz="2000" dirty="0"/>
          </a:p>
          <a:p>
            <a:pPr lvl="0" algn="just"/>
            <a:r>
              <a:rPr lang="ro-RO" sz="2000" dirty="0" smtClean="0"/>
              <a:t>3. I</a:t>
            </a:r>
            <a:r>
              <a:rPr lang="en-US" sz="2000" dirty="0" err="1" smtClean="0"/>
              <a:t>dentificarea</a:t>
            </a:r>
            <a:r>
              <a:rPr lang="en-US" sz="2000" dirty="0" smtClean="0"/>
              <a:t> </a:t>
            </a:r>
            <a:r>
              <a:rPr lang="en-US" sz="2000" dirty="0" err="1"/>
              <a:t>necesității</a:t>
            </a:r>
            <a:r>
              <a:rPr lang="en-US" sz="2000" dirty="0"/>
              <a:t> </a:t>
            </a:r>
            <a:r>
              <a:rPr lang="en-US" sz="2000" dirty="0" err="1"/>
              <a:t>existenței</a:t>
            </a:r>
            <a:r>
              <a:rPr lang="en-US" sz="2000" dirty="0"/>
              <a:t> </a:t>
            </a:r>
            <a:r>
              <a:rPr lang="en-US" sz="2000" dirty="0" err="1"/>
              <a:t>unor</a:t>
            </a:r>
            <a:r>
              <a:rPr lang="en-US" sz="2000" dirty="0"/>
              <a:t> </a:t>
            </a:r>
            <a:r>
              <a:rPr lang="en-US" sz="2000" dirty="0" err="1"/>
              <a:t>noi</a:t>
            </a:r>
            <a:r>
              <a:rPr lang="en-US" sz="2000" dirty="0"/>
              <a:t> </a:t>
            </a:r>
            <a:r>
              <a:rPr lang="en-US" sz="2000" dirty="0" err="1"/>
              <a:t>ghiduri</a:t>
            </a:r>
            <a:r>
              <a:rPr lang="en-US" sz="2000" dirty="0"/>
              <a:t> </a:t>
            </a:r>
            <a:r>
              <a:rPr lang="en-US" sz="2000" dirty="0" err="1"/>
              <a:t>și</a:t>
            </a:r>
            <a:r>
              <a:rPr lang="en-US" sz="2000" dirty="0"/>
              <a:t> </a:t>
            </a:r>
            <a:r>
              <a:rPr lang="en-US" sz="2000" dirty="0" err="1"/>
              <a:t>instrumente</a:t>
            </a:r>
            <a:r>
              <a:rPr lang="en-US" sz="2000" dirty="0"/>
              <a:t> </a:t>
            </a:r>
            <a:r>
              <a:rPr lang="en-US" sz="2000" dirty="0" err="1"/>
              <a:t>metodologice</a:t>
            </a:r>
            <a:r>
              <a:rPr lang="en-US" sz="2000" dirty="0"/>
              <a:t> </a:t>
            </a:r>
            <a:r>
              <a:rPr lang="en-US" sz="2000" dirty="0" err="1"/>
              <a:t>similare</a:t>
            </a:r>
            <a:r>
              <a:rPr lang="en-US" sz="2000" dirty="0"/>
              <a:t>, </a:t>
            </a:r>
            <a:r>
              <a:rPr lang="en-US" sz="2000" dirty="0" err="1"/>
              <a:t>pentru</a:t>
            </a:r>
            <a:r>
              <a:rPr lang="en-US" sz="2000" dirty="0"/>
              <a:t> </a:t>
            </a:r>
            <a:r>
              <a:rPr lang="en-US" sz="2000" dirty="0" err="1"/>
              <a:t>proiectele</a:t>
            </a:r>
            <a:r>
              <a:rPr lang="en-US" sz="2000" dirty="0"/>
              <a:t> care nu </a:t>
            </a:r>
            <a:r>
              <a:rPr lang="en-US" sz="2000" dirty="0" err="1"/>
              <a:t>sunt</a:t>
            </a:r>
            <a:r>
              <a:rPr lang="en-US" sz="2000" dirty="0"/>
              <a:t> </a:t>
            </a:r>
            <a:r>
              <a:rPr lang="en-US" sz="2000" dirty="0" err="1"/>
              <a:t>acoperite</a:t>
            </a:r>
            <a:r>
              <a:rPr lang="en-US" sz="2000" dirty="0"/>
              <a:t> </a:t>
            </a:r>
            <a:r>
              <a:rPr lang="en-US" sz="2000" dirty="0" err="1"/>
              <a:t>prin</a:t>
            </a:r>
            <a:r>
              <a:rPr lang="en-US" sz="2000" dirty="0"/>
              <a:t> </a:t>
            </a:r>
            <a:r>
              <a:rPr lang="en-US" sz="2000" dirty="0" err="1"/>
              <a:t>ghidurile</a:t>
            </a:r>
            <a:r>
              <a:rPr lang="en-US" sz="2000" dirty="0"/>
              <a:t> </a:t>
            </a:r>
            <a:r>
              <a:rPr lang="en-US" sz="2000" dirty="0" smtClean="0"/>
              <a:t>J</a:t>
            </a:r>
            <a:r>
              <a:rPr lang="ro-RO" sz="2000" dirty="0" smtClean="0"/>
              <a:t>ASPERS</a:t>
            </a:r>
          </a:p>
          <a:p>
            <a:pPr lvl="1" algn="just"/>
            <a:r>
              <a:rPr lang="ro-RO" dirty="0" smtClean="0"/>
              <a:t>Proiectul ”Elaborarea </a:t>
            </a:r>
            <a:r>
              <a:rPr lang="ro-RO" dirty="0"/>
              <a:t>ghidurilor necesare îmbunățățirii capacității administrative a autorităților pentru protecția mediului în scopul derulării unitare a procedurii de evaluare a impactului asupra </a:t>
            </a:r>
            <a:r>
              <a:rPr lang="ro-RO" dirty="0" smtClean="0"/>
              <a:t>mediului”</a:t>
            </a:r>
            <a:endParaRPr lang="ro-RO" sz="2000" b="1" dirty="0">
              <a:solidFill>
                <a:srgbClr val="7030A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PROIECT COFINANTAT DE UNIUNEA EUROPEANA PRIN FONDUL EUROPEAN DE DEZVOLTARE REGIONALA</a:t>
            </a:r>
          </a:p>
          <a:p>
            <a:r>
              <a:rPr lang="en-US" dirty="0" smtClean="0"/>
              <a:t> POAT 2007-2013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7956" y="366382"/>
            <a:ext cx="5996087" cy="1067872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0FCF-0218-45C9-9951-B9489226677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97429" y="2294873"/>
            <a:ext cx="1033388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o-RO" sz="2000" dirty="0" smtClean="0">
              <a:cs typeface="Times New Roman" panose="02020603050405020304" pitchFamily="18" charset="0"/>
            </a:endParaRPr>
          </a:p>
          <a:p>
            <a:pPr algn="just"/>
            <a:r>
              <a:rPr lang="ro-RO" sz="2000" dirty="0" smtClean="0">
                <a:cs typeface="Times New Roman" panose="02020603050405020304" pitchFamily="18" charset="0"/>
              </a:rPr>
              <a:t>Proiectul este finanțat prin </a:t>
            </a:r>
            <a:r>
              <a:rPr lang="en-US" sz="2000" dirty="0" smtClean="0">
                <a:cs typeface="Times New Roman" panose="02020603050405020304" pitchFamily="18" charset="0"/>
              </a:rPr>
              <a:t>P</a:t>
            </a:r>
            <a:r>
              <a:rPr lang="ro-RO" sz="2000" dirty="0" smtClean="0">
                <a:cs typeface="Times New Roman" panose="02020603050405020304" pitchFamily="18" charset="0"/>
              </a:rPr>
              <a:t>rogramul Operational Asistență Tehnică 2007-2013</a:t>
            </a:r>
          </a:p>
          <a:p>
            <a:pPr algn="just"/>
            <a:endParaRPr lang="ro-RO" sz="2000" dirty="0" smtClean="0">
              <a:cs typeface="Times New Roman" panose="02020603050405020304" pitchFamily="18" charset="0"/>
            </a:endParaRPr>
          </a:p>
          <a:p>
            <a:pPr algn="just"/>
            <a:r>
              <a:rPr lang="ro-RO" sz="2000" dirty="0" smtClean="0">
                <a:cs typeface="Times New Roman" panose="02020603050405020304" pitchFamily="18" charset="0"/>
              </a:rPr>
              <a:t>Axa prioritară </a:t>
            </a:r>
            <a:r>
              <a:rPr lang="ro-RO" sz="2000" b="1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Sprijin pentru implementarea instrumentelor structurale și coordonarea programelor</a:t>
            </a:r>
          </a:p>
          <a:p>
            <a:pPr algn="just"/>
            <a:endParaRPr lang="ro-RO" sz="2000" b="1" i="1" dirty="0" smtClean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ro-RO" sz="2000" dirty="0" smtClean="0">
                <a:cs typeface="Times New Roman" panose="02020603050405020304" pitchFamily="18" charset="0"/>
              </a:rPr>
              <a:t>Domeniul major de intervenție </a:t>
            </a:r>
            <a:r>
              <a:rPr lang="ro-RO" sz="2000" b="1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Formarea orizontală în domeniul gestionării programelor / proiectelor</a:t>
            </a:r>
          </a:p>
          <a:p>
            <a:pPr algn="just"/>
            <a:endParaRPr lang="ro-RO" sz="2000" dirty="0">
              <a:cs typeface="Times New Roman" panose="02020603050405020304" pitchFamily="18" charset="0"/>
            </a:endParaRPr>
          </a:p>
          <a:p>
            <a:pPr algn="just"/>
            <a:endParaRPr lang="en-US" sz="2000" dirty="0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PROIECT COFINANTAT DE UNIUNEA EUROPEANA PRIN FONDUL EUROPEAN DE DEZVOLTARE REGIONALA</a:t>
            </a:r>
          </a:p>
          <a:p>
            <a:r>
              <a:rPr lang="en-US" dirty="0" smtClean="0"/>
              <a:t> POAT 2007-2013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7956" y="366382"/>
            <a:ext cx="5996087" cy="1067872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0FCF-0218-45C9-9951-B94892266774}" type="slidenum">
              <a:rPr lang="en-US" smtClean="0"/>
              <a:t>5</a:t>
            </a:fld>
            <a:endParaRPr lang="en-US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88374" y="1647856"/>
            <a:ext cx="9144000" cy="7701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o-RO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Elemente reprezentative în Proiect</a:t>
            </a:r>
          </a:p>
        </p:txBody>
      </p:sp>
    </p:spTree>
    <p:extLst>
      <p:ext uri="{BB962C8B-B14F-4D97-AF65-F5344CB8AC3E}">
        <p14:creationId xmlns:p14="http://schemas.microsoft.com/office/powerpoint/2010/main" val="29580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8374" y="1513114"/>
            <a:ext cx="9144000" cy="805543"/>
          </a:xfrm>
        </p:spPr>
        <p:txBody>
          <a:bodyPr>
            <a:normAutofit/>
          </a:bodyPr>
          <a:lstStyle/>
          <a:p>
            <a:r>
              <a:rPr lang="ro-RO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Obiective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83228" y="2642370"/>
            <a:ext cx="1064029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o-RO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o-RO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Obiectiv general</a:t>
            </a:r>
          </a:p>
          <a:p>
            <a:pPr lvl="1" algn="just"/>
            <a:r>
              <a:rPr lang="ro-RO" b="1" i="1" dirty="0" smtClean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Îndeplinirea condiționalității generale ex-ante referitoare la EIA și SEA prevăzută în anexa XI a Regulamentului nr.1303/2013 și în cadrul Acordului de Parteneriat aprobat de CE pentru perioada 2014-2020</a:t>
            </a:r>
          </a:p>
          <a:p>
            <a:pPr lvl="1" algn="just"/>
            <a:endParaRPr lang="ro-RO" b="1" i="1" dirty="0" smtClean="0">
              <a:solidFill>
                <a:srgbClr val="0070C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/>
            <a:endParaRPr lang="ro-RO" b="1" i="1" dirty="0" smtClean="0">
              <a:solidFill>
                <a:srgbClr val="0070C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/>
            <a:r>
              <a:rPr lang="ro-RO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	Obiectiv specific</a:t>
            </a:r>
          </a:p>
          <a:p>
            <a:pPr lvl="1" algn="just"/>
            <a:r>
              <a:rPr lang="ro-RO" b="1" i="1" dirty="0" smtClean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Dezvoltarea competențelor personalului autorităților pentru protecția mediului și a personalului Autorităților de Management și Organismelor intermediare ale acestora în evaluarea aplicațiilor proiectelor  finanțate din fonduri europene</a:t>
            </a:r>
            <a:endParaRPr lang="ro-RO" b="1" i="1" dirty="0">
              <a:solidFill>
                <a:srgbClr val="0070C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ro-RO" b="1" i="1" dirty="0">
              <a:solidFill>
                <a:srgbClr val="0070C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ro-RO" b="1" i="1" dirty="0">
              <a:solidFill>
                <a:srgbClr val="0070C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PROIECT COFINANTAT DE UNIUNEA EUROPEANA PRIN FONDUL EUROPEAN DE DEZVOLTARE REGIONALA</a:t>
            </a:r>
          </a:p>
          <a:p>
            <a:r>
              <a:rPr lang="en-US" dirty="0" smtClean="0"/>
              <a:t> POAT 2007-2013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7956" y="366382"/>
            <a:ext cx="5996087" cy="1067872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0FCF-0218-45C9-9951-B9489226677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38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72885" y="2158999"/>
            <a:ext cx="11064091" cy="3342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o-RO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Proiectul de derulează în cadrul a 2 cicluri de instruire  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endParaRPr lang="ro-RO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o-RO" sz="20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o-RO" sz="2000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2014 – 2016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o-RO" sz="20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o-RO" sz="2000" dirty="0" smtClean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etapa 1 –  ianuarie 2015 – noiembrie 2015 : 15 sesiuni de instruire pentru formarea profesională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o-RO" sz="2000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2000" dirty="0" smtClean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                                 EIA și 15 sesiuni de instruire pentru formarea profesională SEA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o-RO" sz="2000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o-RO" sz="2000" dirty="0" smtClean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etapa 2 -  ianuarie – decembrie 2016 : se stabilesc necesitățile în urma evaluării rezultatelor din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o-RO" sz="2000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o-RO" sz="2000" dirty="0" smtClean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	  prima etapă de instruiri 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o-RO" sz="20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ro-RO" sz="2000" dirty="0" smtClean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o-RO" sz="20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o-RO" sz="2000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2017 - 2020</a:t>
            </a:r>
            <a:endParaRPr lang="en-US" sz="20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PROIECT COFINANTAT DE UNIUNEA EUROPEANA PRIN FONDUL EUROPEAN DE DEZVOLTARE REGIONALA</a:t>
            </a:r>
          </a:p>
          <a:p>
            <a:r>
              <a:rPr lang="en-US" dirty="0" smtClean="0"/>
              <a:t> POAT 2007-2013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7956" y="366382"/>
            <a:ext cx="5996087" cy="1067872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0FCF-0218-45C9-9951-B94892266774}" type="slidenum">
              <a:rPr lang="en-US" smtClean="0"/>
              <a:t>7</a:t>
            </a:fld>
            <a:endParaRPr lang="en-US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524000" y="1508530"/>
            <a:ext cx="9144000" cy="8318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o-RO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Cicluri de instruire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9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72885" y="2158999"/>
            <a:ext cx="1106409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r>
              <a:rPr lang="ro-RO" sz="2000" dirty="0" smtClean="0">
                <a:cs typeface="Times New Roman" panose="02020603050405020304" pitchFamily="18" charset="0"/>
              </a:rPr>
              <a:t>Proiectul etapa 1 </a:t>
            </a:r>
            <a:r>
              <a:rPr lang="en-US" sz="2000" dirty="0"/>
              <a:t>“</a:t>
            </a:r>
            <a:r>
              <a:rPr lang="ro-RO" sz="2000" dirty="0"/>
              <a:t>Formarea profesională a personalului autorităţilor competente pentru protecţia mediului privind evaluarea impactului asupra mediului şi evaluarea de mediu pentru perioada 2014 – 2020”</a:t>
            </a:r>
          </a:p>
          <a:p>
            <a:pPr lvl="1" algn="just"/>
            <a:endParaRPr lang="ro-RO" sz="2000" dirty="0"/>
          </a:p>
          <a:p>
            <a:pPr lvl="0">
              <a:lnSpc>
                <a:spcPct val="120000"/>
              </a:lnSpc>
              <a:spcBef>
                <a:spcPts val="0"/>
              </a:spcBef>
            </a:pPr>
            <a:endParaRPr lang="ro-RO" sz="20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</a:pPr>
            <a:r>
              <a:rPr lang="ro-RO" sz="2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Valoarea proiectului 1.870.173,06  lei</a:t>
            </a:r>
          </a:p>
          <a:p>
            <a:pPr lvl="1">
              <a:lnSpc>
                <a:spcPct val="120000"/>
              </a:lnSpc>
            </a:pPr>
            <a:endParaRPr lang="ro-RO" sz="20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</a:pPr>
            <a:endParaRPr lang="ro-RO" sz="2000" b="1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</a:pPr>
            <a:r>
              <a:rPr lang="ro-RO" sz="2000" b="1" dirty="0" smtClean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Termen de </a:t>
            </a:r>
            <a:r>
              <a:rPr lang="ro-RO" sz="2000" b="1" smtClean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finalizare 30.11.2015</a:t>
            </a:r>
            <a:endParaRPr lang="ro-RO" sz="2000" b="1" dirty="0" smtClean="0">
              <a:solidFill>
                <a:srgbClr val="0070C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o-RO" sz="20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20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PROIECT COFINANTAT DE UNIUNEA EUROPEANA PRIN FONDUL EUROPEAN DE DEZVOLTARE REGIONALA</a:t>
            </a:r>
          </a:p>
          <a:p>
            <a:r>
              <a:rPr lang="en-US" dirty="0" smtClean="0"/>
              <a:t> POAT 2007-2013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7956" y="366382"/>
            <a:ext cx="5996087" cy="1067872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0FCF-0218-45C9-9951-B94892266774}" type="slidenum">
              <a:rPr lang="en-US" smtClean="0"/>
              <a:t>8</a:t>
            </a:fld>
            <a:endParaRPr lang="en-US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524000" y="1508530"/>
            <a:ext cx="9144000" cy="8318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o-RO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Elemente reprezentative</a:t>
            </a:r>
          </a:p>
          <a:p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89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60689" y="2294873"/>
            <a:ext cx="1087062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o-RO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lvl="0" algn="just"/>
            <a:endParaRPr lang="ro-RO" sz="20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ro-RO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Personalul din cadrul autorităților competente pentru protecția mediului </a:t>
            </a:r>
          </a:p>
          <a:p>
            <a:pPr lvl="0" algn="just"/>
            <a:r>
              <a:rPr lang="ro-RO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o-RO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MMAP, ANPM, ARBDD, 42 APM-uri județene</a:t>
            </a:r>
          </a:p>
          <a:p>
            <a:pPr lvl="0" algn="just"/>
            <a:endParaRPr lang="ro-RO" sz="20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ro-RO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Personalul din cadrul Autorităților de Management a</a:t>
            </a:r>
            <a:r>
              <a:rPr lang="en-US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le</a:t>
            </a:r>
            <a:r>
              <a:rPr lang="ro-RO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programelor operaționale finanțate din fonduri europene și din cadrul Organismelor intermediare aferente acestora</a:t>
            </a:r>
          </a:p>
          <a:p>
            <a:pPr lvl="0" algn="just"/>
            <a:endParaRPr lang="ro-RO" sz="20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ro-RO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o-RO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AM-urile POIM 2014-2020, PNDR 2014-2020, POR 2014-2020, POP 2014-2020 și OI-urile lor</a:t>
            </a:r>
            <a:endParaRPr lang="en-US" b="1" dirty="0">
              <a:solidFill>
                <a:srgbClr val="7030A0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PROIECT COFINANTAT DE UNIUNEA EUROPEANA PRIN FONDUL EUROPEAN DE DEZVOLTARE REGIONALA</a:t>
            </a:r>
          </a:p>
          <a:p>
            <a:r>
              <a:rPr lang="en-US" dirty="0" smtClean="0"/>
              <a:t> POAT 2007-2013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7956" y="366382"/>
            <a:ext cx="5996087" cy="1067872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0FCF-0218-45C9-9951-B94892266774}" type="slidenum">
              <a:rPr lang="en-US" smtClean="0"/>
              <a:t>9</a:t>
            </a:fld>
            <a:endParaRPr lang="en-US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88374" y="1647856"/>
            <a:ext cx="9144000" cy="942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o-RO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Grup țintă 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91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2071</TotalTime>
  <Words>654</Words>
  <Application>Microsoft Office PowerPoint</Application>
  <PresentationFormat>Widescreen</PresentationFormat>
  <Paragraphs>335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Simona Marcusohn</dc:creator>
  <cp:lastModifiedBy>Sanda Petrisor</cp:lastModifiedBy>
  <cp:revision>131</cp:revision>
  <cp:lastPrinted>2015-06-10T09:18:03Z</cp:lastPrinted>
  <dcterms:created xsi:type="dcterms:W3CDTF">2015-06-09T07:14:49Z</dcterms:created>
  <dcterms:modified xsi:type="dcterms:W3CDTF">2015-07-09T11:00:05Z</dcterms:modified>
</cp:coreProperties>
</file>