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sanda Piriianu" initials="MP" lastIdx="2" clrIdx="0">
    <p:extLst>
      <p:ext uri="{19B8F6BF-5375-455C-9EA6-DF929625EA0E}">
        <p15:presenceInfo xmlns:p15="http://schemas.microsoft.com/office/powerpoint/2012/main" userId="S-1-5-21-2917426104-394408006-108971551-177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168"/>
  </p:normalViewPr>
  <p:slideViewPr>
    <p:cSldViewPr snapToGrid="0" snapToObjects="1">
      <p:cViewPr varScale="1">
        <p:scale>
          <a:sx n="87" d="100"/>
          <a:sy n="87" d="100"/>
        </p:scale>
        <p:origin x="6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8-03T11:10:13.972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1F4984-0705-7242-97D8-A621F053291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6D8961-A3AB-3B44-B2B3-381874AE9512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9230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9110FF-0688-9346-A8CE-E552FFDB4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3F4947D-9394-5B4D-A2A8-7EBB76CF7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7ACC84-9B12-2C4B-AF64-5AC6DD65B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86F14C1-0902-E745-BE48-4D4C3B15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EFB1D6-62E8-114E-9387-83BAC8A79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83606061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C9DEA7-5954-1043-B49F-660D06897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17C772-FB29-734B-9486-EE3ED721F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830F29-7F3D-FA42-81C0-19B85EEE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E7461F6-1A17-6E47-A528-FD35DB3D4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B52D943-9EBD-C94C-B603-FA5B443E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0343394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A4C587E-BC51-7243-AD75-28D15039C2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26A759-789A-E44D-95E1-F90CE3339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049948B-B532-A848-AB73-E2DAA6CA8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69214D-422E-494A-8555-8F08A61BF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3F075C-2CA5-D64A-8A65-09EAB5FF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134306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0BA082-57F7-C446-BAFF-2CF467AAD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F691E-FD83-664D-9EE0-B8D1ACC1F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52E899-4998-524F-B113-CDDCBBA2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1E4FFE3-2D9E-4D4E-859F-62401339B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2DA69-C262-7048-B28A-B4302B94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3876415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536BCB-5FD9-5C4D-914B-EEF8290DF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E88AB2C-4801-9A45-AB81-50F4F4090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698200-C15F-7142-97B5-8E27949AC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4A7CB7-ADC7-E34C-9CFD-EAC77F250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037D52-0325-0046-8C66-C1A2056BF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8395164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AE3B97-2C5B-4043-8F1C-D90ECA540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7420E4-C397-6948-9DA2-350B86A00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9E1BC9-8787-934B-A24A-89E355684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D4340CD-19E6-514F-B917-335D8CB71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ED61E2-6A76-074F-BAE3-DD6F7FEF3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8B101EF-0C14-0A45-AE5C-C4EDD393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66925214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6CA8EA-06CC-0045-BF7C-13646E04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8D0A382-4692-A747-925F-2005399FE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6BDEE3-1FB9-D44B-8C56-444699C99D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C2AACBE-BAD8-9141-9258-5899D4EAC8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41213F-BAC5-5545-8288-8AD765734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5645C4B-783F-8D44-8FB0-B633948CC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187BF31-84BF-F349-85FE-D568A55C5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A917750-1DB6-1B4B-ACCE-45D21974B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44130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2B34E2-3B92-8E40-979D-4DA377C83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1D88A5B-701C-C049-B8FF-5E0197824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AF4797-35B1-F648-BFB2-F24A9B084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31ED421-C00C-6F45-9038-3A71F5151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8607098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C3DA22E-6647-E744-9BF0-F3001CEE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F14D6AB-F49E-0347-A75B-2E6E34912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1EA64F6-3F7A-B547-8573-83DF2327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33571737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B02F93-2740-8E47-B628-7D32AFDD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879DD1A-B467-A74B-81ED-E45080B05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BCF44B6-5D81-D24F-92A0-1DC0E42147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088049-265C-C647-B8DF-DE35F47A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32C18EB-69A9-A443-A985-CBD7E4EC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896383-71B8-0946-A641-2CE3D4E2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81468719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BC6CA8-95A1-9247-8688-3455D9345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3041DF8-FF80-EC44-B92F-8DD648B89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54E954D-CA21-664D-96E3-C7DD03488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ED937DF-EFB9-CC43-9BE8-B617C2D15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DB2BB92-427B-3543-9D34-4255976D8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54E052D-B678-CF4A-B050-A4DD9CE19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7673247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3D110A9-0D0B-0648-8EF6-B92EA279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E3515AB-35B3-9446-89BB-1A35DC26DD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05F176-7FD0-444A-A3DD-CACE516B5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95CA0-1DE2-0347-A4D2-C6BDB34430C8}" type="datetimeFigureOut">
              <a:rPr lang="ro-RO" smtClean="0"/>
              <a:t>04.08.2020</a:t>
            </a:fld>
            <a:endParaRPr lang="ro-R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93D1B31-9B98-5843-8684-BAC3B8C63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904014-F0AE-1247-8CAF-015350A66A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AF001-22F8-8E47-835B-D997132C4F96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4572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10F568-EC5D-7F4E-9B2A-3A3B035F5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0665"/>
            <a:ext cx="9144000" cy="287540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 </a:t>
            </a: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 </a:t>
            </a: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  <a:t/>
            </a:r>
            <a:br>
              <a:rPr lang="ro-RO" sz="2000" dirty="0">
                <a:latin typeface="Trebuchet MS" panose="020B0603020202020204" pitchFamily="34" charset="0"/>
                <a:cs typeface="Times New Roman" panose="02020603050405020304" pitchFamily="18" charset="0"/>
              </a:rPr>
            </a:br>
            <a:r>
              <a:rPr lang="en-GB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P</a:t>
            </a:r>
            <a:r>
              <a:rPr lang="ro-RO" sz="20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roiectul</a:t>
            </a:r>
            <a:r>
              <a:rPr lang="ro-RO" sz="20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„Sistem de monitorizare a fluxurilor de deșeuri menajere și similare în scopul îmbunătățirii mecanismelor de gestionare a instrumentului economic “Plătește Pentru Cât Arunci”, cod SIPOCA 593. </a:t>
            </a:r>
            <a:r>
              <a:rPr lang="ro-RO" sz="2000" b="1" dirty="0">
                <a:latin typeface="Trebuchet MS" panose="020B0603020202020204" pitchFamily="34" charset="0"/>
              </a:rPr>
              <a:t>  </a:t>
            </a:r>
            <a:r>
              <a:rPr lang="ro-RO" sz="2000" dirty="0">
                <a:latin typeface="Trebuchet MS" panose="020B0603020202020204" pitchFamily="34" charset="0"/>
              </a:rPr>
              <a:t/>
            </a:r>
            <a:br>
              <a:rPr lang="ro-RO" sz="2000" dirty="0">
                <a:latin typeface="Trebuchet MS" panose="020B0603020202020204" pitchFamily="34" charset="0"/>
              </a:rPr>
            </a:br>
            <a:r>
              <a:rPr lang="ro-RO" sz="2000" dirty="0">
                <a:latin typeface="Trebuchet MS" panose="020B0603020202020204" pitchFamily="34" charset="0"/>
              </a:rPr>
              <a:t/>
            </a:r>
            <a:br>
              <a:rPr lang="ro-RO" sz="2000" dirty="0">
                <a:latin typeface="Trebuchet MS" panose="020B0603020202020204" pitchFamily="34" charset="0"/>
              </a:rPr>
            </a:br>
            <a:r>
              <a:rPr lang="ro-RO" sz="1300" b="1" dirty="0">
                <a:latin typeface="Trebuchet MS" panose="020B0603020202020204" pitchFamily="34" charset="0"/>
              </a:rPr>
              <a:t> </a:t>
            </a:r>
            <a:r>
              <a:rPr lang="ro-RO" sz="1300" dirty="0">
                <a:latin typeface="Trebuchet MS" panose="020B0603020202020204" pitchFamily="34" charset="0"/>
              </a:rPr>
              <a:t/>
            </a:r>
            <a:br>
              <a:rPr lang="ro-RO" sz="1300" dirty="0">
                <a:latin typeface="Trebuchet MS" panose="020B0603020202020204" pitchFamily="34" charset="0"/>
              </a:rPr>
            </a:br>
            <a:r>
              <a:rPr lang="ro-RO" sz="1300" b="1" dirty="0">
                <a:latin typeface="Trebuchet MS" panose="020B0603020202020204" pitchFamily="34" charset="0"/>
              </a:rPr>
              <a:t> </a:t>
            </a:r>
            <a:r>
              <a:rPr lang="ro-RO" sz="1300" dirty="0">
                <a:latin typeface="Trebuchet MS" panose="020B0603020202020204" pitchFamily="34" charset="0"/>
              </a:rPr>
              <a:t/>
            </a:r>
            <a:br>
              <a:rPr lang="ro-RO" sz="1300" dirty="0">
                <a:latin typeface="Trebuchet MS" panose="020B0603020202020204" pitchFamily="34" charset="0"/>
              </a:rPr>
            </a:br>
            <a:r>
              <a:rPr lang="ro-RO" sz="1300" b="1" dirty="0">
                <a:latin typeface="Trebuchet MS" panose="020B0603020202020204" pitchFamily="34" charset="0"/>
              </a:rPr>
              <a:t> </a:t>
            </a:r>
            <a:r>
              <a:rPr lang="ro-RO" sz="1300" dirty="0">
                <a:latin typeface="Trebuchet MS" panose="020B0603020202020204" pitchFamily="34" charset="0"/>
              </a:rPr>
              <a:t/>
            </a:r>
            <a:br>
              <a:rPr lang="ro-RO" sz="1300" dirty="0">
                <a:latin typeface="Trebuchet MS" panose="020B0603020202020204" pitchFamily="34" charset="0"/>
              </a:rPr>
            </a:br>
            <a:endParaRPr lang="ro-RO" sz="1300" dirty="0">
              <a:latin typeface="Trebuchet MS" panose="020B06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3370F9C-A283-E14A-BA71-DD8652AFF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810" y="4765713"/>
            <a:ext cx="3619500" cy="1409700"/>
          </a:xfrm>
        </p:spPr>
        <p:txBody>
          <a:bodyPr>
            <a:normAutofit/>
          </a:bodyPr>
          <a:lstStyle/>
          <a:p>
            <a:r>
              <a:rPr lang="ro-RO" sz="1600" dirty="0">
                <a:latin typeface="Trebuchet MS" panose="020B0603020202020204" pitchFamily="34" charset="0"/>
                <a:cs typeface="Times New Roman" panose="02020603050405020304" pitchFamily="18" charset="0"/>
              </a:rPr>
              <a:t>Ministerul Mediului, Apelor și Pădurilor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A8E6083-1870-0747-83C4-86ACCBCCFAEE}"/>
              </a:ext>
            </a:extLst>
          </p:cNvPr>
          <p:cNvSpPr txBox="1"/>
          <p:nvPr/>
        </p:nvSpPr>
        <p:spPr>
          <a:xfrm>
            <a:off x="8166100" y="4707924"/>
            <a:ext cx="37084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/>
              <a:t> </a:t>
            </a:r>
            <a:r>
              <a:rPr lang="ro-RO" sz="1600" dirty="0">
                <a:latin typeface="Trebuchet MS" panose="020B0603020202020204" pitchFamily="34" charset="0"/>
                <a:cs typeface="Times New Roman" panose="02020603050405020304" pitchFamily="18" charset="0"/>
              </a:rPr>
              <a:t>Academia de Studii Economice București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DE8C82F-7B01-F74B-84D9-1005CCF8F5F5}"/>
              </a:ext>
            </a:extLst>
          </p:cNvPr>
          <p:cNvSpPr txBox="1"/>
          <p:nvPr/>
        </p:nvSpPr>
        <p:spPr>
          <a:xfrm>
            <a:off x="2108200" y="286266"/>
            <a:ext cx="7975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dirty="0">
                <a:latin typeface="Trebuchet MS" panose="020B0603020202020204" pitchFamily="34" charset="0"/>
              </a:rPr>
              <a:t>               </a:t>
            </a:r>
            <a:r>
              <a:rPr lang="en-GB" sz="22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Ministerul</a:t>
            </a:r>
            <a:r>
              <a:rPr lang="en-GB" sz="22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Mediului</a:t>
            </a:r>
            <a:r>
              <a:rPr lang="en-GB" sz="22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, </a:t>
            </a:r>
            <a:r>
              <a:rPr lang="en-GB" sz="22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Apelor</a:t>
            </a:r>
            <a:r>
              <a:rPr lang="en-GB" sz="22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și</a:t>
            </a:r>
            <a:r>
              <a:rPr lang="en-GB" sz="2200" b="1" dirty="0">
                <a:latin typeface="Trebuchet MS" panose="020B0603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200" b="1" dirty="0" err="1">
                <a:latin typeface="Trebuchet MS" panose="020B0603020202020204" pitchFamily="34" charset="0"/>
                <a:cs typeface="Times New Roman" panose="02020603050405020304" pitchFamily="18" charset="0"/>
              </a:rPr>
              <a:t>Pădurilor</a:t>
            </a:r>
            <a:endParaRPr lang="ro-RO" sz="2200" b="1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401E7A2-6262-C046-857D-EBE7CA99D550}"/>
              </a:ext>
            </a:extLst>
          </p:cNvPr>
          <p:cNvSpPr txBox="1"/>
          <p:nvPr/>
        </p:nvSpPr>
        <p:spPr>
          <a:xfrm>
            <a:off x="4431323" y="5433646"/>
            <a:ext cx="30773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latin typeface="Trebuchet MS" panose="020B0603020202020204" pitchFamily="34" charset="0"/>
              </a:rPr>
              <a:t>              București</a:t>
            </a:r>
          </a:p>
          <a:p>
            <a:r>
              <a:rPr lang="ro-RO" dirty="0">
                <a:latin typeface="Trebuchet MS" panose="020B0603020202020204" pitchFamily="34" charset="0"/>
              </a:rPr>
              <a:t>                 2020</a:t>
            </a:r>
          </a:p>
        </p:txBody>
      </p:sp>
    </p:spTree>
    <p:extLst>
      <p:ext uri="{BB962C8B-B14F-4D97-AF65-F5344CB8AC3E}">
        <p14:creationId xmlns:p14="http://schemas.microsoft.com/office/powerpoint/2010/main" val="3746430617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153057-D8F6-A546-A3A5-505258AC5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 err="1">
                <a:latin typeface="Trebuchet MS" panose="020B0603020202020204" pitchFamily="34" charset="0"/>
              </a:rPr>
              <a:t>Obiective</a:t>
            </a:r>
            <a:r>
              <a:rPr lang="en-GB" sz="2000" b="1" dirty="0">
                <a:latin typeface="Trebuchet MS" panose="020B0603020202020204" pitchFamily="34" charset="0"/>
              </a:rPr>
              <a:t> </a:t>
            </a:r>
            <a:r>
              <a:rPr lang="en-GB" sz="2000" b="1" dirty="0" err="1">
                <a:latin typeface="Trebuchet MS" panose="020B0603020202020204" pitchFamily="34" charset="0"/>
              </a:rPr>
              <a:t>proiect</a:t>
            </a:r>
            <a:endParaRPr lang="ro-RO" sz="2000" dirty="0">
              <a:latin typeface="Trebuchet MS" panose="020B0603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083F44-664F-FC49-92BE-62A80CCA0D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164" y="1533236"/>
            <a:ext cx="11536218" cy="495963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1600" b="1" u="sng" dirty="0">
                <a:latin typeface="Trebuchet MS" panose="020B0603020202020204" pitchFamily="34" charset="0"/>
              </a:rPr>
              <a:t>Obiectivul general al proiectului/Scopul proiectului</a:t>
            </a:r>
            <a:endParaRPr lang="ro-RO" sz="1600" b="1" u="sng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600" dirty="0" err="1">
                <a:latin typeface="Trebuchet MS" panose="020B0603020202020204" pitchFamily="34" charset="0"/>
              </a:rPr>
              <a:t>Obiectivul</a:t>
            </a:r>
            <a:r>
              <a:rPr lang="en-GB" sz="1600" dirty="0">
                <a:latin typeface="Trebuchet MS" panose="020B0603020202020204" pitchFamily="34" charset="0"/>
              </a:rPr>
              <a:t> general al </a:t>
            </a:r>
            <a:r>
              <a:rPr lang="en-GB" sz="1600" dirty="0" err="1">
                <a:latin typeface="Trebuchet MS" panose="020B0603020202020204" pitchFamily="34" charset="0"/>
              </a:rPr>
              <a:t>proiectului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îl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constituie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realizarea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unui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sistem</a:t>
            </a:r>
            <a:r>
              <a:rPr lang="en-GB" sz="1600" dirty="0">
                <a:latin typeface="Trebuchet MS" panose="020B0603020202020204" pitchFamily="34" charset="0"/>
              </a:rPr>
              <a:t> de </a:t>
            </a:r>
            <a:r>
              <a:rPr lang="en-GB" sz="1600" dirty="0" err="1">
                <a:latin typeface="Trebuchet MS" panose="020B0603020202020204" pitchFamily="34" charset="0"/>
              </a:rPr>
              <a:t>monitorizare</a:t>
            </a:r>
            <a:r>
              <a:rPr lang="ro-RO" sz="1600" dirty="0">
                <a:latin typeface="Trebuchet MS" panose="020B0603020202020204" pitchFamily="34" charset="0"/>
              </a:rPr>
              <a:t> în timp real</a:t>
            </a:r>
            <a:r>
              <a:rPr lang="en-GB" sz="1600" dirty="0">
                <a:latin typeface="Trebuchet MS" panose="020B0603020202020204" pitchFamily="34" charset="0"/>
              </a:rPr>
              <a:t> a </a:t>
            </a:r>
            <a:r>
              <a:rPr lang="en-GB" sz="1600" dirty="0" err="1">
                <a:latin typeface="Trebuchet MS" panose="020B0603020202020204" pitchFamily="34" charset="0"/>
              </a:rPr>
              <a:t>fluxurilor</a:t>
            </a:r>
            <a:r>
              <a:rPr lang="en-GB" sz="1600" dirty="0">
                <a:latin typeface="Trebuchet MS" panose="020B0603020202020204" pitchFamily="34" charset="0"/>
              </a:rPr>
              <a:t> de </a:t>
            </a:r>
            <a:r>
              <a:rPr lang="en-GB" sz="1600" dirty="0" err="1">
                <a:latin typeface="Trebuchet MS" panose="020B0603020202020204" pitchFamily="34" charset="0"/>
              </a:rPr>
              <a:t>de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euri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>
                <a:latin typeface="Trebuchet MS" panose="020B0603020202020204" pitchFamily="34" charset="0"/>
              </a:rPr>
              <a:t>municipale.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>
                <a:latin typeface="Trebuchet MS" panose="020B0603020202020204" pitchFamily="34" charset="0"/>
              </a:rPr>
              <a:t>Scopul îl reprezintă crearea de </a:t>
            </a:r>
            <a:r>
              <a:rPr lang="en-GB" sz="1600" dirty="0" err="1">
                <a:latin typeface="Trebuchet MS" panose="020B0603020202020204" pitchFamily="34" charset="0"/>
              </a:rPr>
              <a:t>mecanisme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>
                <a:latin typeface="Trebuchet MS" panose="020B0603020202020204" pitchFamily="34" charset="0"/>
              </a:rPr>
              <a:t>digitale </a:t>
            </a:r>
            <a:r>
              <a:rPr lang="en-GB" sz="1600" dirty="0">
                <a:latin typeface="Trebuchet MS" panose="020B0603020202020204" pitchFamily="34" charset="0"/>
              </a:rPr>
              <a:t>de </a:t>
            </a:r>
            <a:r>
              <a:rPr lang="en-GB" sz="1600" dirty="0" err="1">
                <a:latin typeface="Trebuchet MS" panose="020B0603020202020204" pitchFamily="34" charset="0"/>
              </a:rPr>
              <a:t>gestionare</a:t>
            </a:r>
            <a:r>
              <a:rPr lang="en-GB" sz="1600" dirty="0">
                <a:latin typeface="Trebuchet MS" panose="020B0603020202020204" pitchFamily="34" charset="0"/>
              </a:rPr>
              <a:t> a </a:t>
            </a:r>
            <a:r>
              <a:rPr lang="en-GB" sz="1600" dirty="0" err="1">
                <a:latin typeface="Trebuchet MS" panose="020B0603020202020204" pitchFamily="34" charset="0"/>
              </a:rPr>
              <a:t>instrumentului</a:t>
            </a:r>
            <a:r>
              <a:rPr lang="en-GB" sz="1600" dirty="0">
                <a:latin typeface="Trebuchet MS" panose="020B0603020202020204" pitchFamily="34" charset="0"/>
              </a:rPr>
              <a:t> economic “Pl</a:t>
            </a:r>
            <a:r>
              <a:rPr lang="ro-RO" sz="1600" dirty="0">
                <a:latin typeface="Trebuchet MS" panose="020B0603020202020204" pitchFamily="34" charset="0"/>
              </a:rPr>
              <a:t>ă</a:t>
            </a:r>
            <a:r>
              <a:rPr lang="en-GB" sz="1600" dirty="0" err="1">
                <a:latin typeface="Trebuchet MS" panose="020B0603020202020204" pitchFamily="34" charset="0"/>
              </a:rPr>
              <a:t>te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te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Pentru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Cât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Arunci</a:t>
            </a:r>
            <a:r>
              <a:rPr lang="en-GB" sz="1600" dirty="0">
                <a:latin typeface="Trebuchet MS" panose="020B0603020202020204" pitchFamily="34" charset="0"/>
              </a:rPr>
              <a:t>”</a:t>
            </a:r>
            <a:r>
              <a:rPr lang="ro-RO" sz="1600" dirty="0">
                <a:latin typeface="Trebuchet MS" panose="020B0603020202020204" pitchFamily="34" charset="0"/>
              </a:rPr>
              <a:t> </a:t>
            </a:r>
            <a:r>
              <a:rPr lang="en-GB" sz="1600" dirty="0">
                <a:latin typeface="Trebuchet MS" panose="020B0603020202020204" pitchFamily="34" charset="0"/>
              </a:rPr>
              <a:t>(PPCA), </a:t>
            </a:r>
            <a:r>
              <a:rPr lang="en-GB" sz="1600" dirty="0" err="1">
                <a:latin typeface="Trebuchet MS" panose="020B0603020202020204" pitchFamily="34" charset="0"/>
              </a:rPr>
              <a:t>astfel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încât</a:t>
            </a:r>
            <a:r>
              <a:rPr lang="en-GB" sz="1600" dirty="0">
                <a:latin typeface="Trebuchet MS" panose="020B0603020202020204" pitchFamily="34" charset="0"/>
              </a:rPr>
              <a:t> s</a:t>
            </a:r>
            <a:r>
              <a:rPr lang="ro-RO" sz="1600" dirty="0">
                <a:latin typeface="Trebuchet MS" panose="020B0603020202020204" pitchFamily="34" charset="0"/>
              </a:rPr>
              <a:t>ă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poat</a:t>
            </a:r>
            <a:r>
              <a:rPr lang="ro-RO" sz="1600" dirty="0">
                <a:latin typeface="Trebuchet MS" panose="020B0603020202020204" pitchFamily="34" charset="0"/>
              </a:rPr>
              <a:t>ă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cre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te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gradul</a:t>
            </a:r>
            <a:r>
              <a:rPr lang="en-GB" sz="1600" dirty="0">
                <a:latin typeface="Trebuchet MS" panose="020B0603020202020204" pitchFamily="34" charset="0"/>
              </a:rPr>
              <a:t> de</a:t>
            </a:r>
            <a:r>
              <a:rPr lang="ro-RO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reciclare</a:t>
            </a:r>
            <a:r>
              <a:rPr lang="en-GB" sz="1600" dirty="0">
                <a:latin typeface="Trebuchet MS" panose="020B0603020202020204" pitchFamily="34" charset="0"/>
              </a:rPr>
              <a:t> a de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eurilor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municipale</a:t>
            </a:r>
            <a:endParaRPr lang="ro-RO" sz="16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</a:pPr>
            <a:endParaRPr lang="ro-RO" sz="1600" b="1" dirty="0">
              <a:latin typeface="Trebuchet MS" panose="020B0603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1600" b="1" u="sng" dirty="0" err="1">
                <a:latin typeface="Trebuchet MS" panose="020B0603020202020204" pitchFamily="34" charset="0"/>
              </a:rPr>
              <a:t>Obiectivele</a:t>
            </a:r>
            <a:r>
              <a:rPr lang="en-GB" sz="1600" b="1" u="sng" dirty="0">
                <a:latin typeface="Trebuchet MS" panose="020B0603020202020204" pitchFamily="34" charset="0"/>
              </a:rPr>
              <a:t> </a:t>
            </a:r>
            <a:r>
              <a:rPr lang="en-GB" sz="1600" b="1" u="sng" dirty="0" err="1">
                <a:latin typeface="Trebuchet MS" panose="020B0603020202020204" pitchFamily="34" charset="0"/>
              </a:rPr>
              <a:t>specifice</a:t>
            </a:r>
            <a:r>
              <a:rPr lang="en-GB" sz="1600" b="1" u="sng" dirty="0">
                <a:latin typeface="Trebuchet MS" panose="020B0603020202020204" pitchFamily="34" charset="0"/>
              </a:rPr>
              <a:t> ale </a:t>
            </a:r>
            <a:r>
              <a:rPr lang="en-GB" sz="1600" b="1" u="sng" dirty="0" err="1">
                <a:latin typeface="Trebuchet MS" panose="020B0603020202020204" pitchFamily="34" charset="0"/>
              </a:rPr>
              <a:t>proiectului</a:t>
            </a:r>
            <a:endParaRPr lang="ro-RO" sz="1600" b="1" u="sng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600" dirty="0" err="1">
                <a:latin typeface="Trebuchet MS" panose="020B0603020202020204" pitchFamily="34" charset="0"/>
              </a:rPr>
              <a:t>Realizarea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unui</a:t>
            </a:r>
            <a:r>
              <a:rPr lang="en-GB" sz="1600" dirty="0">
                <a:latin typeface="Trebuchet MS" panose="020B0603020202020204" pitchFamily="34" charset="0"/>
              </a:rPr>
              <a:t> Plan de ac</a:t>
            </a:r>
            <a:r>
              <a:rPr lang="ro-RO" sz="1600" dirty="0">
                <a:latin typeface="Trebuchet MS" panose="020B0603020202020204" pitchFamily="34" charset="0"/>
              </a:rPr>
              <a:t>ț</a:t>
            </a:r>
            <a:r>
              <a:rPr lang="en-GB" sz="1600" dirty="0" err="1">
                <a:latin typeface="Trebuchet MS" panose="020B0603020202020204" pitchFamily="34" charset="0"/>
              </a:rPr>
              <a:t>iune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pentru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digitalizarea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i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implementarea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instrumentului</a:t>
            </a:r>
            <a:r>
              <a:rPr lang="en-GB" sz="1600" dirty="0">
                <a:latin typeface="Trebuchet MS" panose="020B0603020202020204" pitchFamily="34" charset="0"/>
              </a:rPr>
              <a:t> economic PPCA</a:t>
            </a:r>
            <a:endParaRPr lang="ro-RO" sz="16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600" dirty="0" err="1">
                <a:latin typeface="Trebuchet MS" panose="020B0603020202020204" pitchFamily="34" charset="0"/>
              </a:rPr>
              <a:t>Realizarea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unui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Mecanism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privind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aplicarea</a:t>
            </a:r>
            <a:r>
              <a:rPr lang="ro-RO" sz="1600" dirty="0">
                <a:latin typeface="Trebuchet MS" panose="020B0603020202020204" pitchFamily="34" charset="0"/>
              </a:rPr>
              <a:t> </a:t>
            </a:r>
            <a:r>
              <a:rPr lang="en-GB" sz="1600" dirty="0">
                <a:latin typeface="Trebuchet MS" panose="020B0603020202020204" pitchFamily="34" charset="0"/>
              </a:rPr>
              <a:t>PPCA</a:t>
            </a:r>
            <a:endParaRPr lang="ro-RO" sz="1600" dirty="0">
              <a:latin typeface="Trebuchet MS" panose="020B0603020202020204" pitchFamily="34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sz="1600" dirty="0">
                <a:latin typeface="Trebuchet MS" panose="020B0603020202020204" pitchFamily="34" charset="0"/>
              </a:rPr>
              <a:t>Creșterea competențelor pentru personalul din cadrul MMAP, al autorităților din subordine sau coordonare și personalului din cadrul structurilor asociative ale autorităților administrației publice locale pentru implementarea instrumentului economic PPCA</a:t>
            </a:r>
          </a:p>
          <a:p>
            <a:endParaRPr lang="ro-RO" sz="1600" b="1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9430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2D3DAD-0427-A644-9008-B1D7923D2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 err="1">
                <a:latin typeface="Trebuchet MS" panose="020B0603020202020204" pitchFamily="34" charset="0"/>
              </a:rPr>
              <a:t>Rezultate</a:t>
            </a:r>
            <a:r>
              <a:rPr lang="en-GB" sz="2000" b="1" dirty="0">
                <a:latin typeface="Trebuchet MS" panose="020B0603020202020204" pitchFamily="34" charset="0"/>
              </a:rPr>
              <a:t> a</a:t>
            </a:r>
            <a:r>
              <a:rPr lang="ro-RO" sz="2000" b="1" dirty="0">
                <a:latin typeface="Trebuchet MS" panose="020B0603020202020204" pitchFamily="34" charset="0"/>
              </a:rPr>
              <a:t>ș</a:t>
            </a:r>
            <a:r>
              <a:rPr lang="en-GB" sz="2000" b="1" dirty="0" err="1">
                <a:latin typeface="Trebuchet MS" panose="020B0603020202020204" pitchFamily="34" charset="0"/>
              </a:rPr>
              <a:t>teptate</a:t>
            </a:r>
            <a:endParaRPr lang="ro-RO" sz="20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BDF384-BF37-6047-837F-826F1B0B8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es-ES" sz="16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1600" dirty="0" err="1" smtClean="0">
                <a:latin typeface="Trebuchet MS" panose="020B0603020202020204" pitchFamily="34" charset="0"/>
              </a:rPr>
              <a:t>Rezultat</a:t>
            </a:r>
            <a:r>
              <a:rPr lang="es-ES" sz="1600" dirty="0" smtClean="0">
                <a:latin typeface="Trebuchet MS" panose="020B0603020202020204" pitchFamily="34" charset="0"/>
              </a:rPr>
              <a:t> </a:t>
            </a:r>
            <a:r>
              <a:rPr lang="es-ES" sz="1600" dirty="0">
                <a:latin typeface="Trebuchet MS" panose="020B0603020202020204" pitchFamily="34" charset="0"/>
              </a:rPr>
              <a:t>1 – Plan de ac</a:t>
            </a:r>
            <a:r>
              <a:rPr lang="ro-RO" sz="1600" dirty="0">
                <a:latin typeface="Trebuchet MS" panose="020B0603020202020204" pitchFamily="34" charset="0"/>
              </a:rPr>
              <a:t>ț</a:t>
            </a:r>
            <a:r>
              <a:rPr lang="es-ES" sz="1600" dirty="0" err="1">
                <a:latin typeface="Trebuchet MS" panose="020B0603020202020204" pitchFamily="34" charset="0"/>
              </a:rPr>
              <a:t>iune</a:t>
            </a:r>
            <a:r>
              <a:rPr lang="es-ES" sz="1600" dirty="0">
                <a:latin typeface="Trebuchet MS" panose="020B0603020202020204" pitchFamily="34" charset="0"/>
              </a:rPr>
              <a:t> </a:t>
            </a:r>
            <a:r>
              <a:rPr lang="es-ES" sz="1600" dirty="0" err="1">
                <a:latin typeface="Trebuchet MS" panose="020B0603020202020204" pitchFamily="34" charset="0"/>
              </a:rPr>
              <a:t>pentru</a:t>
            </a:r>
            <a:r>
              <a:rPr lang="es-ES" sz="1600" dirty="0">
                <a:latin typeface="Trebuchet MS" panose="020B0603020202020204" pitchFamily="34" charset="0"/>
              </a:rPr>
              <a:t> </a:t>
            </a:r>
            <a:r>
              <a:rPr lang="es-ES" sz="1600" dirty="0" err="1">
                <a:latin typeface="Trebuchet MS" panose="020B0603020202020204" pitchFamily="34" charset="0"/>
              </a:rPr>
              <a:t>digitalizarea</a:t>
            </a:r>
            <a:r>
              <a:rPr lang="es-ES" sz="1600" dirty="0">
                <a:latin typeface="Trebuchet MS" panose="020B0603020202020204" pitchFamily="34" charset="0"/>
              </a:rPr>
              <a:t> 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s-ES" sz="1600" dirty="0">
                <a:latin typeface="Trebuchet MS" panose="020B0603020202020204" pitchFamily="34" charset="0"/>
              </a:rPr>
              <a:t>i </a:t>
            </a:r>
            <a:r>
              <a:rPr lang="es-ES" sz="1600" dirty="0" err="1">
                <a:latin typeface="Trebuchet MS" panose="020B0603020202020204" pitchFamily="34" charset="0"/>
              </a:rPr>
              <a:t>implementarea</a:t>
            </a:r>
            <a:r>
              <a:rPr lang="es-ES" sz="1600" dirty="0">
                <a:latin typeface="Trebuchet MS" panose="020B0603020202020204" pitchFamily="34" charset="0"/>
              </a:rPr>
              <a:t> PPCA</a:t>
            </a:r>
            <a:r>
              <a:rPr lang="en-US" sz="1600" dirty="0">
                <a:latin typeface="Trebuchet MS" panose="020B0603020202020204" pitchFamily="34" charset="0"/>
              </a:rPr>
              <a:t>;</a:t>
            </a:r>
            <a:endParaRPr lang="ro-RO" sz="1600" dirty="0">
              <a:latin typeface="Trebuchet MS" panose="020B0603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ro-RO" sz="16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1600" dirty="0" err="1">
                <a:latin typeface="Trebuchet MS" panose="020B0603020202020204" pitchFamily="34" charset="0"/>
              </a:rPr>
              <a:t>Rezultat</a:t>
            </a:r>
            <a:r>
              <a:rPr lang="en-GB" sz="1600" dirty="0">
                <a:latin typeface="Trebuchet MS" panose="020B0603020202020204" pitchFamily="34" charset="0"/>
              </a:rPr>
              <a:t> 2 – </a:t>
            </a:r>
            <a:r>
              <a:rPr lang="en-GB" sz="1600" dirty="0" err="1">
                <a:latin typeface="Trebuchet MS" panose="020B0603020202020204" pitchFamily="34" charset="0"/>
              </a:rPr>
              <a:t>Mecanism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privind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aplicarea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en-GB" sz="1600" dirty="0" err="1">
                <a:latin typeface="Trebuchet MS" panose="020B0603020202020204" pitchFamily="34" charset="0"/>
              </a:rPr>
              <a:t>instrumentului</a:t>
            </a:r>
            <a:r>
              <a:rPr lang="en-GB" sz="1600" dirty="0">
                <a:latin typeface="Trebuchet MS" panose="020B0603020202020204" pitchFamily="34" charset="0"/>
              </a:rPr>
              <a:t> economic „Pl</a:t>
            </a:r>
            <a:r>
              <a:rPr lang="ro-RO" sz="1600" dirty="0">
                <a:latin typeface="Trebuchet MS" panose="020B0603020202020204" pitchFamily="34" charset="0"/>
              </a:rPr>
              <a:t>ă</a:t>
            </a:r>
            <a:r>
              <a:rPr lang="en-GB" sz="1600" dirty="0" err="1">
                <a:latin typeface="Trebuchet MS" panose="020B0603020202020204" pitchFamily="34" charset="0"/>
              </a:rPr>
              <a:t>te</a:t>
            </a:r>
            <a:r>
              <a:rPr lang="ro-RO" sz="1600" dirty="0">
                <a:latin typeface="Trebuchet MS" panose="020B0603020202020204" pitchFamily="34" charset="0"/>
              </a:rPr>
              <a:t>ș</a:t>
            </a:r>
            <a:r>
              <a:rPr lang="en-GB" sz="1600" dirty="0" err="1">
                <a:latin typeface="Trebuchet MS" panose="020B0603020202020204" pitchFamily="34" charset="0"/>
              </a:rPr>
              <a:t>te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 err="1">
                <a:latin typeface="Trebuchet MS" panose="020B0603020202020204" pitchFamily="34" charset="0"/>
              </a:rPr>
              <a:t>P</a:t>
            </a:r>
            <a:r>
              <a:rPr lang="en-GB" sz="1600" dirty="0" err="1">
                <a:latin typeface="Trebuchet MS" panose="020B0603020202020204" pitchFamily="34" charset="0"/>
              </a:rPr>
              <a:t>entru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 err="1">
                <a:latin typeface="Trebuchet MS" panose="020B0603020202020204" pitchFamily="34" charset="0"/>
              </a:rPr>
              <a:t>C</a:t>
            </a:r>
            <a:r>
              <a:rPr lang="en-GB" sz="1600" dirty="0" err="1">
                <a:latin typeface="Trebuchet MS" panose="020B0603020202020204" pitchFamily="34" charset="0"/>
              </a:rPr>
              <a:t>ât</a:t>
            </a:r>
            <a:r>
              <a:rPr lang="en-GB" sz="1600" dirty="0">
                <a:latin typeface="Trebuchet MS" panose="020B0603020202020204" pitchFamily="34" charset="0"/>
              </a:rPr>
              <a:t> </a:t>
            </a:r>
            <a:r>
              <a:rPr lang="ro-RO" sz="1600" dirty="0" err="1">
                <a:latin typeface="Trebuchet MS" panose="020B0603020202020204" pitchFamily="34" charset="0"/>
              </a:rPr>
              <a:t>A</a:t>
            </a:r>
            <a:r>
              <a:rPr lang="en-GB" sz="1600" dirty="0" err="1">
                <a:latin typeface="Trebuchet MS" panose="020B0603020202020204" pitchFamily="34" charset="0"/>
              </a:rPr>
              <a:t>runci</a:t>
            </a:r>
            <a:r>
              <a:rPr lang="en-GB" sz="1600" dirty="0">
                <a:latin typeface="Trebuchet MS" panose="020B0603020202020204" pitchFamily="34" charset="0"/>
              </a:rPr>
              <a:t>” (PPCA);</a:t>
            </a:r>
            <a:endParaRPr lang="ro-RO" sz="16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endParaRPr lang="ro-RO" sz="16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1600" dirty="0">
                <a:latin typeface="Trebuchet MS" panose="020B0603020202020204" pitchFamily="34" charset="0"/>
              </a:rPr>
              <a:t>Rezultat 3 – Competențe crescute pentru personalul MMAP, autorităților în subordine sau coordonare și personalului din cadrul structurilor asociative ale autorităților administrației publice locale pentru implementarea instrumentului economic PPCA</a:t>
            </a:r>
            <a:r>
              <a:rPr lang="en-US" sz="1600" dirty="0">
                <a:latin typeface="Trebuchet MS" panose="020B0603020202020204" pitchFamily="34" charset="0"/>
              </a:rPr>
              <a:t>.</a:t>
            </a:r>
            <a:endParaRPr lang="ro-RO" sz="16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9122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AA65ED-1F25-AD4F-BE22-EE76EB121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b="1" dirty="0" err="1">
                <a:latin typeface="Trebuchet MS" panose="020B0603020202020204" pitchFamily="34" charset="0"/>
              </a:rPr>
              <a:t>Justificare</a:t>
            </a:r>
            <a:endParaRPr lang="ro-RO" sz="2000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E81C9F-1CA3-7045-8B7C-3BC9739FE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5216055"/>
          </a:xfrm>
        </p:spPr>
        <p:txBody>
          <a:bodyPr>
            <a:normAutofit/>
          </a:bodyPr>
          <a:lstStyle/>
          <a:p>
            <a:pPr algn="just"/>
            <a:endParaRPr lang="en-GB" sz="1400" dirty="0">
              <a:latin typeface="Trebuchet MS" panose="020B0603020202020204" pitchFamily="34" charset="0"/>
            </a:endParaRPr>
          </a:p>
          <a:p>
            <a:pPr algn="just"/>
            <a:endParaRPr lang="en-GB" sz="1400" dirty="0">
              <a:latin typeface="Trebuchet MS" panose="020B0603020202020204" pitchFamily="34" charset="0"/>
            </a:endParaRPr>
          </a:p>
          <a:p>
            <a:pPr algn="just"/>
            <a:r>
              <a:rPr lang="en-GB" sz="1400" dirty="0" err="1">
                <a:latin typeface="Trebuchet MS" panose="020B0603020202020204" pitchFamily="34" charset="0"/>
              </a:rPr>
              <a:t>România</a:t>
            </a:r>
            <a:r>
              <a:rPr lang="en-GB" sz="1400" dirty="0">
                <a:latin typeface="Trebuchet MS" panose="020B0603020202020204" pitchFamily="34" charset="0"/>
              </a:rPr>
              <a:t> are de </a:t>
            </a:r>
            <a:r>
              <a:rPr lang="en-GB" sz="1400" dirty="0" err="1">
                <a:latin typeface="Trebuchet MS" panose="020B0603020202020204" pitchFamily="34" charset="0"/>
              </a:rPr>
              <a:t>atins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 err="1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inte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ambițioase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stabilite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directivele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Uniunii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Europene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ceea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prive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reciclarea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iar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Ministerul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Apelor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și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Pădurilor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structura</a:t>
            </a:r>
            <a:r>
              <a:rPr lang="en-GB" sz="1400" dirty="0">
                <a:latin typeface="Trebuchet MS" panose="020B0603020202020204" pitchFamily="34" charset="0"/>
              </a:rPr>
              <a:t> public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central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care </a:t>
            </a:r>
            <a:r>
              <a:rPr lang="en-GB" sz="1400" dirty="0" err="1">
                <a:latin typeface="Trebuchet MS" panose="020B0603020202020204" pitchFamily="34" charset="0"/>
              </a:rPr>
              <a:t>coordoneaz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supravegheaz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respectarea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prevederilor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legale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privind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g</a:t>
            </a:r>
            <a:r>
              <a:rPr lang="en-GB" sz="1400" dirty="0" err="1">
                <a:latin typeface="Trebuchet MS" panose="020B0603020202020204" pitchFamily="34" charset="0"/>
              </a:rPr>
              <a:t>estionarea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și </a:t>
            </a:r>
            <a:r>
              <a:rPr lang="en-GB" sz="1400" dirty="0" err="1">
                <a:latin typeface="Trebuchet MS" panose="020B0603020202020204" pitchFamily="34" charset="0"/>
              </a:rPr>
              <a:t>prevenirea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gener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 err="1">
                <a:latin typeface="Trebuchet MS" panose="020B0603020202020204" pitchFamily="34" charset="0"/>
              </a:rPr>
              <a:t>rii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ro-RO" sz="1400" dirty="0">
                <a:latin typeface="Trebuchet MS" panose="020B0603020202020204" pitchFamily="34" charset="0"/>
              </a:rPr>
              <a:t>î</a:t>
            </a:r>
            <a:r>
              <a:rPr lang="en-GB" sz="1400" dirty="0" err="1">
                <a:latin typeface="Trebuchet MS" panose="020B0603020202020204" pitchFamily="34" charset="0"/>
              </a:rPr>
              <a:t>ntreprinde</a:t>
            </a:r>
            <a:r>
              <a:rPr lang="en-GB" sz="1400" dirty="0">
                <a:latin typeface="Trebuchet MS" panose="020B0603020202020204" pitchFamily="34" charset="0"/>
              </a:rPr>
              <a:t> ac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iuni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pentru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dezvoltarea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mecanisme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instrumente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îmbun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t</a:t>
            </a:r>
            <a:r>
              <a:rPr lang="ro-RO" sz="1400" dirty="0" err="1">
                <a:latin typeface="Trebuchet MS" panose="020B0603020202020204" pitchFamily="34" charset="0"/>
              </a:rPr>
              <a:t>ăț</a:t>
            </a:r>
            <a:r>
              <a:rPr lang="en-GB" sz="1400" dirty="0">
                <a:latin typeface="Trebuchet MS" panose="020B0603020202020204" pitchFamily="34" charset="0"/>
              </a:rPr>
              <a:t>ire a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it-IT" sz="1400" dirty="0">
                <a:latin typeface="Trebuchet MS" panose="020B0603020202020204" pitchFamily="34" charset="0"/>
              </a:rPr>
              <a:t>proceselor decizionale în acest domeniu.</a:t>
            </a:r>
          </a:p>
          <a:p>
            <a:pPr marL="0" indent="0" algn="just">
              <a:buNone/>
            </a:pPr>
            <a:endParaRPr lang="ro-RO" sz="1400" dirty="0">
              <a:latin typeface="Trebuchet MS" panose="020B0603020202020204" pitchFamily="34" charset="0"/>
            </a:endParaRPr>
          </a:p>
          <a:p>
            <a:pPr algn="just"/>
            <a:r>
              <a:rPr lang="it-IT" sz="1400" dirty="0">
                <a:latin typeface="Trebuchet MS" panose="020B0603020202020204" pitchFamily="34" charset="0"/>
              </a:rPr>
              <a:t>Luand in considerare noile modificari legislative de la nivel european, precum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it-IT" sz="1400" dirty="0">
                <a:latin typeface="Trebuchet MS" panose="020B0603020202020204" pitchFamily="34" charset="0"/>
              </a:rPr>
              <a:t>i m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it-IT" sz="1400" dirty="0">
                <a:latin typeface="Trebuchet MS" panose="020B0603020202020204" pitchFamily="34" charset="0"/>
              </a:rPr>
              <a:t>surile incluse în Planul Na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it-IT" sz="1400" dirty="0">
                <a:latin typeface="Trebuchet MS" panose="020B0603020202020204" pitchFamily="34" charset="0"/>
              </a:rPr>
              <a:t>ional de Gestionare a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prin</a:t>
            </a:r>
            <a:r>
              <a:rPr lang="en-GB" sz="1400" dirty="0">
                <a:latin typeface="Trebuchet MS" panose="020B0603020202020204" pitchFamily="34" charset="0"/>
              </a:rPr>
              <a:t> OUG 74/2018 au </a:t>
            </a:r>
            <a:r>
              <a:rPr lang="en-GB" sz="1400" dirty="0" err="1">
                <a:latin typeface="Trebuchet MS" panose="020B0603020202020204" pitchFamily="34" charset="0"/>
              </a:rPr>
              <a:t>fost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introduse</a:t>
            </a:r>
            <a:r>
              <a:rPr lang="en-GB" sz="1400" dirty="0">
                <a:latin typeface="Trebuchet MS" panose="020B0603020202020204" pitchFamily="34" charset="0"/>
              </a:rPr>
              <a:t> o </a:t>
            </a:r>
            <a:r>
              <a:rPr lang="en-GB" sz="1400" dirty="0" err="1">
                <a:latin typeface="Trebuchet MS" panose="020B0603020202020204" pitchFamily="34" charset="0"/>
              </a:rPr>
              <a:t>serie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prevederi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cadrul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schemelor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responsabilitate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extins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a </a:t>
            </a:r>
            <a:r>
              <a:rPr lang="en-GB" sz="1400" dirty="0" err="1">
                <a:latin typeface="Trebuchet MS" panose="020B0603020202020204" pitchFamily="34" charset="0"/>
              </a:rPr>
              <a:t>produc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 err="1">
                <a:latin typeface="Trebuchet MS" panose="020B0603020202020204" pitchFamily="34" charset="0"/>
              </a:rPr>
              <a:t>torilor</a:t>
            </a:r>
            <a:r>
              <a:rPr lang="ro-RO" sz="1400" dirty="0">
                <a:latin typeface="Trebuchet MS" panose="020B0603020202020204" pitchFamily="34" charset="0"/>
              </a:rPr>
              <a:t>, prevederi care, împreună cu responsabilitățile existente ale UAT-urilor, vin să stimuleze colectarea separată a deșeurilor municipale. </a:t>
            </a:r>
            <a:endParaRPr lang="en-GB" sz="1400" dirty="0">
              <a:latin typeface="Trebuchet MS" panose="020B0603020202020204" pitchFamily="34" charset="0"/>
            </a:endParaRPr>
          </a:p>
          <a:p>
            <a:pPr marL="0" indent="0" algn="just">
              <a:buNone/>
            </a:pPr>
            <a:endParaRPr lang="en-GB" sz="1400" dirty="0">
              <a:latin typeface="Trebuchet MS" panose="020B0603020202020204" pitchFamily="34" charset="0"/>
            </a:endParaRPr>
          </a:p>
          <a:p>
            <a:pPr algn="just"/>
            <a:r>
              <a:rPr lang="ro-RO" sz="1400" dirty="0">
                <a:latin typeface="Trebuchet MS" panose="020B0603020202020204" pitchFamily="34" charset="0"/>
              </a:rPr>
              <a:t>Urmare a introducerii </a:t>
            </a:r>
            <a:r>
              <a:rPr lang="en-GB" sz="1400" dirty="0" err="1">
                <a:latin typeface="Trebuchet MS" panose="020B0603020202020204" pitchFamily="34" charset="0"/>
              </a:rPr>
              <a:t>prin</a:t>
            </a:r>
            <a:r>
              <a:rPr lang="en-GB" sz="1400" dirty="0">
                <a:latin typeface="Trebuchet MS" panose="020B0603020202020204" pitchFamily="34" charset="0"/>
              </a:rPr>
              <a:t> OUG 74/2018 a </a:t>
            </a:r>
            <a:r>
              <a:rPr lang="ro-RO" sz="1400" dirty="0">
                <a:latin typeface="Trebuchet MS" panose="020B0603020202020204" pitchFamily="34" charset="0"/>
              </a:rPr>
              <a:t>instrumentului economic “Plătește Pentru Cât Arunci” (PPCA), sunt necesare acțiuni de dezvoltare de sisteme și instrumente de management astfel încât autoritățile publice locale</a:t>
            </a:r>
            <a:r>
              <a:rPr lang="en-GB" sz="1400" dirty="0">
                <a:latin typeface="Trebuchet MS" panose="020B0603020202020204" pitchFamily="34" charset="0"/>
              </a:rPr>
              <a:t>,</a:t>
            </a:r>
            <a:r>
              <a:rPr lang="ro-RO" sz="1400" dirty="0">
                <a:latin typeface="Trebuchet MS" panose="020B0603020202020204" pitchFamily="34" charset="0"/>
              </a:rPr>
              <a:t> responsabile cu implementarea prevederilor ordonanței</a:t>
            </a:r>
            <a:r>
              <a:rPr lang="en-GB" sz="1400" dirty="0">
                <a:latin typeface="Trebuchet MS" panose="020B0603020202020204" pitchFamily="34" charset="0"/>
              </a:rPr>
              <a:t>,</a:t>
            </a:r>
            <a:r>
              <a:rPr lang="ro-RO" sz="1400" dirty="0">
                <a:latin typeface="Trebuchet MS" panose="020B0603020202020204" pitchFamily="34" charset="0"/>
              </a:rPr>
              <a:t> să beneficieze de informațiile necesare pentru luarea celor mai bune decizii în privința </a:t>
            </a:r>
            <a:r>
              <a:rPr lang="ro-RO" sz="1400" dirty="0" err="1">
                <a:latin typeface="Trebuchet MS" panose="020B0603020202020204" pitchFamily="34" charset="0"/>
              </a:rPr>
              <a:t>implementarii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acestui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instrument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economic „Plătește Pentru Cât Arunci”, astfel încât sa fie atinse țintele asumate de România în materia deșeurilor solide municipale.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37626637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2E17EA-2DBF-F343-BEC2-A7EF4EE2E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3378"/>
            <a:ext cx="10515600" cy="59644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200" b="1" dirty="0" err="1">
                <a:latin typeface="Trebuchet MS" panose="020B0603020202020204" pitchFamily="34" charset="0"/>
              </a:rPr>
              <a:t>Sustenabilitate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2685E1-BB0F-EE4B-8431-F84B6A7D2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2241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o-RO" sz="1400" dirty="0">
                <a:latin typeface="Trebuchet MS" panose="020B0603020202020204" pitchFamily="34" charset="0"/>
              </a:rPr>
              <a:t>La finalul perioadei de implementare a proiectului, vor fi </a:t>
            </a:r>
            <a:r>
              <a:rPr lang="en-GB" sz="1400" dirty="0" err="1">
                <a:latin typeface="Trebuchet MS" panose="020B0603020202020204" pitchFamily="34" charset="0"/>
              </a:rPr>
              <a:t>atinse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obiectivele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vor</a:t>
            </a:r>
            <a:r>
              <a:rPr lang="en-GB" sz="1400" dirty="0">
                <a:latin typeface="Trebuchet MS" panose="020B0603020202020204" pitchFamily="34" charset="0"/>
              </a:rPr>
              <a:t> fi </a:t>
            </a:r>
            <a:r>
              <a:rPr lang="en-GB" sz="1400" dirty="0" err="1">
                <a:latin typeface="Trebuchet MS" panose="020B0603020202020204" pitchFamily="34" charset="0"/>
              </a:rPr>
              <a:t>ob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inute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rezultatele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 smtClean="0">
                <a:latin typeface="Trebuchet MS" panose="020B0603020202020204" pitchFamily="34" charset="0"/>
              </a:rPr>
              <a:t>așteptate</a:t>
            </a:r>
            <a:r>
              <a:rPr lang="en-GB" sz="1400" dirty="0">
                <a:latin typeface="Trebuchet MS" panose="020B0603020202020204" pitchFamily="34" charset="0"/>
              </a:rPr>
              <a:t>; </a:t>
            </a:r>
            <a:endParaRPr lang="ro-RO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o-RO" sz="1400" dirty="0">
                <a:latin typeface="Trebuchet MS" panose="020B0603020202020204" pitchFamily="34" charset="0"/>
              </a:rPr>
              <a:t>Ministerul Mediului, Apelor și Pădurilor </a:t>
            </a:r>
            <a:r>
              <a:rPr lang="en-GB" sz="1400" dirty="0" err="1">
                <a:latin typeface="Trebuchet MS" panose="020B0603020202020204" pitchFamily="34" charset="0"/>
              </a:rPr>
              <a:t>va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smtClean="0">
                <a:latin typeface="Trebuchet MS" panose="020B0603020202020204" pitchFamily="34" charset="0"/>
              </a:rPr>
              <a:t>men</a:t>
            </a:r>
            <a:r>
              <a:rPr lang="ro-RO" sz="1400" dirty="0" smtClean="0">
                <a:latin typeface="Trebuchet MS" panose="020B0603020202020204" pitchFamily="34" charset="0"/>
              </a:rPr>
              <a:t>ț</a:t>
            </a:r>
            <a:r>
              <a:rPr lang="en-GB" sz="1400" dirty="0" err="1" smtClean="0">
                <a:latin typeface="Trebuchet MS" panose="020B0603020202020204" pitchFamily="34" charset="0"/>
              </a:rPr>
              <a:t>ine</a:t>
            </a:r>
            <a:r>
              <a:rPr lang="ro-RO" sz="1400" dirty="0" smtClean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pe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 err="1">
                <a:latin typeface="Trebuchet MS" panose="020B0603020202020204" pitchFamily="34" charset="0"/>
              </a:rPr>
              <a:t>î</a:t>
            </a:r>
            <a:r>
              <a:rPr lang="en-GB" sz="1400" dirty="0" err="1" smtClean="0">
                <a:latin typeface="Trebuchet MS" panose="020B0603020202020204" pitchFamily="34" charset="0"/>
              </a:rPr>
              <a:t>ntreaga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perioad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de </a:t>
            </a:r>
            <a:r>
              <a:rPr lang="en-GB" sz="1400" dirty="0" err="1">
                <a:latin typeface="Trebuchet MS" panose="020B0603020202020204" pitchFamily="34" charset="0"/>
              </a:rPr>
              <a:t>sustenabilitate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ro-RO" sz="1400" dirty="0">
                <a:latin typeface="Trebuchet MS" panose="020B0603020202020204" pitchFamily="34" charset="0"/>
              </a:rPr>
              <a:t>dar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 smtClean="0">
                <a:latin typeface="Trebuchet MS" panose="020B0603020202020204" pitchFamily="34" charset="0"/>
              </a:rPr>
              <a:t>i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î</a:t>
            </a:r>
            <a:r>
              <a:rPr lang="en-GB" sz="1400" dirty="0" smtClean="0">
                <a:latin typeface="Trebuchet MS" panose="020B0603020202020204" pitchFamily="34" charset="0"/>
              </a:rPr>
              <a:t>n </a:t>
            </a:r>
            <a:r>
              <a:rPr lang="en-GB" sz="1400" dirty="0" err="1">
                <a:latin typeface="Trebuchet MS" panose="020B0603020202020204" pitchFamily="34" charset="0"/>
              </a:rPr>
              <a:t>perioada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ulterioar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sustenabilit</a:t>
            </a:r>
            <a:r>
              <a:rPr lang="ro-RO" sz="1400" dirty="0" err="1" smtClean="0">
                <a:latin typeface="Trebuchet MS" panose="020B0603020202020204" pitchFamily="34" charset="0"/>
              </a:rPr>
              <a:t>ăț</a:t>
            </a:r>
            <a:r>
              <a:rPr lang="en-GB" sz="1400" dirty="0" smtClean="0">
                <a:latin typeface="Trebuchet MS" panose="020B0603020202020204" pitchFamily="34" charset="0"/>
              </a:rPr>
              <a:t>ii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ro-RO" sz="1400" dirty="0">
                <a:latin typeface="Trebuchet MS" panose="020B0603020202020204" pitchFamily="34" charset="0"/>
              </a:rPr>
              <a:t>mecanismul de monitorizare digitală a fluxurilor de deșeuri menajere. Digitalizarea/informatizarea fluxului de deșeuri municipale va conduce la deținerea unui set de date corecte/reale, în baza căruia autoritațile publice locale vor putea să fundamenteze deciziile pentru implementarea sistemului PPCA. Acest set de date va constitui și baza platformei digitale care să monitorizeze ulterior fluxurile separate a deșeurilor municipale.</a:t>
            </a:r>
          </a:p>
          <a:p>
            <a:pPr algn="just">
              <a:lnSpc>
                <a:spcPct val="150000"/>
              </a:lnSpc>
            </a:pPr>
            <a:r>
              <a:rPr lang="en-GB" sz="1400" dirty="0">
                <a:latin typeface="Trebuchet MS" panose="020B0603020202020204" pitchFamily="34" charset="0"/>
              </a:rPr>
              <a:t>S</a:t>
            </a:r>
            <a:r>
              <a:rPr lang="ro-RO" sz="1400" dirty="0" err="1">
                <a:latin typeface="Trebuchet MS" panose="020B0603020202020204" pitchFamily="34" charset="0"/>
              </a:rPr>
              <a:t>ustenabilitatea</a:t>
            </a:r>
            <a:r>
              <a:rPr lang="ro-RO" sz="1400" dirty="0">
                <a:latin typeface="Trebuchet MS" panose="020B0603020202020204" pitchFamily="34" charset="0"/>
              </a:rPr>
              <a:t> rezultatelor proiectului constituie elemente care vor fi </a:t>
            </a:r>
            <a:r>
              <a:rPr lang="en-GB" sz="1400" dirty="0" err="1">
                <a:latin typeface="Trebuchet MS" panose="020B0603020202020204" pitchFamily="34" charset="0"/>
              </a:rPr>
              <a:t>diseminate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valorificate după finalizarea perioadei de implementare a proiectului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smtClean="0">
                <a:latin typeface="Trebuchet MS" panose="020B0603020202020204" pitchFamily="34" charset="0"/>
              </a:rPr>
              <a:t>at</a:t>
            </a:r>
            <a:r>
              <a:rPr lang="ro-RO" sz="1400" dirty="0" smtClean="0">
                <a:latin typeface="Trebuchet MS" panose="020B0603020202020204" pitchFamily="34" charset="0"/>
              </a:rPr>
              <a:t>â</a:t>
            </a:r>
            <a:r>
              <a:rPr lang="en-GB" sz="1400" dirty="0" smtClean="0">
                <a:latin typeface="Trebuchet MS" panose="020B0603020202020204" pitchFamily="34" charset="0"/>
              </a:rPr>
              <a:t>t </a:t>
            </a:r>
            <a:r>
              <a:rPr lang="en-GB" sz="1400" dirty="0">
                <a:latin typeface="Trebuchet MS" panose="020B0603020202020204" pitchFamily="34" charset="0"/>
              </a:rPr>
              <a:t>de </a:t>
            </a:r>
            <a:r>
              <a:rPr lang="en-GB" sz="1400" dirty="0" smtClean="0">
                <a:latin typeface="Trebuchet MS" panose="020B0603020202020204" pitchFamily="34" charset="0"/>
              </a:rPr>
              <a:t>c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err="1" smtClean="0">
                <a:latin typeface="Trebuchet MS" panose="020B0603020202020204" pitchFamily="34" charset="0"/>
              </a:rPr>
              <a:t>tre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Ministerul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Apelor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și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Pădurilor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smtClean="0">
                <a:latin typeface="Trebuchet MS" panose="020B0603020202020204" pitchFamily="34" charset="0"/>
              </a:rPr>
              <a:t>c</a:t>
            </a:r>
            <a:r>
              <a:rPr lang="ro-RO" sz="1400" dirty="0" smtClean="0">
                <a:latin typeface="Trebuchet MS" panose="020B0603020202020204" pitchFamily="34" charset="0"/>
              </a:rPr>
              <a:t>â</a:t>
            </a:r>
            <a:r>
              <a:rPr lang="en-GB" sz="1400" dirty="0" smtClean="0">
                <a:latin typeface="Trebuchet MS" panose="020B0603020202020204" pitchFamily="34" charset="0"/>
              </a:rPr>
              <a:t>t </a:t>
            </a:r>
            <a:r>
              <a:rPr lang="ro-RO" sz="1400" dirty="0" err="1">
                <a:latin typeface="Trebuchet MS" panose="020B0603020202020204" pitchFamily="34" charset="0"/>
              </a:rPr>
              <a:t>ș</a:t>
            </a:r>
            <a:r>
              <a:rPr lang="en-GB" sz="1400" dirty="0" err="1" smtClean="0">
                <a:latin typeface="Trebuchet MS" panose="020B0603020202020204" pitchFamily="34" charset="0"/>
              </a:rPr>
              <a:t>i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de </a:t>
            </a:r>
            <a:r>
              <a:rPr lang="en-GB" sz="1400" dirty="0" smtClean="0">
                <a:latin typeface="Trebuchet MS" panose="020B0603020202020204" pitchFamily="34" charset="0"/>
              </a:rPr>
              <a:t>c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err="1" smtClean="0">
                <a:latin typeface="Trebuchet MS" panose="020B0603020202020204" pitchFamily="34" charset="0"/>
              </a:rPr>
              <a:t>tre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Academia de </a:t>
            </a:r>
            <a:r>
              <a:rPr lang="en-GB" sz="1400" dirty="0" err="1">
                <a:latin typeface="Trebuchet MS" panose="020B0603020202020204" pitchFamily="34" charset="0"/>
              </a:rPr>
              <a:t>Studii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Economice</a:t>
            </a:r>
            <a:r>
              <a:rPr lang="en-GB" sz="1400" dirty="0">
                <a:latin typeface="Trebuchet MS" panose="020B0603020202020204" pitchFamily="34" charset="0"/>
              </a:rPr>
              <a:t> din </a:t>
            </a:r>
            <a:r>
              <a:rPr lang="en-GB" sz="1400" dirty="0" err="1">
                <a:latin typeface="Trebuchet MS" panose="020B0603020202020204" pitchFamily="34" charset="0"/>
              </a:rPr>
              <a:t>București</a:t>
            </a:r>
            <a:r>
              <a:rPr lang="ro-RO" sz="1400" dirty="0">
                <a:latin typeface="Trebuchet MS" panose="020B0603020202020204" pitchFamily="34" charset="0"/>
              </a:rPr>
              <a:t>. </a:t>
            </a:r>
            <a:endParaRPr lang="en-GB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GB" sz="1400" dirty="0">
                <a:latin typeface="Trebuchet MS" panose="020B0603020202020204" pitchFamily="34" charset="0"/>
              </a:rPr>
              <a:t>Pe </a:t>
            </a:r>
            <a:r>
              <a:rPr lang="en-GB" sz="1400" dirty="0" err="1">
                <a:latin typeface="Trebuchet MS" panose="020B0603020202020204" pitchFamily="34" charset="0"/>
              </a:rPr>
              <a:t>perioada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sustenabilitate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cheltuielile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aferente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î</a:t>
            </a:r>
            <a:r>
              <a:rPr lang="en-GB" sz="1400" dirty="0" err="1" smtClean="0">
                <a:latin typeface="Trebuchet MS" panose="020B0603020202020204" pitchFamily="34" charset="0"/>
              </a:rPr>
              <a:t>ntre</a:t>
            </a:r>
            <a:r>
              <a:rPr lang="ro-RO" sz="1400" dirty="0" smtClean="0">
                <a:latin typeface="Trebuchet MS" panose="020B0603020202020204" pitchFamily="34" charset="0"/>
              </a:rPr>
              <a:t>ț</a:t>
            </a:r>
            <a:r>
              <a:rPr lang="en-GB" sz="1400" dirty="0" err="1" smtClean="0">
                <a:latin typeface="Trebuchet MS" panose="020B0603020202020204" pitchFamily="34" charset="0"/>
              </a:rPr>
              <a:t>inerii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sistemului</a:t>
            </a:r>
            <a:r>
              <a:rPr lang="en-GB" sz="1400" dirty="0">
                <a:latin typeface="Trebuchet MS" panose="020B0603020202020204" pitchFamily="34" charset="0"/>
              </a:rPr>
              <a:t> PPCA,  </a:t>
            </a:r>
            <a:r>
              <a:rPr lang="en-GB" sz="1400" dirty="0" err="1" smtClean="0">
                <a:latin typeface="Trebuchet MS" panose="020B0603020202020204" pitchFamily="34" charset="0"/>
              </a:rPr>
              <a:t>av</a:t>
            </a:r>
            <a:r>
              <a:rPr lang="ro-RO" sz="1400" dirty="0" smtClean="0">
                <a:latin typeface="Trebuchet MS" panose="020B0603020202020204" pitchFamily="34" charset="0"/>
              </a:rPr>
              <a:t>â</a:t>
            </a:r>
            <a:r>
              <a:rPr lang="en-GB" sz="1400" dirty="0" err="1" smtClean="0">
                <a:latin typeface="Trebuchet MS" panose="020B0603020202020204" pitchFamily="34" charset="0"/>
              </a:rPr>
              <a:t>nd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î</a:t>
            </a:r>
            <a:r>
              <a:rPr lang="en-GB" sz="1400" dirty="0" smtClean="0">
                <a:latin typeface="Trebuchet MS" panose="020B0603020202020204" pitchFamily="34" charset="0"/>
              </a:rPr>
              <a:t>n </a:t>
            </a:r>
            <a:r>
              <a:rPr lang="en-GB" sz="1400" dirty="0" err="1">
                <a:latin typeface="Trebuchet MS" panose="020B0603020202020204" pitchFamily="34" charset="0"/>
              </a:rPr>
              <a:t>vedere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plusvaloarea</a:t>
            </a:r>
            <a:r>
              <a:rPr lang="en-GB" sz="1400" dirty="0">
                <a:latin typeface="Trebuchet MS" panose="020B0603020202020204" pitchFamily="34" charset="0"/>
              </a:rPr>
              <a:t> pe care o </a:t>
            </a:r>
            <a:r>
              <a:rPr lang="en-GB" sz="1400" dirty="0" err="1">
                <a:latin typeface="Trebuchet MS" panose="020B0603020202020204" pitchFamily="34" charset="0"/>
              </a:rPr>
              <a:t>aduce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 smtClean="0">
                <a:latin typeface="Trebuchet MS" panose="020B0603020202020204" pitchFamily="34" charset="0"/>
              </a:rPr>
              <a:t>î</a:t>
            </a:r>
            <a:r>
              <a:rPr lang="en-GB" sz="1400" dirty="0" smtClean="0">
                <a:latin typeface="Trebuchet MS" panose="020B0603020202020204" pitchFamily="34" charset="0"/>
              </a:rPr>
              <a:t>n </a:t>
            </a:r>
            <a:r>
              <a:rPr lang="en-GB" sz="1400" dirty="0" err="1">
                <a:latin typeface="Trebuchet MS" panose="020B0603020202020204" pitchFamily="34" charset="0"/>
              </a:rPr>
              <a:t>ceea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reprezint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gestionare</a:t>
            </a:r>
            <a:r>
              <a:rPr lang="ro-RO" sz="1400" dirty="0" smtClean="0">
                <a:latin typeface="Trebuchet MS" panose="020B0603020202020204" pitchFamily="34" charset="0"/>
              </a:rPr>
              <a:t>a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eficient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a </a:t>
            </a:r>
            <a:r>
              <a:rPr lang="en-GB" sz="1400" dirty="0" smtClean="0">
                <a:latin typeface="Trebuchet MS" panose="020B0603020202020204" pitchFamily="34" charset="0"/>
              </a:rPr>
              <a:t>de</a:t>
            </a:r>
            <a:r>
              <a:rPr lang="ro-RO" sz="1400" dirty="0" smtClean="0">
                <a:latin typeface="Trebuchet MS" panose="020B0603020202020204" pitchFamily="34" charset="0"/>
              </a:rPr>
              <a:t>ș</a:t>
            </a:r>
            <a:r>
              <a:rPr lang="en-GB" sz="1400" dirty="0" err="1" smtClean="0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vor</a:t>
            </a:r>
            <a:r>
              <a:rPr lang="en-GB" sz="1400" dirty="0">
                <a:latin typeface="Trebuchet MS" panose="020B0603020202020204" pitchFamily="34" charset="0"/>
              </a:rPr>
              <a:t> fi </a:t>
            </a:r>
            <a:r>
              <a:rPr lang="en-GB" sz="1400" dirty="0" err="1">
                <a:latin typeface="Trebuchet MS" panose="020B0603020202020204" pitchFamily="34" charset="0"/>
              </a:rPr>
              <a:t>incluse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 smtClean="0">
                <a:latin typeface="Trebuchet MS" panose="020B0603020202020204" pitchFamily="34" charset="0"/>
              </a:rPr>
              <a:t>î</a:t>
            </a:r>
            <a:r>
              <a:rPr lang="en-GB" sz="1400" dirty="0" smtClean="0">
                <a:latin typeface="Trebuchet MS" panose="020B0603020202020204" pitchFamily="34" charset="0"/>
              </a:rPr>
              <a:t>n </a:t>
            </a:r>
            <a:r>
              <a:rPr lang="en-GB" sz="1400" dirty="0" err="1">
                <a:latin typeface="Trebuchet MS" panose="020B0603020202020204" pitchFamily="34" charset="0"/>
              </a:rPr>
              <a:t>bugetul</a:t>
            </a:r>
            <a:r>
              <a:rPr lang="en-GB" sz="1400" dirty="0">
                <a:latin typeface="Trebuchet MS" panose="020B0603020202020204" pitchFamily="34" charset="0"/>
              </a:rPr>
              <a:t> MMAP. </a:t>
            </a:r>
            <a:endParaRPr lang="ro-RO" sz="1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27582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67AACF-FEDB-9C42-8740-7B3389CF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400" b="1" dirty="0">
                <a:latin typeface="Trebuchet MS" panose="020B0603020202020204" pitchFamily="34" charset="0"/>
              </a:rPr>
              <a:t>Transferabilitatea </a:t>
            </a:r>
            <a:r>
              <a:rPr lang="ro-RO" sz="2400" b="1" dirty="0" smtClean="0">
                <a:latin typeface="Trebuchet MS" panose="020B0603020202020204" pitchFamily="34" charset="0"/>
              </a:rPr>
              <a:t>rezultatelor</a:t>
            </a:r>
            <a:br>
              <a:rPr lang="ro-RO" sz="2400" b="1" dirty="0" smtClean="0">
                <a:latin typeface="Trebuchet MS" panose="020B0603020202020204" pitchFamily="34" charset="0"/>
              </a:rPr>
            </a:br>
            <a:r>
              <a:rPr lang="ro-RO" sz="2400" b="1" dirty="0">
                <a:latin typeface="Trebuchet MS" panose="020B0603020202020204" pitchFamily="34" charset="0"/>
              </a:rPr>
              <a:t/>
            </a:r>
            <a:br>
              <a:rPr lang="ro-RO" sz="2400" b="1" dirty="0">
                <a:latin typeface="Trebuchet MS" panose="020B0603020202020204" pitchFamily="34" charset="0"/>
              </a:rPr>
            </a:br>
            <a:endParaRPr lang="ro-RO" sz="2400" b="1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7F0F45-BF7E-8540-960C-754CFAD49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2067"/>
            <a:ext cx="10515600" cy="504890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ro-RO" sz="1400" dirty="0" smtClean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sz="1400" dirty="0" smtClean="0">
                <a:latin typeface="Trebuchet MS" panose="020B0603020202020204" pitchFamily="34" charset="0"/>
              </a:rPr>
              <a:t>Prin </a:t>
            </a:r>
            <a:r>
              <a:rPr lang="ro-RO" sz="1400" dirty="0">
                <a:latin typeface="Trebuchet MS" panose="020B0603020202020204" pitchFamily="34" charset="0"/>
              </a:rPr>
              <a:t>îndeplinirea indicatorilor asumați în cadrul proiectului se asigură și transferabilitatea rezultatelor pe termen lung, atât în beneficiul Ministerului Mediului, Apelor și Pădurilor care va </a:t>
            </a:r>
            <a:r>
              <a:rPr lang="en-GB" sz="1400" dirty="0" err="1">
                <a:latin typeface="Trebuchet MS" panose="020B0603020202020204" pitchFamily="34" charset="0"/>
              </a:rPr>
              <a:t>dispune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ro-RO" sz="1400" dirty="0">
                <a:latin typeface="Trebuchet MS" panose="020B0603020202020204" pitchFamily="34" charset="0"/>
              </a:rPr>
              <a:t>mecanismul de monitorizare digitală a fluxurilor de deșeuri menajere, cât si în beneficiul autoritaților locale, care vor utiliza acest instrument modern în fundamentarea celor mai bune decizii pentru aplicarea cu maximă eficiență a PPCA.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sz="1400" dirty="0">
                <a:latin typeface="Trebuchet MS" panose="020B0603020202020204" pitchFamily="34" charset="0"/>
              </a:rPr>
              <a:t>Grupul țintă va beneficia de cursuri de formare profesională pentru competențe crescute pentru implementarea instrumentului economic PPCA.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o-RO" sz="1400" dirty="0">
                <a:latin typeface="Trebuchet MS" panose="020B0603020202020204" pitchFamily="34" charset="0"/>
              </a:rPr>
              <a:t>Transferul rezultatelor proiectului se va realiza și către diverși factori de decizie și alte entități publice și private, potențiali beneficiari responsabili, prin intermediul celor patru ghiduri care vor fi realizate. </a:t>
            </a:r>
            <a:endParaRPr lang="en-GB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GB" sz="1400" dirty="0">
                <a:latin typeface="Trebuchet MS" panose="020B0603020202020204" pitchFamily="34" charset="0"/>
              </a:rPr>
              <a:t>De </a:t>
            </a:r>
            <a:r>
              <a:rPr lang="en-GB" sz="1400" dirty="0" err="1">
                <a:latin typeface="Trebuchet MS" panose="020B0603020202020204" pitchFamily="34" charset="0"/>
              </a:rPr>
              <a:t>asemenea</a:t>
            </a:r>
            <a:r>
              <a:rPr lang="en-GB" sz="1400" dirty="0">
                <a:latin typeface="Trebuchet MS" panose="020B0603020202020204" pitchFamily="34" charset="0"/>
              </a:rPr>
              <a:t>, e</a:t>
            </a:r>
            <a:r>
              <a:rPr lang="ro-RO" sz="1400" dirty="0" err="1">
                <a:latin typeface="Trebuchet MS" panose="020B0603020202020204" pitchFamily="34" charset="0"/>
              </a:rPr>
              <a:t>xperții</a:t>
            </a:r>
            <a:r>
              <a:rPr lang="ro-RO" sz="1400" dirty="0">
                <a:latin typeface="Trebuchet MS" panose="020B0603020202020204" pitchFamily="34" charset="0"/>
              </a:rPr>
              <a:t> din partea ASE vor putea realiza studii și analize de specialitate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ro-RO" sz="1400" dirty="0">
                <a:latin typeface="Trebuchet MS" panose="020B0603020202020204" pitchFamily="34" charset="0"/>
              </a:rPr>
              <a:t>utilizând metode si tehnici de cercetare științifică</a:t>
            </a:r>
            <a:r>
              <a:rPr lang="en-GB" sz="1400" dirty="0">
                <a:latin typeface="Trebuchet MS" panose="020B0603020202020204" pitchFamily="34" charset="0"/>
              </a:rPr>
              <a:t>,</a:t>
            </a:r>
            <a:r>
              <a:rPr lang="ro-RO" sz="1400" dirty="0">
                <a:latin typeface="Trebuchet MS" panose="020B0603020202020204" pitchFamily="34" charset="0"/>
              </a:rPr>
              <a:t> iar rezultatele p</a:t>
            </a:r>
            <a:r>
              <a:rPr lang="en-GB" sz="1400" dirty="0" err="1">
                <a:latin typeface="Trebuchet MS" panose="020B0603020202020204" pitchFamily="34" charset="0"/>
              </a:rPr>
              <a:t>roiectului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vor</a:t>
            </a:r>
            <a:r>
              <a:rPr lang="en-GB" sz="1400" dirty="0">
                <a:latin typeface="Trebuchet MS" panose="020B0603020202020204" pitchFamily="34" charset="0"/>
              </a:rPr>
              <a:t> fi </a:t>
            </a:r>
            <a:r>
              <a:rPr lang="en-GB" sz="1400" dirty="0" err="1">
                <a:latin typeface="Trebuchet MS" panose="020B0603020202020204" pitchFamily="34" charset="0"/>
              </a:rPr>
              <a:t>astfel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 smtClean="0">
                <a:latin typeface="Trebuchet MS" panose="020B0603020202020204" pitchFamily="34" charset="0"/>
              </a:rPr>
              <a:t>diseminate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smtClean="0">
                <a:latin typeface="Trebuchet MS" panose="020B0603020202020204" pitchFamily="34" charset="0"/>
              </a:rPr>
              <a:t>scar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ext</a:t>
            </a:r>
            <a:r>
              <a:rPr lang="ro-RO" sz="1400" dirty="0">
                <a:latin typeface="Trebuchet MS" panose="020B0603020202020204" pitchFamily="34" charset="0"/>
              </a:rPr>
              <a:t>i</a:t>
            </a:r>
            <a:r>
              <a:rPr lang="en-GB" sz="1400" dirty="0" smtClean="0">
                <a:latin typeface="Trebuchet MS" panose="020B0603020202020204" pitchFamily="34" charset="0"/>
              </a:rPr>
              <a:t>ns</a:t>
            </a:r>
            <a:r>
              <a:rPr lang="ro-RO" sz="1400" dirty="0" smtClean="0">
                <a:latin typeface="Trebuchet MS" panose="020B0603020202020204" pitchFamily="34" charset="0"/>
              </a:rPr>
              <a:t>ă</a:t>
            </a:r>
            <a:r>
              <a:rPr lang="en-GB" sz="1400" dirty="0" smtClean="0">
                <a:latin typeface="Trebuchet MS" panose="020B0603020202020204" pitchFamily="34" charset="0"/>
              </a:rPr>
              <a:t>. </a:t>
            </a:r>
            <a:endParaRPr lang="ro-RO" sz="14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751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56B09-3D1D-5A4F-B7AE-0CAE5513F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265" y="365126"/>
            <a:ext cx="5044807" cy="251820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000" b="1" dirty="0" err="1">
                <a:latin typeface="Trebuchet MS" panose="020B0603020202020204" pitchFamily="34" charset="0"/>
              </a:rPr>
              <a:t>Relevan</a:t>
            </a:r>
            <a:r>
              <a:rPr lang="ro-RO" sz="2000" b="1" dirty="0">
                <a:latin typeface="Trebuchet MS" panose="020B0603020202020204" pitchFamily="34" charset="0"/>
              </a:rPr>
              <a:t>ț</a:t>
            </a:r>
            <a:r>
              <a:rPr lang="en-GB" sz="2000" b="1" dirty="0">
                <a:latin typeface="Trebuchet MS" panose="020B0603020202020204" pitchFamily="34" charset="0"/>
              </a:rPr>
              <a:t>a</a:t>
            </a:r>
            <a:endParaRPr lang="ro-RO" sz="2000" dirty="0">
              <a:latin typeface="Trebuchet MS" panose="020B06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847BE9A-21C3-4E95-AF74-9942E5849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868" y="731710"/>
            <a:ext cx="10515600" cy="6126289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GB" sz="1400" dirty="0" err="1">
                <a:latin typeface="Trebuchet MS" panose="020B0603020202020204" pitchFamily="34" charset="0"/>
              </a:rPr>
              <a:t>Proiectul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propus</a:t>
            </a:r>
            <a:r>
              <a:rPr lang="en-GB" sz="1400" dirty="0">
                <a:latin typeface="Trebuchet MS" panose="020B0603020202020204" pitchFamily="34" charset="0"/>
              </a:rPr>
              <a:t> a </a:t>
            </a:r>
            <a:r>
              <a:rPr lang="en-GB" sz="1400" dirty="0" err="1">
                <a:latin typeface="Trebuchet MS" panose="020B0603020202020204" pitchFamily="34" charset="0"/>
              </a:rPr>
              <a:t>avut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vedere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corelarea</a:t>
            </a:r>
            <a:r>
              <a:rPr lang="en-GB" sz="1400" dirty="0">
                <a:latin typeface="Trebuchet MS" panose="020B0603020202020204" pitchFamily="34" charset="0"/>
              </a:rPr>
              <a:t> cu </a:t>
            </a:r>
            <a:r>
              <a:rPr lang="en-GB" sz="1400" dirty="0" err="1">
                <a:latin typeface="Trebuchet MS" panose="020B0603020202020204" pitchFamily="34" charset="0"/>
              </a:rPr>
              <a:t>alte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proiecte</a:t>
            </a:r>
            <a:r>
              <a:rPr lang="en-GB" sz="1400" dirty="0">
                <a:latin typeface="Trebuchet MS" panose="020B0603020202020204" pitchFamily="34" charset="0"/>
              </a:rPr>
              <a:t> cu </a:t>
            </a:r>
            <a:r>
              <a:rPr lang="en-GB" sz="1400" dirty="0" err="1">
                <a:latin typeface="Trebuchet MS" panose="020B0603020202020204" pitchFamily="34" charset="0"/>
              </a:rPr>
              <a:t>finan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>
                <a:latin typeface="Trebuchet MS" panose="020B0603020202020204" pitchFamily="34" charset="0"/>
              </a:rPr>
              <a:t>are POCA </a:t>
            </a:r>
            <a:r>
              <a:rPr lang="en-GB" sz="1400" dirty="0" err="1">
                <a:latin typeface="Trebuchet MS" panose="020B0603020202020204" pitchFamily="34" charset="0"/>
              </a:rPr>
              <a:t>aflate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curs de </a:t>
            </a:r>
            <a:r>
              <a:rPr lang="en-GB" sz="1400" dirty="0" err="1">
                <a:latin typeface="Trebuchet MS" panose="020B0603020202020204" pitchFamily="34" charset="0"/>
              </a:rPr>
              <a:t>derulare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sau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implementate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astfel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încât</a:t>
            </a:r>
            <a:r>
              <a:rPr lang="en-GB" sz="1400" dirty="0">
                <a:latin typeface="Trebuchet MS" panose="020B0603020202020204" pitchFamily="34" charset="0"/>
              </a:rPr>
              <a:t> s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se </a:t>
            </a:r>
            <a:r>
              <a:rPr lang="en-GB" sz="1400" dirty="0" err="1">
                <a:latin typeface="Trebuchet MS" panose="020B0603020202020204" pitchFamily="34" charset="0"/>
              </a:rPr>
              <a:t>asigure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dezvoltarea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completarea</a:t>
            </a:r>
            <a:r>
              <a:rPr lang="en-GB" sz="1400" dirty="0">
                <a:latin typeface="Trebuchet MS" panose="020B0603020202020204" pitchFamily="34" charset="0"/>
              </a:rPr>
              <a:t> cu </a:t>
            </a:r>
            <a:r>
              <a:rPr lang="en-GB" sz="1400" dirty="0" err="1">
                <a:latin typeface="Trebuchet MS" panose="020B0603020202020204" pitchFamily="34" charset="0"/>
              </a:rPr>
              <a:t>acestea</a:t>
            </a:r>
            <a:r>
              <a:rPr lang="en-GB" sz="1400" dirty="0">
                <a:latin typeface="Trebuchet MS" panose="020B0603020202020204" pitchFamily="34" charset="0"/>
              </a:rPr>
              <a:t>, cum </a:t>
            </a:r>
            <a:r>
              <a:rPr lang="en-GB" sz="1400" dirty="0" err="1">
                <a:latin typeface="Trebuchet MS" panose="020B0603020202020204" pitchFamily="34" charset="0"/>
              </a:rPr>
              <a:t>ar</a:t>
            </a:r>
            <a:r>
              <a:rPr lang="en-GB" sz="1400" dirty="0">
                <a:latin typeface="Trebuchet MS" panose="020B0603020202020204" pitchFamily="34" charset="0"/>
              </a:rPr>
              <a:t> fi: </a:t>
            </a:r>
            <a:endParaRPr lang="ro-RO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400" dirty="0" err="1">
                <a:latin typeface="Trebuchet MS" panose="020B0603020202020204" pitchFamily="34" charset="0"/>
              </a:rPr>
              <a:t>Proiectul</a:t>
            </a:r>
            <a:r>
              <a:rPr lang="en-GB" sz="1400" dirty="0">
                <a:latin typeface="Trebuchet MS" panose="020B0603020202020204" pitchFamily="34" charset="0"/>
              </a:rPr>
              <a:t> SIPOCA 19, „</a:t>
            </a:r>
            <a:r>
              <a:rPr lang="en-GB" sz="1400" dirty="0" err="1">
                <a:latin typeface="Trebuchet MS" panose="020B0603020202020204" pitchFamily="34" charset="0"/>
              </a:rPr>
              <a:t>Elaborarea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ghidurilor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necesare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îmbun</a:t>
            </a:r>
            <a:r>
              <a:rPr lang="ro-RO" sz="1400" dirty="0">
                <a:latin typeface="Trebuchet MS" panose="020B0603020202020204" pitchFamily="34" charset="0"/>
              </a:rPr>
              <a:t>ătăț</a:t>
            </a:r>
            <a:r>
              <a:rPr lang="en-GB" sz="1400" dirty="0" err="1">
                <a:latin typeface="Trebuchet MS" panose="020B0603020202020204" pitchFamily="34" charset="0"/>
              </a:rPr>
              <a:t>irii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capacit</a:t>
            </a:r>
            <a:r>
              <a:rPr lang="ro-RO" sz="1400" dirty="0">
                <a:latin typeface="Trebuchet MS" panose="020B0603020202020204" pitchFamily="34" charset="0"/>
              </a:rPr>
              <a:t>ăț</a:t>
            </a:r>
            <a:r>
              <a:rPr lang="en-GB" sz="1400" dirty="0">
                <a:latin typeface="Trebuchet MS" panose="020B0603020202020204" pitchFamily="34" charset="0"/>
              </a:rPr>
              <a:t>ii administrative a </a:t>
            </a:r>
            <a:r>
              <a:rPr lang="en-GB" sz="1400" dirty="0" err="1">
                <a:latin typeface="Trebuchet MS" panose="020B0603020202020204" pitchFamily="34" charset="0"/>
              </a:rPr>
              <a:t>autorit</a:t>
            </a:r>
            <a:r>
              <a:rPr lang="ro-RO" sz="1400" dirty="0">
                <a:latin typeface="Trebuchet MS" panose="020B0603020202020204" pitchFamily="34" charset="0"/>
              </a:rPr>
              <a:t>ăț</a:t>
            </a:r>
            <a:r>
              <a:rPr lang="en-GB" sz="1400" dirty="0" err="1">
                <a:latin typeface="Trebuchet MS" panose="020B0603020202020204" pitchFamily="34" charset="0"/>
              </a:rPr>
              <a:t>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pentru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protec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scopul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derularii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unitare</a:t>
            </a:r>
            <a:r>
              <a:rPr lang="en-GB" sz="1400" dirty="0">
                <a:latin typeface="Trebuchet MS" panose="020B0603020202020204" pitchFamily="34" charset="0"/>
              </a:rPr>
              <a:t> a </a:t>
            </a:r>
            <a:r>
              <a:rPr lang="en-GB" sz="1400" dirty="0" err="1">
                <a:latin typeface="Trebuchet MS" panose="020B0603020202020204" pitchFamily="34" charset="0"/>
              </a:rPr>
              <a:t>procedurii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evaluare</a:t>
            </a:r>
            <a:r>
              <a:rPr lang="en-GB" sz="1400" dirty="0">
                <a:latin typeface="Trebuchet MS" panose="020B0603020202020204" pitchFamily="34" charset="0"/>
              </a:rPr>
              <a:t> a </a:t>
            </a:r>
            <a:r>
              <a:rPr lang="en-GB" sz="1400" dirty="0" err="1">
                <a:latin typeface="Trebuchet MS" panose="020B0603020202020204" pitchFamily="34" charset="0"/>
              </a:rPr>
              <a:t>impactului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asupra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 – EGEIA”, care </a:t>
            </a:r>
            <a:r>
              <a:rPr lang="en-GB" sz="1400" dirty="0" err="1">
                <a:latin typeface="Trebuchet MS" panose="020B0603020202020204" pitchFamily="34" charset="0"/>
              </a:rPr>
              <a:t>propune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rezolvarea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unei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probleme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punctuale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anume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îndeplinirea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condi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ionalit</a:t>
            </a:r>
            <a:r>
              <a:rPr lang="ro-RO" sz="1400" dirty="0">
                <a:latin typeface="Trebuchet MS" panose="020B0603020202020204" pitchFamily="34" charset="0"/>
              </a:rPr>
              <a:t>ăț</a:t>
            </a:r>
            <a:r>
              <a:rPr lang="en-GB" sz="1400" dirty="0">
                <a:latin typeface="Trebuchet MS" panose="020B0603020202020204" pitchFamily="34" charset="0"/>
              </a:rPr>
              <a:t>ii ex-ante </a:t>
            </a:r>
            <a:r>
              <a:rPr lang="en-GB" sz="1400" dirty="0" err="1">
                <a:latin typeface="Trebuchet MS" panose="020B0603020202020204" pitchFamily="34" charset="0"/>
              </a:rPr>
              <a:t>generale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orizontale</a:t>
            </a:r>
            <a:r>
              <a:rPr lang="en-GB" sz="1400" dirty="0">
                <a:latin typeface="Trebuchet MS" panose="020B0603020202020204" pitchFamily="34" charset="0"/>
              </a:rPr>
              <a:t> 6 „</a:t>
            </a:r>
            <a:r>
              <a:rPr lang="en-GB" sz="1400" dirty="0" err="1">
                <a:latin typeface="Trebuchet MS" panose="020B0603020202020204" pitchFamily="34" charset="0"/>
              </a:rPr>
              <a:t>Legisla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ia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mediu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privind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evaluarea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impactului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asupra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 (EIA)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evaluarea</a:t>
            </a:r>
            <a:r>
              <a:rPr lang="en-GB" sz="1400" dirty="0">
                <a:latin typeface="Trebuchet MS" panose="020B0603020202020204" pitchFamily="34" charset="0"/>
              </a:rPr>
              <a:t> strategic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mediu</a:t>
            </a:r>
            <a:r>
              <a:rPr lang="en-GB" sz="1400" dirty="0">
                <a:latin typeface="Trebuchet MS" panose="020B0603020202020204" pitchFamily="34" charset="0"/>
              </a:rPr>
              <a:t> (SEA)”;</a:t>
            </a:r>
            <a:endParaRPr lang="ro-RO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400" dirty="0" err="1">
                <a:latin typeface="Trebuchet MS" panose="020B0603020202020204" pitchFamily="34" charset="0"/>
              </a:rPr>
              <a:t>Proiectul</a:t>
            </a:r>
            <a:r>
              <a:rPr lang="en-GB" sz="1400" dirty="0">
                <a:latin typeface="Trebuchet MS" panose="020B0603020202020204" pitchFamily="34" charset="0"/>
              </a:rPr>
              <a:t> SIPOCA 21, „</a:t>
            </a:r>
            <a:r>
              <a:rPr lang="en-GB" sz="1400" dirty="0" err="1">
                <a:latin typeface="Trebuchet MS" panose="020B0603020202020204" pitchFamily="34" charset="0"/>
              </a:rPr>
              <a:t>Dezvoltarea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capacit</a:t>
            </a:r>
            <a:r>
              <a:rPr lang="ro-RO" sz="1400" dirty="0">
                <a:latin typeface="Trebuchet MS" panose="020B0603020202020204" pitchFamily="34" charset="0"/>
              </a:rPr>
              <a:t>ăț</a:t>
            </a:r>
            <a:r>
              <a:rPr lang="en-GB" sz="1400" dirty="0">
                <a:latin typeface="Trebuchet MS" panose="020B0603020202020204" pitchFamily="34" charset="0"/>
              </a:rPr>
              <a:t>ii administrative a </a:t>
            </a:r>
            <a:r>
              <a:rPr lang="en-GB" sz="1400" dirty="0" err="1">
                <a:latin typeface="Trebuchet MS" panose="020B0603020202020204" pitchFamily="34" charset="0"/>
              </a:rPr>
              <a:t>Ministerului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Apelor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</a:t>
            </a:r>
            <a:r>
              <a:rPr lang="en-GB" sz="1400" dirty="0">
                <a:latin typeface="Trebuchet MS" panose="020B0603020202020204" pitchFamily="34" charset="0"/>
              </a:rPr>
              <a:t> P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 err="1">
                <a:latin typeface="Trebuchet MS" panose="020B0603020202020204" pitchFamily="34" charset="0"/>
              </a:rPr>
              <a:t>durilor</a:t>
            </a:r>
            <a:r>
              <a:rPr lang="en-GB" sz="1400" dirty="0">
                <a:latin typeface="Trebuchet MS" panose="020B0603020202020204" pitchFamily="34" charset="0"/>
              </a:rPr>
              <a:t> de a </a:t>
            </a:r>
            <a:r>
              <a:rPr lang="en-GB" sz="1400" dirty="0" err="1">
                <a:latin typeface="Trebuchet MS" panose="020B0603020202020204" pitchFamily="34" charset="0"/>
              </a:rPr>
              <a:t>implementa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politica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domeniul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managementului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al </a:t>
            </a:r>
            <a:r>
              <a:rPr lang="en-GB" sz="1400" dirty="0" err="1">
                <a:latin typeface="Trebuchet MS" panose="020B0603020202020204" pitchFamily="34" charset="0"/>
              </a:rPr>
              <a:t>siturilor</a:t>
            </a:r>
            <a:r>
              <a:rPr lang="en-GB" sz="1400" dirty="0">
                <a:latin typeface="Trebuchet MS" panose="020B0603020202020204" pitchFamily="34" charset="0"/>
              </a:rPr>
              <a:t> contaminate” care </a:t>
            </a:r>
            <a:r>
              <a:rPr lang="en-GB" sz="1400" dirty="0" err="1">
                <a:latin typeface="Trebuchet MS" panose="020B0603020202020204" pitchFamily="34" charset="0"/>
              </a:rPr>
              <a:t>propune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elaborarea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documente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strategice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domeniul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managementului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precum</a:t>
            </a:r>
            <a:r>
              <a:rPr lang="en-GB" sz="1400" dirty="0">
                <a:latin typeface="Trebuchet MS" panose="020B0603020202020204" pitchFamily="34" charset="0"/>
              </a:rPr>
              <a:t> PN</a:t>
            </a:r>
            <a:r>
              <a:rPr lang="ro-RO" sz="1400" dirty="0">
                <a:latin typeface="Trebuchet MS" panose="020B0603020202020204" pitchFamily="34" charset="0"/>
              </a:rPr>
              <a:t>P</a:t>
            </a:r>
            <a:r>
              <a:rPr lang="en-GB" sz="1400" dirty="0">
                <a:latin typeface="Trebuchet MS" panose="020B0603020202020204" pitchFamily="34" charset="0"/>
              </a:rPr>
              <a:t>GD (</a:t>
            </a:r>
            <a:r>
              <a:rPr lang="en-GB" sz="1400" dirty="0" err="1">
                <a:latin typeface="Trebuchet MS" panose="020B0603020202020204" pitchFamily="34" charset="0"/>
              </a:rPr>
              <a:t>Planul</a:t>
            </a:r>
            <a:r>
              <a:rPr lang="en-GB" sz="1400" dirty="0">
                <a:latin typeface="Trebuchet MS" panose="020B0603020202020204" pitchFamily="34" charset="0"/>
              </a:rPr>
              <a:t> Na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ional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Prevenire</a:t>
            </a:r>
            <a:r>
              <a:rPr lang="en-GB" sz="1400" dirty="0">
                <a:latin typeface="Trebuchet MS" panose="020B0603020202020204" pitchFamily="34" charset="0"/>
              </a:rPr>
              <a:t> a </a:t>
            </a:r>
            <a:r>
              <a:rPr lang="en-GB" sz="1400" dirty="0" err="1">
                <a:latin typeface="Trebuchet MS" panose="020B0603020202020204" pitchFamily="34" charset="0"/>
              </a:rPr>
              <a:t>Gener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 err="1">
                <a:latin typeface="Trebuchet MS" panose="020B0603020202020204" pitchFamily="34" charset="0"/>
              </a:rPr>
              <a:t>rii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</a:t>
            </a:r>
            <a:r>
              <a:rPr lang="en-GB" sz="1400" dirty="0">
                <a:latin typeface="Trebuchet MS" panose="020B0603020202020204" pitchFamily="34" charset="0"/>
              </a:rPr>
              <a:t>);</a:t>
            </a:r>
            <a:endParaRPr lang="ro-RO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dirty="0">
                <a:latin typeface="Trebuchet MS" panose="020B0603020202020204" pitchFamily="34" charset="0"/>
              </a:rPr>
              <a:t>Proiectul SIPOCA 58, „Implementarea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it-IT" sz="1400" dirty="0">
                <a:latin typeface="Trebuchet MS" panose="020B0603020202020204" pitchFamily="34" charset="0"/>
              </a:rPr>
              <a:t>i dezvoltarea de sisteme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it-IT" sz="1400" dirty="0">
                <a:latin typeface="Trebuchet MS" panose="020B0603020202020204" pitchFamily="34" charset="0"/>
              </a:rPr>
              <a:t>i standarde comune pentru optimizarea proceselor decizionale în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it-IT" sz="1400" dirty="0">
                <a:latin typeface="Trebuchet MS" panose="020B0603020202020204" pitchFamily="34" charset="0"/>
              </a:rPr>
              <a:t>domeniul mediului”.</a:t>
            </a:r>
            <a:endParaRPr lang="ro-RO" sz="1400" dirty="0">
              <a:latin typeface="Trebuchet MS" panose="020B0603020202020204" pitchFamily="34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GB" sz="1400" dirty="0" err="1">
                <a:latin typeface="Trebuchet MS" panose="020B0603020202020204" pitchFamily="34" charset="0"/>
              </a:rPr>
              <a:t>Proiectul</a:t>
            </a:r>
            <a:r>
              <a:rPr lang="en-GB" sz="1400" dirty="0">
                <a:latin typeface="Trebuchet MS" panose="020B0603020202020204" pitchFamily="34" charset="0"/>
              </a:rPr>
              <a:t> SIPOCA 394 „</a:t>
            </a:r>
            <a:r>
              <a:rPr lang="en-GB" sz="1400" dirty="0" err="1">
                <a:latin typeface="Trebuchet MS" panose="020B0603020202020204" pitchFamily="34" charset="0"/>
              </a:rPr>
              <a:t>Aplicarea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sistemului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politici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bazate</a:t>
            </a:r>
            <a:r>
              <a:rPr lang="en-GB" sz="1400" dirty="0">
                <a:latin typeface="Trebuchet MS" panose="020B0603020202020204" pitchFamily="34" charset="0"/>
              </a:rPr>
              <a:t> pe </a:t>
            </a:r>
            <a:r>
              <a:rPr lang="en-GB" sz="1400" dirty="0" err="1">
                <a:latin typeface="Trebuchet MS" panose="020B0603020202020204" pitchFamily="34" charset="0"/>
              </a:rPr>
              <a:t>dovezi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Ministerul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Mediului</a:t>
            </a:r>
            <a:r>
              <a:rPr lang="en-GB" sz="1400" dirty="0">
                <a:latin typeface="Trebuchet MS" panose="020B0603020202020204" pitchFamily="34" charset="0"/>
              </a:rPr>
              <a:t>, </a:t>
            </a:r>
            <a:r>
              <a:rPr lang="en-GB" sz="1400" dirty="0" err="1">
                <a:latin typeface="Trebuchet MS" panose="020B0603020202020204" pitchFamily="34" charset="0"/>
              </a:rPr>
              <a:t>Apelor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și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Pădurilor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>
                <a:latin typeface="Trebuchet MS" panose="020B0603020202020204" pitchFamily="34" charset="0"/>
              </a:rPr>
              <a:t>pentru </a:t>
            </a:r>
            <a:r>
              <a:rPr lang="en-GB" sz="1400" dirty="0" err="1">
                <a:latin typeface="Trebuchet MS" panose="020B0603020202020204" pitchFamily="34" charset="0"/>
              </a:rPr>
              <a:t>sistematizarea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simplificarea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Legisla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iei</a:t>
            </a:r>
            <a:r>
              <a:rPr lang="en-GB" sz="1400" dirty="0">
                <a:latin typeface="Trebuchet MS" panose="020B0603020202020204" pitchFamily="34" charset="0"/>
              </a:rPr>
              <a:t> din </a:t>
            </a:r>
            <a:r>
              <a:rPr lang="en-GB" sz="1400" dirty="0" err="1">
                <a:latin typeface="Trebuchet MS" panose="020B0603020202020204" pitchFamily="34" charset="0"/>
              </a:rPr>
              <a:t>domeniul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realizarea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unor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proceduri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simplificate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pentru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reducerea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poverii</a:t>
            </a:r>
            <a:r>
              <a:rPr lang="en-GB" sz="1400" dirty="0">
                <a:latin typeface="Trebuchet MS" panose="020B0603020202020204" pitchFamily="34" charset="0"/>
              </a:rPr>
              <a:t> administrative </a:t>
            </a:r>
            <a:r>
              <a:rPr lang="en-GB" sz="1400" dirty="0" err="1">
                <a:latin typeface="Trebuchet MS" panose="020B0603020202020204" pitchFamily="34" charset="0"/>
              </a:rPr>
              <a:t>pentru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mediul</a:t>
            </a:r>
            <a:r>
              <a:rPr lang="en-GB" sz="1400" dirty="0">
                <a:latin typeface="Trebuchet MS" panose="020B0603020202020204" pitchFamily="34" charset="0"/>
              </a:rPr>
              <a:t> de </a:t>
            </a:r>
            <a:r>
              <a:rPr lang="en-GB" sz="1400" dirty="0" err="1">
                <a:latin typeface="Trebuchet MS" panose="020B0603020202020204" pitchFamily="34" charset="0"/>
              </a:rPr>
              <a:t>afaceri</a:t>
            </a:r>
            <a:r>
              <a:rPr lang="ro-RO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domeniul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schimb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 err="1">
                <a:latin typeface="Trebuchet MS" panose="020B0603020202020204" pitchFamily="34" charset="0"/>
              </a:rPr>
              <a:t>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climatice</a:t>
            </a:r>
            <a:r>
              <a:rPr lang="en-GB" sz="1400" dirty="0">
                <a:latin typeface="Trebuchet MS" panose="020B0603020202020204" pitchFamily="34" charset="0"/>
              </a:rPr>
              <a:t>” are </a:t>
            </a:r>
            <a:r>
              <a:rPr lang="en-GB" sz="1400" dirty="0" err="1">
                <a:latin typeface="Trebuchet MS" panose="020B0603020202020204" pitchFamily="34" charset="0"/>
              </a:rPr>
              <a:t>în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vedere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realizarea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Codului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prin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sistematizarea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simplificarea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amplelor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reglement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r</a:t>
            </a:r>
            <a:r>
              <a:rPr lang="ro-RO" sz="1400" dirty="0">
                <a:latin typeface="Trebuchet MS" panose="020B0603020202020204" pitchFamily="34" charset="0"/>
              </a:rPr>
              <a:t>i </a:t>
            </a:r>
            <a:r>
              <a:rPr lang="en-GB" sz="1400" dirty="0">
                <a:latin typeface="Trebuchet MS" panose="020B0603020202020204" pitchFamily="34" charset="0"/>
              </a:rPr>
              <a:t>din </a:t>
            </a:r>
            <a:r>
              <a:rPr lang="en-GB" sz="1400" dirty="0" err="1">
                <a:latin typeface="Trebuchet MS" panose="020B0603020202020204" pitchFamily="34" charset="0"/>
              </a:rPr>
              <a:t>domeniul</a:t>
            </a:r>
            <a:r>
              <a:rPr lang="en-GB" sz="1400" dirty="0">
                <a:latin typeface="Trebuchet MS" panose="020B0603020202020204" pitchFamily="34" charset="0"/>
              </a:rPr>
              <a:t> de</a:t>
            </a:r>
            <a:r>
              <a:rPr lang="ro-RO" sz="1400" dirty="0">
                <a:latin typeface="Trebuchet MS" panose="020B0603020202020204" pitchFamily="34" charset="0"/>
              </a:rPr>
              <a:t>ș</a:t>
            </a:r>
            <a:r>
              <a:rPr lang="en-GB" sz="1400" dirty="0" err="1">
                <a:latin typeface="Trebuchet MS" panose="020B0603020202020204" pitchFamily="34" charset="0"/>
              </a:rPr>
              <a:t>eurilor</a:t>
            </a:r>
            <a:r>
              <a:rPr lang="en-GB" sz="1400" dirty="0">
                <a:latin typeface="Trebuchet MS" panose="020B060302020202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GB" sz="1400" dirty="0" err="1">
                <a:latin typeface="Trebuchet MS" panose="020B0603020202020204" pitchFamily="34" charset="0"/>
              </a:rPr>
              <a:t>Activit</a:t>
            </a:r>
            <a:r>
              <a:rPr lang="ro-RO" sz="1400" dirty="0">
                <a:latin typeface="Trebuchet MS" panose="020B0603020202020204" pitchFamily="34" charset="0"/>
              </a:rPr>
              <a:t>ăț</a:t>
            </a:r>
            <a:r>
              <a:rPr lang="en-GB" sz="1400" dirty="0" err="1">
                <a:latin typeface="Trebuchet MS" panose="020B0603020202020204" pitchFamily="34" charset="0"/>
              </a:rPr>
              <a:t>ile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tuturor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acestor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proiecte</a:t>
            </a:r>
            <a:r>
              <a:rPr lang="en-GB" sz="1400" dirty="0">
                <a:latin typeface="Trebuchet MS" panose="020B0603020202020204" pitchFamily="34" charset="0"/>
              </a:rPr>
              <a:t> nu </a:t>
            </a:r>
            <a:r>
              <a:rPr lang="en-GB" sz="1400" dirty="0" err="1">
                <a:latin typeface="Trebuchet MS" panose="020B0603020202020204" pitchFamily="34" charset="0"/>
              </a:rPr>
              <a:t>interfereaz</a:t>
            </a:r>
            <a:r>
              <a:rPr lang="ro-RO" sz="1400" dirty="0">
                <a:latin typeface="Trebuchet MS" panose="020B0603020202020204" pitchFamily="34" charset="0"/>
              </a:rPr>
              <a:t>ă</a:t>
            </a:r>
            <a:r>
              <a:rPr lang="en-GB" sz="1400" dirty="0">
                <a:latin typeface="Trebuchet MS" panose="020B0603020202020204" pitchFamily="34" charset="0"/>
              </a:rPr>
              <a:t> cu </a:t>
            </a:r>
            <a:r>
              <a:rPr lang="en-GB" sz="1400" dirty="0" err="1">
                <a:latin typeface="Trebuchet MS" panose="020B0603020202020204" pitchFamily="34" charset="0"/>
              </a:rPr>
              <a:t>activita</a:t>
            </a:r>
            <a:r>
              <a:rPr lang="ro-RO" sz="1400" dirty="0">
                <a:latin typeface="Trebuchet MS" panose="020B0603020202020204" pitchFamily="34" charset="0"/>
              </a:rPr>
              <a:t>ț</a:t>
            </a:r>
            <a:r>
              <a:rPr lang="en-GB" sz="1400" dirty="0" err="1">
                <a:latin typeface="Trebuchet MS" panose="020B0603020202020204" pitchFamily="34" charset="0"/>
              </a:rPr>
              <a:t>ile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prezentului</a:t>
            </a:r>
            <a:r>
              <a:rPr lang="en-GB" sz="1400" dirty="0">
                <a:latin typeface="Trebuchet MS" panose="020B0603020202020204" pitchFamily="34" charset="0"/>
              </a:rPr>
              <a:t> </a:t>
            </a:r>
            <a:r>
              <a:rPr lang="en-GB" sz="1400" dirty="0" err="1">
                <a:latin typeface="Trebuchet MS" panose="020B0603020202020204" pitchFamily="34" charset="0"/>
              </a:rPr>
              <a:t>proiect</a:t>
            </a:r>
            <a:r>
              <a:rPr lang="en-GB" sz="1400" dirty="0">
                <a:latin typeface="Trebuchet MS" panose="020B0603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0864777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{D7C9EE1C-45FF-CB4C-B66D-24EF11643681}tf10001070</Template>
  <TotalTime>369</TotalTime>
  <Words>1134</Words>
  <Application>Microsoft Office PowerPoint</Application>
  <PresentationFormat>Widescreen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                        Proiectul „Sistem de monitorizare a fluxurilor de deșeuri menajere și similare în scopul îmbunătățirii mecanismelor de gestionare a instrumentului economic “Plătește Pentru Cât Arunci”, cod SIPOCA 593.           </vt:lpstr>
      <vt:lpstr>Obiective proiect</vt:lpstr>
      <vt:lpstr>Rezultate așteptate</vt:lpstr>
      <vt:lpstr>Justificare</vt:lpstr>
      <vt:lpstr>Sustenabilitate </vt:lpstr>
      <vt:lpstr>Transferabilitatea rezultatelor  </vt:lpstr>
      <vt:lpstr>Relevanța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 pentru obtinerea certificatului professional al calificarii absolventilor invatamantului liceal filiera tehnologica,in calificarea,,Tehnician in achizitii si contractari,nivel 4’’</dc:title>
  <dc:creator>Thomas Lascu</dc:creator>
  <cp:lastModifiedBy>Gentiana Anghelea</cp:lastModifiedBy>
  <cp:revision>51</cp:revision>
  <dcterms:created xsi:type="dcterms:W3CDTF">2019-02-27T18:24:37Z</dcterms:created>
  <dcterms:modified xsi:type="dcterms:W3CDTF">2020-08-04T07:52:09Z</dcterms:modified>
</cp:coreProperties>
</file>