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6" r:id="rId1"/>
  </p:sldMasterIdLst>
  <p:sldIdLst>
    <p:sldId id="316" r:id="rId2"/>
    <p:sldId id="322" r:id="rId3"/>
    <p:sldId id="317" r:id="rId4"/>
    <p:sldId id="285" r:id="rId5"/>
    <p:sldId id="290" r:id="rId6"/>
    <p:sldId id="321" r:id="rId7"/>
    <p:sldId id="286" r:id="rId8"/>
    <p:sldId id="314" r:id="rId9"/>
    <p:sldId id="315" r:id="rId10"/>
    <p:sldId id="298" r:id="rId11"/>
    <p:sldId id="299" r:id="rId12"/>
    <p:sldId id="300" r:id="rId13"/>
    <p:sldId id="301" r:id="rId14"/>
    <p:sldId id="323" r:id="rId15"/>
    <p:sldId id="302" r:id="rId16"/>
    <p:sldId id="313" r:id="rId17"/>
    <p:sldId id="303" r:id="rId18"/>
    <p:sldId id="304" r:id="rId19"/>
    <p:sldId id="260" r:id="rId20"/>
    <p:sldId id="268" r:id="rId21"/>
    <p:sldId id="283" r:id="rId22"/>
    <p:sldId id="291" r:id="rId23"/>
    <p:sldId id="319" r:id="rId24"/>
    <p:sldId id="31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Nistorescu" initials="AN" lastIdx="1" clrIdx="0">
    <p:extLst>
      <p:ext uri="{19B8F6BF-5375-455C-9EA6-DF929625EA0E}">
        <p15:presenceInfo xmlns:p15="http://schemas.microsoft.com/office/powerpoint/2012/main" userId="S-1-5-21-2917426104-394408006-108971551-286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06B9-8D09-4A0F-A974-9E1A3A65B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66330-B979-4A75-83EF-55A857E03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7A11-02A8-44E6-87CF-A3BA373C3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Tuesday, May 4,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83E25-F154-431A-BF95-3F3DAA30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04F01-E48A-45D4-AC65-B70681A2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0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9BE5-93A9-45EE-A9CA-9C6CB592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86432-8D1E-425B-B7C1-224E32906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304D1-B9ED-4096-A191-F96C6061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C0ED1-D91F-4ECF-A07B-EF737834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8BC2-FB0E-4687-A7A0-CD505960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4D030-B0DC-4C74-8B9B-F176F2F66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872BD-4909-489F-82DA-76A4AB3F7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3166D-48B7-4ED3-9C82-DC44D03D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06A22-AA84-404C-8BB5-E2B15CE1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EB973-D76D-40C4-B425-0F52BF0F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16C2-3E8B-4DE3-8A38-1D37EB4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3FEF7-E806-41C1-90C0-0FC22DF4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0CF8D-71CE-4C46-B1DF-77DF5E4A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Tuesday, May 4,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A9E94-B74F-4BF7-B5B8-7D66C7050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9D0B-18A5-4836-BA33-D84D60B7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15E0-6C7D-41CD-B521-C6F50162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7165F-3648-4CEB-860B-3B52B4448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0541-81F4-4081-B3B4-34C485B5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25C3-021A-4B0B-8F70-0C181FE1CF45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FA46-D08B-4B00-8A36-29F69582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DE3F-CD64-4E95-848A-0F4309B0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7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3419-923B-4008-80E0-A146FA8A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B090D-FDDA-4436-91AC-A152895AD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79ED7-4BB6-4006-A2EA-19F77DD24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F6F19-6BDE-4AF6-8A1D-7A83E5B3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FA3C2-9AFC-4A82-AE3D-9F734F1C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39E44-5BD5-494E-BEFE-EB3936B8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0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CFD7E-B547-4A8E-9AB9-4A0F2947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3B612-7D4D-4522-9931-DD4EA2356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9679F-5422-4E94-ACF0-3BF886F3F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3C295-CA1D-4117-85FA-5971696D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6F73D-761E-4076-AB59-D2BB5F50D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DF409-3B66-4A7A-B0D2-FA05A22F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28104-8596-403D-9A2C-04B945605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9F6DDA-6086-459B-AD2E-241EEF3A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4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E0B6-7B63-4C57-AB06-8D9FD3CB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29739-78E3-40C8-9051-14751EE6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0D862-B6A6-4B05-9376-EC6B18D0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B8ABA-B0E5-45D2-9187-28A68F52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4A0E9-A7B8-489C-BCEF-1239E338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C2EBD-3CF5-44A9-B9F0-1479A698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20DA7-3A98-4679-B5B7-F5D2D458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3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7F89-E4D7-4245-BD45-D88F837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6045C-A5ED-4E01-9E27-B6CFA7791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73E4B-8EAF-40F9-96BC-D30B4F07F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8F70F-7B62-4710-9961-3D98F7D2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4B61A-7BB1-4A23-A0A0-A67BE747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B64AF-89BF-4ACD-9BAE-D76F17FB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9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300C-22AF-4A0A-B372-FC41E459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ADB53-67D8-4D6B-83DC-4413CD6E1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662D5-3B55-4784-8DD8-6CA02A9FF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7ED36-37A7-4202-A129-11624B06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Tuesday, May 4,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96D39-DFD3-4A51-8A8D-A1E913A7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1912D-E073-448D-A16F-AD28B32F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3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0FE25-8772-4881-B6C0-FA89A3B0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5546C-BAC1-4F0C-9038-73D37AD8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C2B2A-2F45-40E2-AE0F-55B15B16E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Tuesday, May 4,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A77E-3AF6-4C12-8BBA-A9705995D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DDAE0-524F-44E5-8870-7A3892A1A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7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microsoft.com/office/2007/relationships/hdphoto" Target="../media/hdphoto11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4" Type="http://schemas.openxmlformats.org/officeDocument/2006/relationships/hyperlink" Target="https://eur-lex.europa.eu/procedure/EN/2018_172" TargetMode="External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gal-content/RO/TXT/?uri=LEGISSUM:l2120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FR/TXT/?uri=uriserv%3AOJ.L_.2021.077.01.0040.01.FRA&amp;toc=OJ%3AL%3A2021%3A077%3AFULL" TargetMode="External"/><Relationship Id="rId2" Type="http://schemas.openxmlformats.org/officeDocument/2006/relationships/hyperlink" Target="https://eur-lex.europa.eu/legal-content/RO/TXT/PDF/?uri=CELEX:32020R2151&amp;from=EN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RO/TXT/?uri=LEGISSUM%3Al21207" TargetMode="External"/><Relationship Id="rId2" Type="http://schemas.openxmlformats.org/officeDocument/2006/relationships/hyperlink" Target="https://eur-lex.europa.eu/legal-content/RO/TXT/HTML/?uri=LEGISSUM:ev001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en/publication-detail/-/publication/a9c49259-af70-11e8-99ee-01aa75ed71a1/language-en" TargetMode="External"/><Relationship Id="rId2" Type="http://schemas.openxmlformats.org/officeDocument/2006/relationships/hyperlink" Target="https://op.europa.eu/en/publication-detail/-/publication/3cdca2d1-c5f2-11e8-9424-01aa75ed71a1/language-e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doceo/document/A-8-2018-0317_EN.html#title4" TargetMode="External"/><Relationship Id="rId2" Type="http://schemas.openxmlformats.org/officeDocument/2006/relationships/hyperlink" Target="https://eur-lex.europa.eu/procedure/EN/2018_17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-lex.europa.eu/legal-content/RO/TXT/PDF/?uri=OJ:C:2018:461:FULL&amp;from=EN" TargetMode="External"/><Relationship Id="rId4" Type="http://schemas.openxmlformats.org/officeDocument/2006/relationships/hyperlink" Target="https://eur-lex.europa.eu/legal-content/RO/TXT/HTML/?uri=CELEX:52018AE3041&amp;from=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p.ro/afaceri_europene/CE/2019/TA_2019_03S2_(PARL_EM)(part%20IV)_RO.pdf" TargetMode="External"/><Relationship Id="rId2" Type="http://schemas.openxmlformats.org/officeDocument/2006/relationships/hyperlink" Target="https://www.europarl.europa.eu/RegData/seance_pleniere/textes_adoptes/provisoire/2019/03-27/0305/P8_TA-PROV(2019)0305_RO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lectors2020.eu/news/reducing-the-environmental-impact-of-certain-plastic-products-in-the-eu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search.html?DB_MENTIONING=32019L0904&amp;SUBDOM_INIT=ALL_ALL&amp;DTS_SUBDOM=ALL_ALL&amp;DTS_DOM=ALL&amp;lang=en&amp;type=advanced&amp;qid=1619522681811" TargetMode="External"/><Relationship Id="rId2" Type="http://schemas.openxmlformats.org/officeDocument/2006/relationships/hyperlink" Target="https://eur-lex.europa.eu/legal-content/RO/NIM/?uri=CELEX:32019L090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mediu.gov.ro/articol/directiva-904-2019-a-parlamentului-european-si-a-consiliului-privind-reducerea-impactului-anumitor-produse-din-plastic-asupra-mediului/312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commission/presscorner/detail/ro/IP_18_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.org/sustainabledevelopment/sustainable-development-goal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mediu.ro/app/webroot/uploads/files/Brosura_de_informare-Directiva_904-2019_privind_reducerea_impactului_anumitor_produse_din_plastic_asupra_mediului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ediu.ro/app/webroot/uploads/files/2020-02-26_Intrebari%20%C8%99i%20r%C4%83spunsuri_SUP.pdf" TargetMode="External"/><Relationship Id="rId2" Type="http://schemas.openxmlformats.org/officeDocument/2006/relationships/hyperlink" Target="https://eur-lex.europa.eu/legal-content/RO/TXT/HTML/?uri=CELEX:32019L0904&amp;from=RO#d1e32-17-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E8CDA-74A0-48B9-AA75-FB4788C8E02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2934"/>
            <a:ext cx="3979817" cy="671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573C3-A21F-4C73-8C02-8BBC98BE8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2808" y="3312109"/>
            <a:ext cx="5015638" cy="2068553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Directiva</a:t>
            </a:r>
            <a:r>
              <a:rPr lang="en-GB" dirty="0">
                <a:solidFill>
                  <a:schemeClr val="bg1"/>
                </a:solidFill>
              </a:rPr>
              <a:t> </a:t>
            </a:r>
            <a:br>
              <a:rPr lang="ro-RO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904 /2019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6496571-E721-4B22-8C14-B32888C3D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4AE3FF-7F67-41DA-B602-84795E7B7E34}"/>
              </a:ext>
            </a:extLst>
          </p:cNvPr>
          <p:cNvSpPr txBox="1"/>
          <p:nvPr/>
        </p:nvSpPr>
        <p:spPr>
          <a:xfrm>
            <a:off x="507126" y="6155830"/>
            <a:ext cx="9618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hlinkClick r:id="rId4"/>
              </a:rPr>
              <a:t>https://eur-lex.europa.eu/legal-content/EN/TXT/?uri=OJ:L:2019:155:TOC 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AC03FB-F8D7-411D-A371-3D99B1409F22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0" y="320989"/>
            <a:ext cx="5396932" cy="428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FB3A42-54FB-4B9E-954A-9608A4BC6898}"/>
              </a:ext>
            </a:extLst>
          </p:cNvPr>
          <p:cNvPicPr/>
          <p:nvPr/>
        </p:nvPicPr>
        <p:blipFill>
          <a:blip r:embed="rId7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sharpenSoften amount="-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65" y="2782570"/>
            <a:ext cx="1867710" cy="1997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738C80-B757-4202-86BD-5B60AAD8869D}"/>
              </a:ext>
            </a:extLst>
          </p:cNvPr>
          <p:cNvPicPr/>
          <p:nvPr/>
        </p:nvPicPr>
        <p:blipFill>
          <a:blip r:embed="rId9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9718">
            <a:off x="7717650" y="2707944"/>
            <a:ext cx="1567815" cy="171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1FCA6B-5EB0-43AD-A26A-EB0022D82B13}"/>
              </a:ext>
            </a:extLst>
          </p:cNvPr>
          <p:cNvPicPr/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11" y="703088"/>
            <a:ext cx="1312545" cy="1602105"/>
          </a:xfrm>
          <a:prstGeom prst="ellipse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2E3EC-D394-43F5-BC59-F134C27E240C}"/>
              </a:ext>
            </a:extLst>
          </p:cNvPr>
          <p:cNvPicPr/>
          <p:nvPr/>
        </p:nvPicPr>
        <p:blipFill>
          <a:blip r:embed="rId13" cstate="print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arke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6" y="4786243"/>
            <a:ext cx="1056640" cy="973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0A653-CCEF-4FD5-ACF2-2080081B641D}"/>
              </a:ext>
            </a:extLst>
          </p:cNvPr>
          <p:cNvPicPr/>
          <p:nvPr/>
        </p:nvPicPr>
        <p:blipFill>
          <a:blip r:embed="rId1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Marker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46" y="4558913"/>
            <a:ext cx="1516380" cy="1642232"/>
          </a:xfrm>
          <a:prstGeom prst="ellipse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04B350-A5C3-40AF-949B-9EC31FE7DBD6}"/>
              </a:ext>
            </a:extLst>
          </p:cNvPr>
          <p:cNvPicPr/>
          <p:nvPr/>
        </p:nvPicPr>
        <p:blipFill>
          <a:blip r:embed="rId17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MosiaicBubbles/>
                    </a14:imgEffect>
                    <a14:imgEffect>
                      <a14:colorTemperature colorTemp="7932"/>
                    </a14:imgEffect>
                    <a14:imgEffect>
                      <a14:saturation sat="2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593">
            <a:off x="6172379" y="5185023"/>
            <a:ext cx="1057275" cy="1286510"/>
          </a:xfrm>
          <a:prstGeom prst="rect">
            <a:avLst/>
          </a:prstGeom>
          <a:ln>
            <a:noFill/>
          </a:ln>
          <a:effectLst>
            <a:reflection blurRad="6350" stA="50000" endA="300" endPos="55500" dist="50800" dir="5400000" sy="-100000" algn="bl" rotWithShape="0"/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942222-8EAB-484F-9920-42DB7BE05CDF}"/>
              </a:ext>
            </a:extLst>
          </p:cNvPr>
          <p:cNvPicPr/>
          <p:nvPr/>
        </p:nvPicPr>
        <p:blipFill>
          <a:blip r:embed="rId1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236847"/>
            <a:ext cx="2741978" cy="2105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FB0917-AFE3-48D0-97C4-F9A92A07359D}"/>
              </a:ext>
            </a:extLst>
          </p:cNvPr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95" y="1111793"/>
            <a:ext cx="2396047" cy="2200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EFDAC-B6D7-4432-A9D9-AB09D350E336}"/>
              </a:ext>
            </a:extLst>
          </p:cNvPr>
          <p:cNvPicPr/>
          <p:nvPr/>
        </p:nvPicPr>
        <p:blipFill>
          <a:blip r:embed="rId2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hotocopy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59" y="2754353"/>
            <a:ext cx="1905464" cy="1997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153401" y="5657671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Ministerul Mediului, Apelor și Pădurilor</a:t>
            </a:r>
          </a:p>
          <a:p>
            <a:endParaRPr lang="ro-RO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Direcția Gestionarea Deșeurilor</a:t>
            </a:r>
          </a:p>
        </p:txBody>
      </p:sp>
    </p:spTree>
    <p:extLst>
      <p:ext uri="{BB962C8B-B14F-4D97-AF65-F5344CB8AC3E}">
        <p14:creationId xmlns:p14="http://schemas.microsoft.com/office/powerpoint/2010/main" val="96684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65AF-4EC9-4795-8FD7-C6BE3BC1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854982"/>
            <a:ext cx="10515600" cy="941161"/>
          </a:xfrm>
        </p:spPr>
        <p:txBody>
          <a:bodyPr>
            <a:normAutofit/>
          </a:bodyPr>
          <a:lstStyle/>
          <a:p>
            <a:r>
              <a:rPr lang="ro-RO" sz="24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Restricții</a:t>
            </a:r>
            <a:r>
              <a:rPr lang="ro-RO" sz="1800" b="1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GB" sz="1800" b="1" dirty="0">
              <a:solidFill>
                <a:srgbClr val="C0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232EA-F51C-49BE-BB79-2057133E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771" y="1494699"/>
            <a:ext cx="11027229" cy="4888683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  <a:buNone/>
            </a:pP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Produsele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care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trebuie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interzise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temeiul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directivei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includ</a:t>
            </a:r>
            <a:r>
              <a:rPr lang="en-GB" sz="3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tacâmuri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(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furculițe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cuțite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linguri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bețișoare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chinezești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);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farfurii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paie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băuturi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bețișoare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urechi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agitatoare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băuturi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bețe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care se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atașează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baloanelor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sau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care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sprijină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baloane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recipiente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alimente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fabricate din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polistiren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expandat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oxo-</a:t>
            </a:r>
            <a:r>
              <a:rPr lang="en-GB" sz="38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degradabil</a:t>
            </a:r>
            <a:r>
              <a:rPr lang="en-GB" sz="3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55995F-8FF4-497F-A1F9-CD68F9A0890E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62A6C-C7F7-4C71-A24B-4FEE460667BB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C1F11212-F9EC-4C13-9C1F-0EE91ACF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ABCA3CA-7E4F-43BF-A24A-E8AF5F40E603}"/>
              </a:ext>
            </a:extLst>
          </p:cNvPr>
          <p:cNvSpPr txBox="1">
            <a:spLocks/>
          </p:cNvSpPr>
          <p:nvPr/>
        </p:nvSpPr>
        <p:spPr>
          <a:xfrm>
            <a:off x="108857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Ce măsuri prevede Directiva?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0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78FA-482F-44FE-840A-8EB70576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Reduceri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ale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consumului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E3CED-6DCF-488F-9D9A-D76D5B883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18" y="1885704"/>
            <a:ext cx="10573282" cy="3977913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</a:pP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conformitate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cu 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politica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UE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privind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deșeurile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</a:t>
            </a:r>
            <a:r>
              <a:rPr lang="en-GB" sz="2400" u="sng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ro-RO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statele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ro-RO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din UE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trebuie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:</a:t>
            </a:r>
            <a:endParaRPr lang="en-GB" sz="2400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742950" lvl="1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adopte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măsuri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reduce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consumul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anumitor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care nu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există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nicio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alternativă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(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căni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băut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inclusiv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huse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capace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recipiente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cu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alimente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preparate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imediat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);</a:t>
            </a:r>
            <a:endParaRPr lang="en-GB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742950" lvl="1" indent="-28575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monitorize</a:t>
            </a:r>
            <a:r>
              <a:rPr lang="ro-RO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ze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consumul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acestor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unică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folosință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precum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măsurile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luate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ro-RO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raporte</a:t>
            </a:r>
            <a:r>
              <a:rPr lang="ro-RO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ze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progresele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înregistrate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către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dirty="0" err="1"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Comisia</a:t>
            </a:r>
            <a:r>
              <a:rPr lang="en-GB" dirty="0"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Europeană</a:t>
            </a:r>
            <a:r>
              <a:rPr lang="en-GB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GB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</a:pP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Directiva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impune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o </a:t>
            </a:r>
            <a:r>
              <a:rPr lang="en-GB" sz="24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reducere</a:t>
            </a:r>
            <a:r>
              <a:rPr lang="en-GB" sz="24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cantitativă</a:t>
            </a:r>
            <a:r>
              <a:rPr lang="ro-RO" sz="2400" b="1" dirty="0"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 </a:t>
            </a:r>
            <a:r>
              <a:rPr lang="en-GB" sz="24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consumului</a:t>
            </a:r>
            <a:r>
              <a:rPr lang="en-GB" sz="24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ro-RO" sz="2400" dirty="0"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ro-RO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le menționate,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până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2026 (</a:t>
            </a:r>
            <a:r>
              <a:rPr lang="en-GB" sz="2400" i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comparativ</a:t>
            </a:r>
            <a:r>
              <a:rPr lang="en-GB" sz="2400" i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cu </a:t>
            </a:r>
            <a:r>
              <a:rPr lang="en-GB" sz="2400" i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valoarea</a:t>
            </a:r>
            <a:r>
              <a:rPr lang="en-GB" sz="2400" i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i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referință</a:t>
            </a:r>
            <a:r>
              <a:rPr lang="en-GB" sz="2400" i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din 2022</a:t>
            </a:r>
            <a:r>
              <a:rPr lang="en-GB" sz="24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).</a:t>
            </a:r>
            <a:endParaRPr lang="en-GB" sz="2400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851553-14E1-45B1-A4B6-BE32EEC1E239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AF0D6-C1A7-4DC4-B757-08511FBC3BB7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8463598B-E66C-4869-BB6C-B09DAB8B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705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45BA-6903-4557-94CB-173E43E4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Cerințe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colectare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separată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proiectare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sticlele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plastic</a:t>
            </a:r>
            <a:br>
              <a:rPr lang="en-GB" sz="1800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9D93F-4CF1-4643-A2E4-452B39B6F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1518014"/>
            <a:ext cx="7794171" cy="410990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Directiva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stabilește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o 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țintă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colectare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90 %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reciclarea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sticlelor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plastic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până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2029 (cu o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țintă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provizorie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77 %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până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2025).</a:t>
            </a:r>
            <a:endParaRPr lang="ro-RO" sz="2000" dirty="0"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Aceste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sticle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conțină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cel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puțin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25 % plastic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reciclat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fabricarea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lor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până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2025 (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sticlele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PET),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30 %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până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2030 (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toate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sticlele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).</a:t>
            </a:r>
            <a:endParaRPr lang="ro-RO" sz="2000" dirty="0"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7B0EE-9B61-4616-A3B1-A4DD18151647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364B12-60FD-4836-902A-3D34E620B0C8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CBFA959-6C3F-4EF9-BF6D-C331F5E4F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6715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EB0B-9EB2-4556-8625-FE4C16A8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201"/>
          </a:xfrm>
        </p:spPr>
        <p:txBody>
          <a:bodyPr>
            <a:normAutofit fontScale="90000"/>
          </a:bodyPr>
          <a:lstStyle/>
          <a:p>
            <a:r>
              <a:rPr lang="en-GB" sz="27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Marcarea</a:t>
            </a:r>
            <a:r>
              <a:rPr lang="en-GB" sz="27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7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obligatorie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EFED3-F8DA-46A8-BCB0-E94B33C50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1088571"/>
            <a:ext cx="10978243" cy="55361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  <a:buNone/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Anumite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din plastic de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unică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folosință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introduse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pe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piață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poarte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un 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marcaj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vizibil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clar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lizibil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0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indelebil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aplicat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pe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ambalajul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lor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sau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pe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produsul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sine: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articole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sanitare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servețele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umede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din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tutun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cu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filtre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pahare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băut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indent="0"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  <a:buNone/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Aceste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etichete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informeze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consumatorii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despre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: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opțiuni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adecvate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gestionare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deșeurilor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sau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tip de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eliminare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deșeurilor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evitată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endParaRPr lang="en-GB" sz="20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prezența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materialelor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plastice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precum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despre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impactul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negativ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asupra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mediului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al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eliminării</a:t>
            </a:r>
            <a:r>
              <a:rPr lang="en-GB" sz="20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acestora</a:t>
            </a:r>
            <a:r>
              <a:rPr lang="en-GB" sz="18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</a:p>
          <a:p>
            <a:pPr marL="0" lv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None/>
              <a:tabLst>
                <a:tab pos="457200" algn="l"/>
              </a:tabLst>
            </a:pPr>
            <a:endParaRPr lang="en-GB" sz="18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FDFD-CD83-4FF0-90C4-B835E2A943E9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9B4D79-BBCA-47A8-9F42-A9C952D0513A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C4C9C531-9CA5-4FCC-ACD2-BB125A9E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5856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3E0E-8E5D-432D-8B71-CD0D3BF5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Regulamentul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punere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 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aplicare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(UE) 2020/2151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stabilire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unor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norme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referitoare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specificațiile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armonizate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privind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marcarea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produselor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unică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folosință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indicate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partea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 din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anexa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Directivă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  <a:hlinkClick r:id="rId2"/>
              </a:rPr>
              <a:t>https://eur-lex.europa.eu/legal-content/RO/TXT/PDF/?uri=CELEX:32020R2151&amp;from=EN</a:t>
            </a:r>
            <a:r>
              <a:rPr lang="en-GB" sz="28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 </a:t>
            </a:r>
          </a:p>
          <a:p>
            <a:pPr marL="0" indent="0">
              <a:buNone/>
            </a:pPr>
            <a:endParaRPr lang="en-GB" b="0" i="0" dirty="0">
              <a:solidFill>
                <a:srgbClr val="131313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Rectificare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Regulamentul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punere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aplicare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(UE) 2020/2151 al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Comisiei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17 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decembrie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2020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stabilire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unor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norme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referitoare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specificațiile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armonizate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privind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marcarea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produselor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de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unică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folosință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indicate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partea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 din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anexa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(UE) 2019/904 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Parlamentului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European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Consiliului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privind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reducerea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impactului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anumitor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mediului</a:t>
            </a:r>
            <a:endParaRPr lang="en-GB" dirty="0">
              <a:solidFill>
                <a:srgbClr val="131313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r>
              <a:rPr lang="en-GB" b="0" i="1" u="none" strike="noStrike" dirty="0">
                <a:solidFill>
                  <a:srgbClr val="219AC2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  <a:hlinkClick r:id="rId3"/>
              </a:rPr>
              <a:t>https://eur-lex.europa.eu/legal-content/FR/TXT/?uri=uriserv%3AOJ.L_.2021.077.01.0040.01.FRA&amp;toc=OJ%3AL%3A2021%3A077%3AFULL</a:t>
            </a:r>
            <a:br>
              <a:rPr lang="en-GB" b="0" i="0" dirty="0">
                <a:solidFill>
                  <a:srgbClr val="131313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endParaRPr lang="en-GB" b="0" i="0" dirty="0">
              <a:solidFill>
                <a:srgbClr val="131313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97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AD29-022D-4D14-88D7-D7C67C91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109900"/>
            <a:ext cx="10515600" cy="706530"/>
          </a:xfrm>
        </p:spPr>
        <p:txBody>
          <a:bodyPr>
            <a:normAutofit fontScale="90000"/>
          </a:bodyPr>
          <a:lstStyle/>
          <a:p>
            <a:br>
              <a:rPr lang="ro-RO" sz="18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</a:br>
            <a:r>
              <a:rPr lang="en-GB" sz="27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Responsabilitate</a:t>
            </a:r>
            <a:r>
              <a:rPr lang="en-GB" sz="27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7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extinsă</a:t>
            </a:r>
            <a:r>
              <a:rPr lang="en-GB" sz="27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ro-RO" sz="2700" b="1" dirty="0">
                <a:solidFill>
                  <a:srgbClr val="FF0000"/>
                </a:solidFill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 anumiți </a:t>
            </a:r>
            <a:r>
              <a:rPr lang="en-GB" sz="27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producător</a:t>
            </a:r>
            <a:r>
              <a:rPr lang="ro-RO" sz="27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 (schema EPR)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EF9BD-8014-47E4-9D99-919F2ECF4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514351"/>
            <a:ext cx="10968355" cy="6233748"/>
          </a:xfrm>
        </p:spPr>
        <p:txBody>
          <a:bodyPr>
            <a:noAutofit/>
          </a:bodyPr>
          <a:lstStyle/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Produsele acoperite de EPR sunt:</a:t>
            </a: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Recipiente pentru alimente, cum ar fi cutiile cu sau fără capac, utilizate pentru a conține produse alimentare care: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(a) sunt destinate consumului imediat, fie pe loc, fie la pachet;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(b) sunt de regulă consumate din recipient; și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(c) sunt gata de consum fără a necesita o pregătire suplimentară precum gătirea, fierberea sau încălzirea,</a:t>
            </a: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Pachete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folii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material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flexibil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care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conțin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alimentare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destinate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consumului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direct din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pachet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sau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folie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fără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preparare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ulterioară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endParaRPr lang="ro-RO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it-IT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Recipientele pentru băuturi cu o capacitate de până la trei litri,</a:t>
            </a: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inclusv dopurile acestora </a:t>
            </a:r>
            <a:r>
              <a:rPr lang="ro-RO" sz="1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dar nu recipientele din sticlă sau metal cu dopuri și capace din plastic</a:t>
            </a: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Pahare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băuturi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inclusiv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capacele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acestora</a:t>
            </a:r>
            <a:endParaRPr lang="ro-RO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Pungi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de transport din plastic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subțire</a:t>
            </a:r>
            <a:endParaRPr lang="ro-RO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Șervețele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umede</a:t>
            </a: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pentru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îngrijire</a:t>
            </a: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a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personală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ș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uz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casnic</a:t>
            </a:r>
            <a:endParaRPr lang="ro-RO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Baloane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cu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excepția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baloanelor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uz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industrial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sau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alte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utilizări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aplicații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profesionale</a:t>
            </a:r>
            <a:endParaRPr lang="ro-RO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algn="just">
              <a:lnSpc>
                <a:spcPct val="200000"/>
              </a:lnSpc>
              <a:spcBef>
                <a:spcPts val="0"/>
              </a:spcBef>
            </a:pP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tutun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cu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filtre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filtre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comercializate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a fi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utilizate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combinație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cu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</a:t>
            </a:r>
            <a:r>
              <a:rPr lang="en-GB" sz="1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tutun</a:t>
            </a:r>
            <a:r>
              <a:rPr lang="en-GB" sz="1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1BF16-DAB1-409B-880F-7B8E3E9A2429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7257F1-AE46-439B-AE91-593CE1EC906D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A3E28D5-DAA9-4A32-B22A-BA9B755C4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293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C1AD-8058-4E0E-89FE-EEEA265F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75"/>
            <a:ext cx="10515600" cy="626659"/>
          </a:xfrm>
        </p:spPr>
        <p:txBody>
          <a:bodyPr>
            <a:norm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Responsabilitate</a:t>
            </a:r>
            <a:r>
              <a:rPr lang="ro-RO" sz="2400" b="1" dirty="0">
                <a:solidFill>
                  <a:srgbClr val="FF0000"/>
                </a:solidFill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extinsă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producătorului</a:t>
            </a:r>
            <a:endParaRPr lang="ro-RO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11C4-D114-408C-AFF7-A41717E24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1327958"/>
            <a:ext cx="10515600" cy="48469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Producătorii trebuie să acopere</a:t>
            </a:r>
            <a:r>
              <a:rPr lang="en-GB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sz="2200" i="1" dirty="0">
                <a:solidFill>
                  <a:schemeClr val="accent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costuri suplimentare celor minime 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stabilite de Directiva </a:t>
            </a:r>
            <a:r>
              <a:rPr lang="fr-FR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2008/98/CE </a:t>
            </a:r>
          </a:p>
          <a:p>
            <a:pPr marL="0" indent="0" algn="just">
              <a:buNone/>
            </a:pPr>
            <a:r>
              <a:rPr lang="fr-FR" sz="2200" dirty="0">
                <a:latin typeface="Mongolian Baiti" panose="03000500000000000000" pitchFamily="66" charset="0"/>
                <a:cs typeface="Mongolian Baiti" panose="03000500000000000000" pitchFamily="66" charset="0"/>
                <a:hlinkClick r:id="rId2"/>
              </a:rPr>
              <a:t>https://eur-lex.europa.eu/legal-content/RO/TXT/HTML/?uri=LEGISSUM:ev0010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GB" sz="2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fr-FR" sz="2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fr-FR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Directiva </a:t>
            </a:r>
            <a:r>
              <a:rPr lang="fr-FR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94/62/CE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GB" sz="2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fr-FR" sz="2200" dirty="0">
                <a:latin typeface="Mongolian Baiti" panose="03000500000000000000" pitchFamily="66" charset="0"/>
                <a:cs typeface="Mongolian Baiti" panose="03000500000000000000" pitchFamily="66" charset="0"/>
                <a:hlinkClick r:id="rId3"/>
              </a:rPr>
              <a:t>https://eur-lex.europa.eu/legal-content/RO/TXT/?uri=LEGISSUM%3Al21207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2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respectiv</a:t>
            </a:r>
            <a:r>
              <a:rPr lang="en-GB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:</a:t>
            </a:r>
            <a:endParaRPr lang="ro-RO" sz="2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ro-RO" sz="2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costuri legate de măsurile de sensibilizare</a:t>
            </a:r>
          </a:p>
          <a:p>
            <a:pPr algn="just"/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costuri de colectare a deșeurilor aferente produselor care sunt aruncate în sistemele publice de colectare, inclusiv infrastructura și funcționarea acesteia, precum și ale transportului și tratării ulterioare a deșe</a:t>
            </a:r>
            <a:r>
              <a:rPr lang="en-GB" sz="2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urilor</a:t>
            </a:r>
            <a:endParaRPr lang="ro-RO" sz="1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costurile colectării și raportării datelor (pentru șervețele umede, baloane, produse din tutun cu filtre </a:t>
            </a:r>
            <a:r>
              <a:rPr lang="it-IT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și filtre comercializate pentru a fi utilizate în combinație cu produse din tutun</a:t>
            </a:r>
            <a: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)</a:t>
            </a:r>
          </a:p>
          <a:p>
            <a:endParaRPr lang="ro-RO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5DA9C-1808-4512-97C0-6955D0C5C43B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E90CF7-3C0C-415D-83BB-067AA9FE2C9A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7DA6643E-752B-4B26-8C24-FFEE06D2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6474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7A0ED-D415-4E83-B1B3-420B966B26C6}"/>
              </a:ext>
            </a:extLst>
          </p:cNvPr>
          <p:cNvSpPr txBox="1"/>
          <p:nvPr/>
        </p:nvSpPr>
        <p:spPr>
          <a:xfrm>
            <a:off x="1208313" y="1662170"/>
            <a:ext cx="10238015" cy="260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</a:pP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Țările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UE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trebuie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, de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asemenea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:</a:t>
            </a:r>
            <a:endParaRPr lang="en-GB" sz="24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asigure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regulile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privind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responsabilitatea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extinsă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producătorului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(EPR)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uneltele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pescuit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care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conțin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plastic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endParaRPr lang="en-GB" sz="24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monitorizeze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evalueze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uneltele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pescuit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din plastic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stabili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obiective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colectare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la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nivelul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întregii</a:t>
            </a:r>
            <a:r>
              <a:rPr lang="en-GB" sz="24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UE</a:t>
            </a:r>
            <a:r>
              <a:rPr lang="en-GB" sz="24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C52187-C6F2-47F5-9441-913087BC1A19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276735-EFE1-49D5-A4FB-1CCD1D3F221B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A85E50A-68D0-461E-8726-B67C980EA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1826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2612BB-DA3C-46B8-BCE1-527FFC2C2DB9}"/>
              </a:ext>
            </a:extLst>
          </p:cNvPr>
          <p:cNvSpPr txBox="1"/>
          <p:nvPr/>
        </p:nvSpPr>
        <p:spPr>
          <a:xfrm>
            <a:off x="1012370" y="2257397"/>
            <a:ext cx="10025743" cy="315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</a:pP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Țările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UE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trebuie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să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ia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măsuri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:</a:t>
            </a:r>
            <a:endParaRPr lang="en-GB" sz="2000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informarea</a:t>
            </a:r>
            <a:r>
              <a:rPr lang="en-GB" sz="20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consumatorilor</a:t>
            </a:r>
            <a:r>
              <a:rPr lang="en-GB" sz="20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încurajarea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comportamentului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consumatorului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responsabil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pentru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 reduce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deșeurile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la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astfel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sensibilizarea</a:t>
            </a:r>
            <a:r>
              <a:rPr lang="en-GB" sz="20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consumatorilor</a:t>
            </a:r>
            <a:r>
              <a:rPr lang="en-GB" sz="2000" b="1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cu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privire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la 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produsele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alternative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reutilizabile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și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impactul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eliminării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necorespunzătoare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 a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deșeurilor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plastic de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unică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folosință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asupra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sistemului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000" dirty="0" err="1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canalizare</a:t>
            </a:r>
            <a:r>
              <a:rPr lang="en-GB" sz="2000" dirty="0"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.</a:t>
            </a:r>
            <a:endParaRPr lang="en-GB" sz="2000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GB" sz="14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31C44D-77D2-4EB4-A895-1FE15FCED21C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E314F3-0A48-4D9D-BA9B-1F453C6E7F9D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E00C65AA-6CE9-4196-977C-E085C4B94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D882DD8-51F7-4DFE-A938-8383E3080D07}"/>
              </a:ext>
            </a:extLst>
          </p:cNvPr>
          <p:cNvSpPr txBox="1">
            <a:spLocks/>
          </p:cNvSpPr>
          <p:nvPr/>
        </p:nvSpPr>
        <p:spPr>
          <a:xfrm>
            <a:off x="1012370" y="306648"/>
            <a:ext cx="10515600" cy="6266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Bef>
                <a:spcPts val="975"/>
              </a:spcBef>
              <a:spcAft>
                <a:spcPts val="800"/>
              </a:spcAft>
            </a:pP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Creșterea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gradului</a:t>
            </a:r>
            <a:r>
              <a:rPr lang="en-GB" sz="2400" b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 de </a:t>
            </a:r>
            <a:r>
              <a:rPr lang="en-GB" sz="2400" b="1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conștientizare</a:t>
            </a:r>
            <a:endParaRPr lang="en-GB" sz="2400" b="1" dirty="0">
              <a:solidFill>
                <a:srgbClr val="FF0000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0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CDFE-9ADE-4D93-80E4-FAA8C587A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STUDII CARE AU STAT LA BAZA Directivei 904/2019</a:t>
            </a:r>
            <a:endParaRPr lang="en-GB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A8FA0-43B2-4689-AB57-A9433C712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1996580"/>
            <a:ext cx="10238404" cy="33273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PLASTICS: REUSE, RECYCLING AND MARINE LITTER</a:t>
            </a:r>
            <a:r>
              <a:rPr lang="ro-RO" b="1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GB" b="1" i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https://op.europa.eu/en/publication-detail/-/publication/3cdca2d1-c5f2-11e8-9424-01aa75ed71a1/language-en</a:t>
            </a:r>
            <a:endParaRPr lang="ro-RO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ro-RO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r>
              <a:rPr lang="en-GB" b="1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ASSESSMENT OF MEASURES TO REDUCE MARINE LITTER FROM SINGLE USE PLASTICS FINAL REPORT AND ANNEX</a:t>
            </a:r>
            <a:endParaRPr lang="ro-RO" b="1" i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https://op.europa.eu/en/publication-detail/-/publication/a9c49259-af70-11e8-99ee-01aa75ed71a1/language-en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5A3BDB-BC30-4872-A230-EFC127B7F4F9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C429D3-830F-4905-8B48-F0BC48C56F7C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566FC66-340A-4CCF-8825-AC09D60A8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119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614" y="439508"/>
            <a:ext cx="87847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o-RO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ro-RO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ro-RO" sz="2400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r>
              <a:rPr lang="en-GB" sz="2400" dirty="0" err="1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Directiva</a:t>
            </a:r>
            <a:r>
              <a:rPr lang="en-GB" sz="24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904/2019 </a:t>
            </a:r>
            <a:r>
              <a:rPr lang="ro-RO" sz="24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trebuie transpusă în legislația țărilor UE până la 3 iulie 2021. </a:t>
            </a:r>
          </a:p>
          <a:p>
            <a:pPr algn="ctr"/>
            <a:endParaRPr lang="en-GB" sz="2400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ro-RO" sz="2400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r>
              <a:rPr lang="ro-RO" sz="24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Restricțiile de piață și marcarea regulilor de produs se aplică începând cu 3 iulie 2021, în timp ce cerințele de proiectare a produselor pentru sticle se aplică începând cu 3 iulie 2024. </a:t>
            </a:r>
            <a:endParaRPr lang="en-GB" sz="2400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ro-RO" sz="2400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ro-RO" sz="2400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r>
              <a:rPr lang="ro-RO" sz="24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Măsurile de responsabilitate extinsă ale producătorului se aplică de la 31 decembrie 2024.</a:t>
            </a:r>
            <a:endParaRPr lang="ro-RO" sz="2400" b="0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2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60133-77EF-4C2E-A8FA-7469020A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227"/>
            <a:ext cx="10515600" cy="1523461"/>
          </a:xfrm>
        </p:spPr>
        <p:txBody>
          <a:bodyPr>
            <a:normAutofit fontScale="90000"/>
          </a:bodyPr>
          <a:lstStyle/>
          <a:p>
            <a:pPr algn="ctr"/>
            <a:b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ro-RO" sz="22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ro-RO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Avize pentru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propunerea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directivă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Parlamentului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European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Consiliului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privind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reducerea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impactului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anumitor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mediului</a:t>
            </a:r>
            <a:br>
              <a:rPr lang="en-GB" sz="2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ro-RO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en-GB" sz="2200" dirty="0">
                <a:latin typeface="Mongolian Baiti" panose="03000500000000000000" pitchFamily="66" charset="0"/>
                <a:cs typeface="Mongolian Baiti" panose="03000500000000000000" pitchFamily="66" charset="0"/>
                <a:hlinkClick r:id="rId2"/>
              </a:rPr>
              <a:t>https://eur-lex.europa.eu/procedure/EN/2018_172</a:t>
            </a:r>
            <a:br>
              <a:rPr lang="ro-RO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b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7EA0EF-6CD8-4028-A9AA-880168A1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327" y="5183326"/>
            <a:ext cx="10809359" cy="150744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sz="2000" b="1" dirty="0" err="1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Raportul</a:t>
            </a:r>
            <a:r>
              <a:rPr lang="en-GB" sz="20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COMISIEI PENTRU MEDIU, SĂNĂTATE PUBLICĂ ȘI SIGURANȚĂ</a:t>
            </a:r>
            <a:r>
              <a:rPr lang="ro-RO" sz="20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ALIMENTARĂ ȘI AVIZELE COMISIEI PENTRU AFACERI ECONOMICE ȘI MONETARE, COMISIEI PENTRU INDUSTRIE, CERCETARE ȘI ENERGIE, COMISIEI PENTRU AGRICULTURĂ ȘI DEZVOLTARE RURALĂ ȘI COMISIEI PENTRU PESCUIT</a:t>
            </a:r>
            <a:r>
              <a:rPr lang="en-GB" sz="2000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(A8-0317/2018)</a:t>
            </a:r>
            <a:endParaRPr lang="ro-RO" sz="20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en-GB" sz="2000" dirty="0">
                <a:hlinkClick r:id="rId3"/>
              </a:rPr>
              <a:t>https://www.europarl.europa.eu/doceo/document/A-8-2018-0317_EN.html#title4</a:t>
            </a:r>
            <a:r>
              <a:rPr lang="ro-RO" sz="2000" dirty="0"/>
              <a:t> 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CC4B0-8975-4A1D-BACD-0631B41CB082}"/>
              </a:ext>
            </a:extLst>
          </p:cNvPr>
          <p:cNvSpPr txBox="1"/>
          <p:nvPr/>
        </p:nvSpPr>
        <p:spPr>
          <a:xfrm>
            <a:off x="1159328" y="2059395"/>
            <a:ext cx="108093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000" b="1" i="0" u="sng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</a:t>
            </a:r>
            <a:r>
              <a:rPr lang="ro-RO" sz="2000" b="1" u="sng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VIZUL</a:t>
            </a:r>
            <a:r>
              <a:rPr lang="en-GB" sz="2000" b="1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i="0" u="sng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COMITETULUI ECONOMIC ȘI SOCIAL EUROPEAN </a:t>
            </a:r>
            <a:endParaRPr lang="ro-RO" sz="20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en-GB" sz="2000" dirty="0">
                <a:hlinkClick r:id="rId4"/>
              </a:rPr>
              <a:t>https://eur-lex.europa.eu/legal-content/RO/TXT/HTML/?uri=CELEX:52018AE3041&amp;from=EN</a:t>
            </a:r>
            <a:endParaRPr lang="ro-RO" sz="2000" dirty="0"/>
          </a:p>
          <a:p>
            <a:pPr algn="just"/>
            <a:endParaRPr lang="en-GB" sz="2000" b="1" i="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B0021-62FC-4B30-A22D-E7DB38423C6D}"/>
              </a:ext>
            </a:extLst>
          </p:cNvPr>
          <p:cNvSpPr txBox="1"/>
          <p:nvPr/>
        </p:nvSpPr>
        <p:spPr>
          <a:xfrm>
            <a:off x="2443441" y="3806026"/>
            <a:ext cx="90326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000" b="1" u="sng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</a:t>
            </a:r>
            <a:r>
              <a:rPr lang="en-GB" sz="2000" b="1" u="sng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VIZUL COMITETULUI REGIUNILOR </a:t>
            </a:r>
            <a:endParaRPr lang="ro-RO" sz="20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GB" dirty="0">
                <a:hlinkClick r:id="rId5"/>
              </a:rPr>
              <a:t>https://eur-lex.europa.eu/legal-content/RO/TXT/PDF/?uri=OJ:C:2018:461:FULL&amp;from=EN</a:t>
            </a:r>
            <a:endParaRPr lang="ro-RO" dirty="0"/>
          </a:p>
          <a:p>
            <a:r>
              <a:rPr lang="en-GB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2543B7-E6DD-4E3F-817D-9A0C7E2D7038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013EDD-4BD4-4D87-BC50-70E4BB9BB2AE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4DF2F4B-75F8-4923-A8F9-724A43463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7466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B1646-71BB-4DE5-9E08-80C1DED5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43" y="1875099"/>
            <a:ext cx="9993500" cy="4208042"/>
          </a:xfrm>
        </p:spPr>
        <p:txBody>
          <a:bodyPr/>
          <a:lstStyle/>
          <a:p>
            <a:pPr marL="0" indent="0" algn="just">
              <a:buNone/>
            </a:pPr>
            <a:r>
              <a:rPr lang="en-GB" sz="20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POZIȚIA PARLAMENTULUI EUROPEAN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adoptată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primă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lectură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la 27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martie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2019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vederea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adoptării</a:t>
            </a:r>
            <a:r>
              <a:rPr lang="en-GB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0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Directivei</a:t>
            </a:r>
            <a:endParaRPr lang="ro-RO" b="1" dirty="0"/>
          </a:p>
          <a:p>
            <a:pPr marL="0" indent="0" algn="just">
              <a:buNone/>
            </a:pPr>
            <a:r>
              <a:rPr lang="en-GB" sz="2000" b="1" dirty="0">
                <a:hlinkClick r:id="rId2"/>
              </a:rPr>
              <a:t>https://www.europarl.europa.eu/RegData/seance_pleniere/textes_adoptes/provisoire/2019/03-27/0305/P8_TA-PROV(2019)0305_RO.pdf</a:t>
            </a:r>
            <a:r>
              <a:rPr lang="ro-RO" sz="2000" b="1" dirty="0"/>
              <a:t> </a:t>
            </a:r>
            <a:endParaRPr lang="en-GB" sz="2000" b="1" dirty="0"/>
          </a:p>
          <a:p>
            <a:pPr marL="0" indent="0" algn="just">
              <a:buNone/>
            </a:pPr>
            <a:endParaRPr lang="ro-RO" sz="2000" b="1" dirty="0"/>
          </a:p>
          <a:p>
            <a:pPr marL="0" indent="0" algn="just">
              <a:buNone/>
            </a:pPr>
            <a:r>
              <a:rPr lang="en-GB" sz="2000" b="1" dirty="0">
                <a:hlinkClick r:id="rId3"/>
              </a:rPr>
              <a:t>http://www.cdep.ro/afaceri_europene/CE/2019/TA_2019_03S2_(PARL_EM)(part%20IV)_RO.pdf</a:t>
            </a:r>
            <a:r>
              <a:rPr lang="ro-RO" sz="2000" b="1" dirty="0"/>
              <a:t> </a:t>
            </a:r>
            <a:endParaRPr lang="en-GB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208B66-E503-425E-9F7D-9BAF10EC4886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13A875-169E-4361-A0DE-B8997F39103D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3D70A29-8890-4AB0-8FA8-A59E9A8FD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9589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A030-3304-4197-BAB8-3561BB2C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84" y="365125"/>
            <a:ext cx="10515600" cy="729989"/>
          </a:xfrm>
        </p:spPr>
        <p:txBody>
          <a:bodyPr>
            <a:normAutofit/>
          </a:bodyPr>
          <a:lstStyle/>
          <a:p>
            <a:r>
              <a:rPr lang="ro-RO" sz="32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Ce urmează?</a:t>
            </a:r>
            <a:endParaRPr lang="en-GB" sz="32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F452-570C-4676-8103-93C6DA3C1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4" y="1408212"/>
            <a:ext cx="11025940" cy="527753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În vederea îndeplinirii obligațiilor prevăzute de Directivă, </a:t>
            </a:r>
            <a:r>
              <a:rPr lang="ro-RO" sz="320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Comisia Europeană va emite în perioada următoare acte de implementare și linii directoare care să ofere orientări cu privire la categoriile de produse reglementate prin acest act normativ.</a:t>
            </a:r>
            <a:endParaRPr lang="en-GB" sz="3200" dirty="0">
              <a:solidFill>
                <a:srgbClr val="FF0000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ro-RO" sz="320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Pentru pregătirea actelor de implementare și liniilor directoar</a:t>
            </a:r>
            <a:r>
              <a:rPr lang="en-GB" sz="320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e,</a:t>
            </a:r>
            <a:r>
              <a:rPr lang="ro-RO" sz="320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 o echipă de experți sprijină Comisia Europeană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prin realizarea unui studio</a:t>
            </a:r>
            <a:r>
              <a:rPr lang="en-GB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 care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va cuprinde</a:t>
            </a:r>
            <a:r>
              <a:rPr lang="en-GB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: </a:t>
            </a:r>
            <a:r>
              <a:rPr lang="ro-RO" sz="32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DEFINIȚIILE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pentru ceea ce este considerat un produs de plastic cu o singură utilizare</a:t>
            </a:r>
            <a:r>
              <a:rPr lang="ro-RO" sz="3200" dirty="0">
                <a:solidFill>
                  <a:schemeClr val="tx1"/>
                </a:solidFill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, </a:t>
            </a:r>
            <a:r>
              <a:rPr lang="ro-RO" sz="32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METODOLOGII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pentru calculul și verificarea țintelor de colectare separată/reducerea consumului de produse din plastic de unică folosință</a:t>
            </a:r>
            <a:r>
              <a:rPr lang="en-GB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, </a:t>
            </a:r>
            <a:r>
              <a:rPr lang="ro-RO" sz="32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PROPUNERI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pentru formatele de raportare</a:t>
            </a:r>
            <a:r>
              <a:rPr lang="en-GB" sz="32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, </a:t>
            </a:r>
            <a:r>
              <a:rPr lang="ro-RO" sz="3200" b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LINII DIRECTOARE </a:t>
            </a:r>
            <a:r>
              <a:rPr lang="ro-RO" sz="320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privind criteriile cu privire la costurile de curățare a deșeurilor în cadrul mecanismului care vizează responsabilitatea extinsă a producătorului.</a:t>
            </a:r>
            <a:endParaRPr lang="ro-RO" sz="3200" dirty="0">
              <a:solidFill>
                <a:schemeClr val="tx1"/>
              </a:solidFill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indent="0" algn="just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ro-RO" sz="320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  <a:hlinkClick r:id="rId2"/>
              </a:rPr>
              <a:t>https://www.collectors2020.eu/news/reducing-the-environmental-impact-of-certain-plastic-products-in-the-eu/</a:t>
            </a:r>
            <a:endParaRPr lang="en-GB" sz="3200" dirty="0">
              <a:solidFill>
                <a:srgbClr val="000000"/>
              </a:solidFill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AFC94F-FA4A-4E4B-8D9C-F00EB44EC01A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8F8111-C6A7-43ED-B35C-85134011BCCB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AE7E1B8-A872-49AC-AB55-D299E51BD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24112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A030-3304-4197-BAB8-3561BB2C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42" y="626382"/>
            <a:ext cx="10515600" cy="729989"/>
          </a:xfrm>
        </p:spPr>
        <p:txBody>
          <a:bodyPr>
            <a:normAutofit fontScale="90000"/>
          </a:bodyPr>
          <a:lstStyle/>
          <a:p>
            <a:r>
              <a:rPr lang="ro-RO" sz="31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Procesul de transpunere al directivei în alte state membre poate fi urmărit accesând</a:t>
            </a:r>
            <a:r>
              <a:rPr lang="en-GB" sz="31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link-ul</a:t>
            </a:r>
            <a:r>
              <a:rPr lang="ro-RO" sz="31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: </a:t>
            </a:r>
            <a:r>
              <a:rPr lang="ro-RO" sz="2800" dirty="0">
                <a:hlinkClick r:id="rId2"/>
              </a:rPr>
              <a:t>https://eur-lex.europa.eu/legal-content/RO/NIM/?uri=CELEX:32019L0904</a:t>
            </a:r>
            <a:r>
              <a:rPr lang="ro-RO" sz="2800" dirty="0"/>
              <a:t> </a:t>
            </a:r>
            <a:br>
              <a:rPr lang="ro-RO" sz="2800" dirty="0"/>
            </a:br>
            <a:endParaRPr lang="en-GB" sz="32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AFC94F-FA4A-4E4B-8D9C-F00EB44EC01A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8F8111-C6A7-43ED-B35C-85134011BCCB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3AE7E1B8-A872-49AC-AB55-D299E51BD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Documentele menționate ca titlu în directivă pot fi vizualizate detaliat accesând </a:t>
            </a:r>
            <a:r>
              <a:rPr lang="en-GB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link-ul</a:t>
            </a:r>
            <a:r>
              <a:rPr lang="ro-RO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: </a:t>
            </a:r>
          </a:p>
          <a:p>
            <a:pPr marL="0" indent="0">
              <a:buNone/>
            </a:pPr>
            <a:r>
              <a:rPr lang="ro-RO" dirty="0">
                <a:hlinkClick r:id="rId3"/>
              </a:rPr>
              <a:t>https://eur-lex.europa.eu/search.html?DB_MENTIONING=32019L0904&amp;SUBDOM_INIT=ALL_ALL&amp;DTS_SUBDOM=ALL_ALL&amp;DTS_DOM=ALL&amp;lang=en&amp;type=advanced&amp;qid=1619522681811</a:t>
            </a:r>
            <a:r>
              <a:rPr lang="ro-R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8053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6C5809-E176-4F7B-9855-9F3A12DE35CF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7BD3AE-4FB5-4E70-B3AF-9FEBF269BCAD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161BFBE-F350-4E5B-BFF0-90879960E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5985" y="14881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Site-ul 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Ministerului Mediului, Apelor și Pădurilor 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  <a:hlinkClick r:id="rId2"/>
              </a:rPr>
              <a:t>http://www.mmediu.gov.ro/articol/directiva-904-2019-a-parlamentului-european-si-a-consiliului-privind-reducerea-impactului-anumitor-produse-din-plastic-asupra-mediului/3122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0" indent="0">
              <a:buNone/>
            </a:pP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va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fi </a:t>
            </a: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actualizat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cu </a:t>
            </a: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i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nformații privind Directiva 904/2019 și procesul de transpunere în legislația națională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prevederilor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actului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normativ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European.</a:t>
            </a:r>
            <a:endParaRPr lang="ro-RO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ro-RO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4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6361-B147-41D9-9209-43B6964F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De unde s-a plecat? </a:t>
            </a:r>
            <a:b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C133C-5651-4F1F-BC8C-6BAABE65B5DA}"/>
              </a:ext>
            </a:extLst>
          </p:cNvPr>
          <p:cNvSpPr txBox="1"/>
          <p:nvPr/>
        </p:nvSpPr>
        <p:spPr>
          <a:xfrm>
            <a:off x="1789611" y="1951671"/>
            <a:ext cx="9322526" cy="1477328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>
            <a:spAutoFit/>
          </a:bodyPr>
          <a:lstStyle/>
          <a:p>
            <a:pPr algn="just"/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“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..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Comisia a concluzionat în Strategia europeană privind materialele plastice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…, 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  <a:hlinkClick r:id="rId2"/>
              </a:rPr>
              <a:t>https://ec.europa.eu/commission/presscorner/detail/ro/IP_18_5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că </a:t>
            </a:r>
            <a:r>
              <a:rPr lang="ro-RO" i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această creștere constantă a generării de deșeuri de plastic și dispersia deșeurilor de plastic în mediu, în special în mediul marin, trebuie să fie abordate pentru a obține un ciclu de viață cu adevărat circular pentru materialele plastice"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(recital (1), Directiva 904/2019)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42236-197E-4E3D-96D0-C9DC50A6B615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B8662B-EC27-4098-9944-D1B2C6602F24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117E5C8-155A-4F50-A806-8FB8B709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198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6361-B147-41D9-9209-43B6964F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Unde trebuie să ajungem? </a:t>
            </a:r>
            <a:b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F9158-A4AE-44E7-A5AB-92F9025D1716}"/>
              </a:ext>
            </a:extLst>
          </p:cNvPr>
          <p:cNvSpPr txBox="1"/>
          <p:nvPr/>
        </p:nvSpPr>
        <p:spPr>
          <a:xfrm>
            <a:off x="5494789" y="3500565"/>
            <a:ext cx="64595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Prezenta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va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contribui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îndeplinirea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obiectivului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dezvoltare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nr. 12 al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Organizației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Națiunilor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Unite (ONU) </a:t>
            </a:r>
            <a:r>
              <a:rPr lang="en-GB" b="1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asigurare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modele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consum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producție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care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este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parte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Agendei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2030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dezvoltare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adoptată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Adunarea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Generală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ONU la </a:t>
            </a:r>
            <a:r>
              <a:rPr lang="en-GB" b="1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25 </a:t>
            </a:r>
            <a:r>
              <a:rPr lang="en-GB" b="1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septembrie</a:t>
            </a:r>
            <a:r>
              <a:rPr lang="en-GB" b="1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2015.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Conservând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valoarea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produselor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materialelor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cât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mult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timp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posibil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generând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puține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deșeuri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economia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Uniunii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poate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deveni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competitivă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rezilientă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reducând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același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timp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presiunea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resurselor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prețioase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mediului</a:t>
            </a:r>
            <a:r>
              <a:rPr lang="ro-RO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ro-RO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(Directiva 904/2019)</a:t>
            </a:r>
            <a:endParaRPr lang="en-GB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  <a:hlinkClick r:id="rId2"/>
              </a:rPr>
              <a:t>https://www.un.org/sustainabledevelopment/sustainable-development-goals/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C133C-5651-4F1F-BC8C-6BAABE65B5DA}"/>
              </a:ext>
            </a:extLst>
          </p:cNvPr>
          <p:cNvSpPr txBox="1"/>
          <p:nvPr/>
        </p:nvSpPr>
        <p:spPr>
          <a:xfrm>
            <a:off x="838200" y="1429099"/>
            <a:ext cx="64181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Reducerea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deșeurilor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marine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este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un factor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esențial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realizarea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obiectivului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dezvoltare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nr. 14 al ONU care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solicită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conservarea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utilizarea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oceanelor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mărilor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resurselor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marine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o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dezvoltare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durabilă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Uniunea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trebuie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își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asume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rolul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prevenirea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generării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combaterea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deșeurilor</a:t>
            </a:r>
            <a:r>
              <a:rPr lang="en-GB" b="1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marine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urmărească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devină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cea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care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stabilește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standardele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nivel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mondial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acest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domeniu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 </a:t>
            </a:r>
            <a:r>
              <a:rPr lang="ro-RO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(Directiva 904/2019)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42236-197E-4E3D-96D0-C9DC50A6B615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B8662B-EC27-4098-9944-D1B2C6602F24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117E5C8-155A-4F50-A806-8FB8B709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5815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AD1165-4822-4E67-9F75-A4E165748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394815"/>
            <a:ext cx="4820422" cy="63532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800" b="1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Obiectivul</a:t>
            </a:r>
            <a:endParaRPr lang="en-GB" sz="4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ro-RO" b="1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ro-RO" b="1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ro-RO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</a:t>
            </a:r>
            <a:r>
              <a:rPr lang="en-GB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REVENI</a:t>
            </a:r>
            <a:r>
              <a:rPr lang="ro-RO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REA</a:t>
            </a:r>
            <a:r>
              <a:rPr lang="en-GB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ȘI REDUCE</a:t>
            </a:r>
            <a:r>
              <a:rPr lang="ro-RO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REA</a:t>
            </a:r>
            <a:r>
              <a:rPr lang="en-GB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IMPACTUL</a:t>
            </a:r>
            <a:r>
              <a:rPr lang="ro-RO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UI</a:t>
            </a:r>
            <a:r>
              <a:rPr lang="en-GB" b="1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anumitor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mediului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special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mediului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acvatic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asupra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sănătății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umane</a:t>
            </a:r>
            <a:endParaRPr lang="ro-RO" dirty="0">
              <a:solidFill>
                <a:schemeClr val="tx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en-GB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ro-RO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endParaRPr lang="en-GB" b="1" dirty="0">
              <a:solidFill>
                <a:srgbClr val="FF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ro-RO" b="1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ro-RO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ROMOVA</a:t>
            </a:r>
            <a:r>
              <a:rPr lang="ro-RO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REA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TRANZIȚI</a:t>
            </a:r>
            <a:r>
              <a:rPr lang="ro-RO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EI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o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economie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circulară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u="sng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cu </a:t>
            </a:r>
            <a:r>
              <a:rPr lang="en-GB" b="1" i="1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MODELE DE AFACERI, PRODUSE ȘI MATERIALE INOVATOARE ȘI DURABILE</a:t>
            </a:r>
            <a:r>
              <a:rPr lang="en-GB" b="1" i="1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contribuind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astfel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la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funcționarea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eficientă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pieței</a:t>
            </a:r>
            <a:r>
              <a:rPr lang="en-GB" b="0" i="0" dirty="0">
                <a:solidFill>
                  <a:schemeClr val="tx1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interne</a:t>
            </a:r>
            <a:endParaRPr lang="en-GB" dirty="0">
              <a:solidFill>
                <a:schemeClr val="tx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7E0397-08CB-4AA9-99BB-7151973D0E33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9C87A1-031B-42AB-BC70-E17F30853FF1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CA642BBC-FFFC-4D4B-9E28-453229995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26F5B7E-72F5-4CEB-99A3-B721EC903C40}"/>
              </a:ext>
            </a:extLst>
          </p:cNvPr>
          <p:cNvSpPr/>
          <p:nvPr/>
        </p:nvSpPr>
        <p:spPr>
          <a:xfrm>
            <a:off x="8124276" y="809897"/>
            <a:ext cx="1990729" cy="19016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Producție și consum</a:t>
            </a:r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FA116C1-3124-4171-95BD-EF8C0DDB215F}"/>
              </a:ext>
            </a:extLst>
          </p:cNvPr>
          <p:cNvSpPr/>
          <p:nvPr/>
        </p:nvSpPr>
        <p:spPr>
          <a:xfrm>
            <a:off x="5716407" y="1183285"/>
            <a:ext cx="2024383" cy="1528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Servicii ecosistemice</a:t>
            </a:r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213AC65-D58D-4C73-BA44-EC63E37F0DA0}"/>
              </a:ext>
            </a:extLst>
          </p:cNvPr>
          <p:cNvSpPr/>
          <p:nvPr/>
        </p:nvSpPr>
        <p:spPr>
          <a:xfrm rot="1202615">
            <a:off x="6463278" y="266426"/>
            <a:ext cx="1822826" cy="11924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Resurse </a:t>
            </a:r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FE9A551-4D89-46EA-84BB-45F97D629E86}"/>
              </a:ext>
            </a:extLst>
          </p:cNvPr>
          <p:cNvSpPr/>
          <p:nvPr/>
        </p:nvSpPr>
        <p:spPr>
          <a:xfrm rot="20812583">
            <a:off x="6579003" y="2020034"/>
            <a:ext cx="2390882" cy="9286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/>
              <a:t>Energie</a:t>
            </a:r>
            <a:endParaRPr lang="en-GB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089FA88-FEC2-4B32-B167-5EDA56C8539D}"/>
              </a:ext>
            </a:extLst>
          </p:cNvPr>
          <p:cNvSpPr/>
          <p:nvPr/>
        </p:nvSpPr>
        <p:spPr>
          <a:xfrm>
            <a:off x="10148660" y="618405"/>
            <a:ext cx="1860050" cy="1623155"/>
          </a:xfrm>
          <a:prstGeom prst="rightArrow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ro-RO" dirty="0"/>
              <a:t>Deșeuri</a:t>
            </a:r>
            <a:endParaRPr lang="en-GB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AC7890B-219E-4503-B5FB-C57B689EAF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25997" y="1867676"/>
            <a:ext cx="1245326" cy="5997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3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În Franţa au fost introduse restricţii regionale după creşterea continuă a  numărului de infectări cu noul coronavirus | Radio România Oltenia Craiova">
            <a:extLst>
              <a:ext uri="{FF2B5EF4-FFF2-40B4-BE49-F238E27FC236}">
                <a16:creationId xmlns:a16="http://schemas.microsoft.com/office/drawing/2014/main" id="{647CCFE5-AB34-43F6-BBC7-A9E29BBC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868" y="0"/>
            <a:ext cx="2895600" cy="27702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C8DB1-08B2-4392-8531-68445B011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22" y="59576"/>
            <a:ext cx="10515600" cy="1325563"/>
          </a:xfrm>
        </p:spPr>
        <p:txBody>
          <a:bodyPr/>
          <a:lstStyle/>
          <a:p>
            <a:pPr algn="ctr"/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				Restricții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F57BF-D985-427A-8C0D-470743388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09" y="1320574"/>
            <a:ext cx="9281161" cy="553429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irectiv</a:t>
            </a:r>
            <a:r>
              <a:rPr lang="ro-RO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 904/2019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constituie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o </a:t>
            </a:r>
            <a:r>
              <a:rPr lang="en-GB" b="0" i="1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lex </a:t>
            </a:r>
            <a:r>
              <a:rPr lang="en-GB" b="0" i="1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specialis</a:t>
            </a:r>
            <a:r>
              <a:rPr lang="en-GB" b="0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 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raport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cu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Directivele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94/62/CE </a:t>
            </a:r>
            <a:r>
              <a:rPr lang="ro-RO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(ambalaje)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2008/98/CE</a:t>
            </a:r>
            <a:r>
              <a:rPr lang="ro-RO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(deșeuri)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endParaRPr lang="ro-RO" b="0" i="0" dirty="0">
              <a:solidFill>
                <a:srgbClr val="00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ro-RO" b="0" i="0" dirty="0">
              <a:solidFill>
                <a:srgbClr val="00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cazul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unui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conflict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între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aceste directive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b="1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irectiv</a:t>
            </a:r>
            <a:r>
              <a:rPr lang="ro-RO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 </a:t>
            </a:r>
            <a:r>
              <a:rPr lang="ro-RO" b="1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904/2019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ro-RO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această directivă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prevalează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cadrul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domeniului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său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aplicare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Acest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lucru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este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valabil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cazul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restricțiilor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privind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introducerea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pe </a:t>
            </a:r>
            <a:r>
              <a:rPr lang="en-GB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piață</a:t>
            </a:r>
            <a:r>
              <a:rPr lang="ro-RO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b="1" i="1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en-GB" b="1" i="1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subiectul</a:t>
            </a:r>
            <a:r>
              <a:rPr lang="en-GB" b="1" i="1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1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articolului</a:t>
            </a:r>
            <a:r>
              <a:rPr lang="en-GB" b="1" i="1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5</a:t>
            </a:r>
            <a:r>
              <a:rPr lang="ro-RO" b="1" i="1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Directiva 904/2019)</a:t>
            </a:r>
            <a:r>
              <a:rPr lang="en-GB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endParaRPr lang="ro-RO" b="1" i="0" dirty="0">
              <a:solidFill>
                <a:srgbClr val="C0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ro-RO" b="1" i="0" u="sng" dirty="0">
              <a:solidFill>
                <a:srgbClr val="C0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special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ceea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privește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dirty="0">
                <a:solidFill>
                  <a:schemeClr val="tx2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MĂSURILE DE REDUCERE A CONSUMULUI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CERINȚELE PRIVIND </a:t>
            </a:r>
            <a:r>
              <a:rPr lang="en-GB" sz="2200" b="0" i="0" dirty="0">
                <a:solidFill>
                  <a:schemeClr val="tx2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PRODUSELE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CERINȚELE DE </a:t>
            </a:r>
            <a:r>
              <a:rPr lang="en-GB" sz="2200" b="0" i="0" dirty="0">
                <a:solidFill>
                  <a:schemeClr val="tx2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MARCARE ȘI RĂSPUNDEREA EXTINSĂ A PRODUCĂTORILOR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2200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irectiv</a:t>
            </a:r>
            <a:r>
              <a:rPr lang="ro-RO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 </a:t>
            </a:r>
            <a:r>
              <a:rPr lang="ro-RO" sz="2200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904/2019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1" i="0" dirty="0" err="1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completează</a:t>
            </a:r>
            <a:r>
              <a:rPr lang="en-GB" sz="2200" b="1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Directivele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94/62/CE</a:t>
            </a:r>
            <a:r>
              <a:rPr lang="ro-RO" sz="2200" b="0" i="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ro-RO" sz="2200" b="0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ambalaje</a:t>
            </a:r>
            <a:r>
              <a:rPr lang="ro-RO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)</a:t>
            </a:r>
            <a:r>
              <a:rPr lang="en-GB" sz="2200" b="0" i="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2008/98/CE </a:t>
            </a:r>
            <a:r>
              <a:rPr lang="ro-RO" sz="2200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ro-RO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deșeuri</a:t>
            </a:r>
            <a:r>
              <a:rPr lang="ro-RO" sz="2200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) </a:t>
            </a:r>
            <a:r>
              <a:rPr lang="en-GB" sz="2200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b="0" i="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2014/40/UE</a:t>
            </a:r>
            <a:r>
              <a:rPr lang="ro-RO" sz="2200" b="0" i="0" u="sng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ro-RO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ro-RO" sz="2200" b="0" i="0" dirty="0">
                <a:solidFill>
                  <a:srgbClr val="C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abricarea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prezentarea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vânzarea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produselor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din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tutun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produselor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conexe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și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abrogare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sz="2200" dirty="0" err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Directivei</a:t>
            </a:r>
            <a:r>
              <a:rPr lang="en-GB" sz="2200" dirty="0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2001/37/CE</a:t>
            </a:r>
            <a:r>
              <a:rPr lang="ro-RO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)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endParaRPr lang="en-GB" sz="2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528D6E-32E5-492B-9B0D-2B01905B0303}"/>
              </a:ext>
            </a:extLst>
          </p:cNvPr>
          <p:cNvGrpSpPr/>
          <p:nvPr/>
        </p:nvGrpSpPr>
        <p:grpSpPr>
          <a:xfrm>
            <a:off x="261258" y="109900"/>
            <a:ext cx="360251" cy="6638199"/>
            <a:chOff x="-26895" y="416858"/>
            <a:chExt cx="258183" cy="94882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167FDA-1D51-4225-B69C-0E5DF7927E61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5493B34-8DE3-4F02-AFBB-E15A6A94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738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CA3CA-7E4F-43BF-A24A-E8AF5F40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ce produse se referă Directiva?</a:t>
            </a: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A476A-B016-4FF7-AC39-AD494FF39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30" y="1484850"/>
            <a:ext cx="10691070" cy="52011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0" indent="0" algn="just">
              <a:buNone/>
            </a:pPr>
            <a:r>
              <a:rPr lang="en-GB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PRODUSE DIN PLASTIC DE UNICĂ FOLOSINȚĂ 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ENUMERATE ÎN ANEXĂ</a:t>
            </a:r>
          </a:p>
          <a:p>
            <a:pPr marL="0" indent="0" algn="just">
              <a:buNone/>
            </a:pP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FABRICATE DIN MATERIALE PLASTICE </a:t>
            </a:r>
            <a:r>
              <a:rPr lang="en-GB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OXODEGRADABILE </a:t>
            </a:r>
          </a:p>
          <a:p>
            <a:pPr marL="0" indent="0" algn="just">
              <a:buNone/>
            </a:pPr>
            <a:endParaRPr lang="en-GB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r>
              <a:rPr lang="en-GB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ECHIPAMENTE</a:t>
            </a:r>
            <a:r>
              <a:rPr lang="ro-RO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DE PESCUIT </a:t>
            </a:r>
            <a:r>
              <a:rPr lang="en-GB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CARE CONȚIN PLASTIC</a:t>
            </a:r>
          </a:p>
          <a:p>
            <a:pPr marL="0" indent="0">
              <a:buNone/>
            </a:pPr>
            <a:endParaRPr lang="en-GB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0113BC-88CE-416D-A71E-4B9C148368F5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0F8534-DAB9-47B3-BB97-9AB4A129A45E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70AE728-0CB4-4127-A36A-12D74FBAC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3697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E8E709-BCE1-478C-8EEF-697A3FDD0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5" y="109900"/>
            <a:ext cx="5740447" cy="6526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CE93C-8CE7-4AE9-98E8-D2B96DEC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47" y="429870"/>
            <a:ext cx="4884410" cy="3167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defini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mod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clar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domeniul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GB" b="0" i="0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aplicare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al directive</a:t>
            </a:r>
            <a:r>
              <a:rPr lang="ro-RO" dirty="0">
                <a:latin typeface="Mongolian Baiti" panose="03000500000000000000" pitchFamily="66" charset="0"/>
                <a:cs typeface="Mongolian Baiti" panose="03000500000000000000" pitchFamily="66" charset="0"/>
              </a:rPr>
              <a:t>i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a</a:t>
            </a:r>
            <a:r>
              <a:rPr lang="ro-RO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fost definit</a:t>
            </a:r>
            <a:r>
              <a:rPr lang="en-GB" b="0" i="0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u="sng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termenul</a:t>
            </a:r>
            <a:r>
              <a:rPr lang="en-GB" b="1" i="0" u="sng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de „</a:t>
            </a:r>
            <a:r>
              <a:rPr lang="en-GB" b="1" i="0" u="sng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produse</a:t>
            </a:r>
            <a:r>
              <a:rPr lang="en-GB" b="1" i="0" u="sng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de </a:t>
            </a:r>
            <a:r>
              <a:rPr lang="en-GB" b="1" i="0" u="sng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unică</a:t>
            </a:r>
            <a:r>
              <a:rPr lang="en-GB" b="1" i="0" u="sng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1" i="0" u="sng" dirty="0" err="1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folosință</a:t>
            </a:r>
            <a:r>
              <a:rPr lang="en-GB" b="1" i="0" u="sng" dirty="0"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”. </a:t>
            </a:r>
            <a:endParaRPr lang="ro-RO" b="1" i="0" u="sng" dirty="0"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ro-RO" b="0" i="0" dirty="0"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19FB02-D983-40A8-84DE-7804DA2C0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599145"/>
              </p:ext>
            </p:extLst>
          </p:nvPr>
        </p:nvGraphicFramePr>
        <p:xfrm>
          <a:off x="6780280" y="2290199"/>
          <a:ext cx="5183120" cy="2615044"/>
        </p:xfrm>
        <a:graphic>
          <a:graphicData uri="http://schemas.openxmlformats.org/drawingml/2006/table">
            <a:tbl>
              <a:tblPr/>
              <a:tblGrid>
                <a:gridCol w="5183120">
                  <a:extLst>
                    <a:ext uri="{9D8B030D-6E8A-4147-A177-3AD203B41FA5}">
                      <a16:colId xmlns:a16="http://schemas.microsoft.com/office/drawing/2014/main" val="235375591"/>
                    </a:ext>
                  </a:extLst>
                </a:gridCol>
              </a:tblGrid>
              <a:tr h="2615044">
                <a:tc>
                  <a:txBody>
                    <a:bodyPr/>
                    <a:lstStyle/>
                    <a:p>
                      <a:pPr algn="just"/>
                      <a:br>
                        <a:rPr lang="en-GB" dirty="0">
                          <a:effectLst/>
                          <a:latin typeface="inherit"/>
                        </a:rPr>
                      </a:br>
                      <a:r>
                        <a:rPr lang="en-GB" dirty="0">
                          <a:effectLst/>
                          <a:latin typeface="inherit"/>
                        </a:rPr>
                        <a:t>„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produs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din plastic de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unică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folosință</a:t>
                      </a:r>
                      <a:r>
                        <a:rPr lang="ro-RO" b="1" i="1" baseline="0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înseamnă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un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produs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care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este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fabricat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întregime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sau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parțial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din plastic </a:t>
                      </a:r>
                      <a:r>
                        <a:rPr lang="en-GB" b="1" i="1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și</a:t>
                      </a:r>
                      <a:r>
                        <a:rPr lang="en-GB" b="1" i="1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care nu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este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conceput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proiectat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sau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introdus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pe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piață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pentru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a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realiza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cadrul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ciclului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său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de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viață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,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mai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multe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cicluri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sau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rotații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prin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returnare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la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producător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pentru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a fi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reumplut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sau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reutilizat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același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scop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în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care a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fost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 </a:t>
                      </a:r>
                      <a:r>
                        <a:rPr lang="en-GB" b="1" i="1" u="sng" dirty="0" err="1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conceput</a:t>
                      </a:r>
                      <a:r>
                        <a:rPr lang="en-GB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„</a:t>
                      </a:r>
                      <a:r>
                        <a:rPr lang="ro-RO" b="1" i="1" u="sng" dirty="0">
                          <a:solidFill>
                            <a:srgbClr val="C00000"/>
                          </a:solidFill>
                          <a:effectLst/>
                          <a:latin typeface="Mongolian Baiti" panose="03000500000000000000" pitchFamily="66" charset="0"/>
                          <a:cs typeface="Mongolian Baiti" panose="03000500000000000000" pitchFamily="66" charset="0"/>
                        </a:rPr>
                        <a:t>.</a:t>
                      </a:r>
                      <a:endParaRPr lang="en-GB" b="1" i="1" u="sng" dirty="0">
                        <a:solidFill>
                          <a:srgbClr val="C00000"/>
                        </a:solidFill>
                        <a:effectLst/>
                        <a:latin typeface="Mongolian Baiti" panose="03000500000000000000" pitchFamily="66" charset="0"/>
                        <a:cs typeface="Mongolian Baiti" panose="03000500000000000000" pitchFamily="66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4651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C27FCDB-3B09-4887-A707-B1362203B912}"/>
              </a:ext>
            </a:extLst>
          </p:cNvPr>
          <p:cNvSpPr txBox="1"/>
          <p:nvPr/>
        </p:nvSpPr>
        <p:spPr>
          <a:xfrm>
            <a:off x="1453580" y="5781799"/>
            <a:ext cx="881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http://www.mmediu.ro/app/webroot/uploads/files/Brosura_de_informare-Directiva_904-2019_privind_reducerea_impactului_anumitor_produse_din_plastic_asupra_mediului.pdf</a:t>
            </a:r>
            <a:r>
              <a:rPr lang="ro-RO" dirty="0"/>
              <a:t> 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E39BC8-EECD-430B-B356-2BE32FB87D77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77E766-A0FC-455E-BB57-82415B1F07C8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FD963E6-3003-4D67-9BDF-32AF48FDB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4761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DF965-D57C-46D5-9EF8-54F301F6A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85" y="680632"/>
            <a:ext cx="5458097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La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stabilirea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DACĂ un recipient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alimentar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este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considerat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a fi un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produs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din plastic de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unică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folosință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sensul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directiv</a:t>
            </a:r>
            <a:r>
              <a:rPr lang="ro-RO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ei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lângă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criteriile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menționate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anexă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ceea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privește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recipientele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alimente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joacă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un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rol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decisiv</a:t>
            </a:r>
            <a:r>
              <a:rPr lang="en-GB" b="0" i="0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TENDINȚA 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CA ACESTA SĂ DEVINĂ DEȘEU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datorită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volumului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sau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dimensiunii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sale,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special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în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ceea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privește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porțiile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pentru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o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singură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GB" b="0" i="0" dirty="0" err="1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persoană</a:t>
            </a:r>
            <a:r>
              <a:rPr lang="en-GB" b="0" i="0" dirty="0">
                <a:solidFill>
                  <a:srgbClr val="FF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endParaRPr lang="ro-RO" b="0" i="0" dirty="0">
              <a:solidFill>
                <a:srgbClr val="FF0000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 algn="just">
              <a:buNone/>
            </a:pP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6C5809-E176-4F7B-9855-9F3A12DE35CF}"/>
              </a:ext>
            </a:extLst>
          </p:cNvPr>
          <p:cNvGrpSpPr/>
          <p:nvPr/>
        </p:nvGrpSpPr>
        <p:grpSpPr>
          <a:xfrm>
            <a:off x="391886" y="109900"/>
            <a:ext cx="360251" cy="6638199"/>
            <a:chOff x="-26895" y="416858"/>
            <a:chExt cx="258183" cy="94882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7BD3AE-4FB5-4E70-B3AF-9FEBF269BCAD}"/>
                </a:ext>
              </a:extLst>
            </p:cNvPr>
            <p:cNvSpPr/>
            <p:nvPr/>
          </p:nvSpPr>
          <p:spPr>
            <a:xfrm>
              <a:off x="-26895" y="416858"/>
              <a:ext cx="258183" cy="94882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161BFBE-F350-4E5B-BFF0-90879960E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97" y="6024568"/>
              <a:ext cx="74678" cy="451317"/>
            </a:xfrm>
            <a:custGeom>
              <a:avLst/>
              <a:gdLst>
                <a:gd name="T0" fmla="*/ 0 w 20"/>
                <a:gd name="T1" fmla="*/ 0 h 121"/>
                <a:gd name="T2" fmla="*/ 16 w 20"/>
                <a:gd name="T3" fmla="*/ 72 h 121"/>
                <a:gd name="T4" fmla="*/ 20 w 20"/>
                <a:gd name="T5" fmla="*/ 121 h 121"/>
                <a:gd name="T6" fmla="*/ 18 w 20"/>
                <a:gd name="T7" fmla="*/ 112 h 121"/>
                <a:gd name="T8" fmla="*/ 0 w 20"/>
                <a:gd name="T9" fmla="*/ 31 h 121"/>
                <a:gd name="T10" fmla="*/ 0 w 20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1">
                  <a:moveTo>
                    <a:pt x="0" y="0"/>
                  </a:moveTo>
                  <a:lnTo>
                    <a:pt x="16" y="72"/>
                  </a:lnTo>
                  <a:lnTo>
                    <a:pt x="20" y="121"/>
                  </a:lnTo>
                  <a:lnTo>
                    <a:pt x="18" y="112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BDF6D90-E6CC-4662-BE01-F7DF5299DBF7}"/>
              </a:ext>
            </a:extLst>
          </p:cNvPr>
          <p:cNvCxnSpPr>
            <a:cxnSpLocks/>
          </p:cNvCxnSpPr>
          <p:nvPr/>
        </p:nvCxnSpPr>
        <p:spPr>
          <a:xfrm flipV="1">
            <a:off x="6351314" y="1777055"/>
            <a:ext cx="809896" cy="4616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5BC894-D78B-4EB6-9CD2-9DA5A5F424DE}"/>
              </a:ext>
            </a:extLst>
          </p:cNvPr>
          <p:cNvSpPr txBox="1"/>
          <p:nvPr/>
        </p:nvSpPr>
        <p:spPr>
          <a:xfrm>
            <a:off x="7332616" y="1229657"/>
            <a:ext cx="4580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https://eur-lex.europa.eu/legal-content/RO/TXT/HTML/?uri=CELEX:32019L0904&amp;from=RO#d1e32-17-1</a:t>
            </a:r>
            <a:r>
              <a:rPr lang="ro-RO" dirty="0"/>
              <a:t> 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761DFB-CD2C-4BC4-8BC7-87EAA5437D83}"/>
              </a:ext>
            </a:extLst>
          </p:cNvPr>
          <p:cNvSpPr txBox="1"/>
          <p:nvPr/>
        </p:nvSpPr>
        <p:spPr>
          <a:xfrm>
            <a:off x="7053943" y="2429986"/>
            <a:ext cx="47461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http://www.mmediu.ro/app/webroot/uploads/files/2020-02-26_Intrebari%20%C8%99i%20r%C4%83spunsuri_SUP.pdf</a:t>
            </a:r>
            <a:r>
              <a:rPr lang="ro-RO" dirty="0"/>
              <a:t> </a:t>
            </a:r>
          </a:p>
          <a:p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A04A3A-7245-485C-B06F-E797456B52CB}"/>
              </a:ext>
            </a:extLst>
          </p:cNvPr>
          <p:cNvCxnSpPr>
            <a:cxnSpLocks/>
          </p:cNvCxnSpPr>
          <p:nvPr/>
        </p:nvCxnSpPr>
        <p:spPr>
          <a:xfrm>
            <a:off x="6351314" y="2429986"/>
            <a:ext cx="586648" cy="186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024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3130</TotalTime>
  <Words>2383</Words>
  <Application>Microsoft Office PowerPoint</Application>
  <PresentationFormat>Widescreen</PresentationFormat>
  <Paragraphs>145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inherit</vt:lpstr>
      <vt:lpstr>Mongolian Baiti</vt:lpstr>
      <vt:lpstr>Symbol</vt:lpstr>
      <vt:lpstr>Times New Roman</vt:lpstr>
      <vt:lpstr>Trebuchet MS</vt:lpstr>
      <vt:lpstr>Office Theme</vt:lpstr>
      <vt:lpstr>Directiva  904 /2019</vt:lpstr>
      <vt:lpstr>PowerPoint Presentation</vt:lpstr>
      <vt:lpstr>De unde s-a plecat?  </vt:lpstr>
      <vt:lpstr>Unde trebuie să ajungem?  </vt:lpstr>
      <vt:lpstr>PowerPoint Presentation</vt:lpstr>
      <vt:lpstr>    Restricții</vt:lpstr>
      <vt:lpstr>La ce produse se referă Directiva?</vt:lpstr>
      <vt:lpstr>PowerPoint Presentation</vt:lpstr>
      <vt:lpstr>PowerPoint Presentation</vt:lpstr>
      <vt:lpstr>Restricții </vt:lpstr>
      <vt:lpstr>Reduceri ale consumului </vt:lpstr>
      <vt:lpstr>Cerințe de colectare separată și de proiectare pentru sticlele de plastic </vt:lpstr>
      <vt:lpstr>Marcarea obligatorie </vt:lpstr>
      <vt:lpstr>PowerPoint Presentation</vt:lpstr>
      <vt:lpstr> Responsabilitate extinsă pentru anumiți producători (schema EPR) </vt:lpstr>
      <vt:lpstr>Responsabilitatea extinsă a producătorului</vt:lpstr>
      <vt:lpstr>PowerPoint Presentation</vt:lpstr>
      <vt:lpstr>PowerPoint Presentation</vt:lpstr>
      <vt:lpstr>STUDII CARE AU STAT LA BAZA Directivei 904/2019</vt:lpstr>
      <vt:lpstr>    Avize pentru propunerea de directivă a Parlamentului European și a Consiliului privind reducerea impactului anumitor produse din plastic asupra mediului  https://eur-lex.europa.eu/procedure/EN/2018_172  </vt:lpstr>
      <vt:lpstr>PowerPoint Presentation</vt:lpstr>
      <vt:lpstr>Ce urmează?</vt:lpstr>
      <vt:lpstr>Procesul de transpunere al directivei în alte state membre poate fi urmărit accesând link-ul: https://eur-lex.europa.eu/legal-content/RO/NIM/?uri=CELEX:32019L0904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Directiva 904 /2019</dc:title>
  <dc:creator>Ana Nistorescu</dc:creator>
  <cp:lastModifiedBy>Ana Nistorescu</cp:lastModifiedBy>
  <cp:revision>264</cp:revision>
  <dcterms:created xsi:type="dcterms:W3CDTF">2020-09-02T12:12:01Z</dcterms:created>
  <dcterms:modified xsi:type="dcterms:W3CDTF">2021-05-04T09:20:53Z</dcterms:modified>
</cp:coreProperties>
</file>