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78" r:id="rId3"/>
    <p:sldId id="279" r:id="rId4"/>
    <p:sldId id="260" r:id="rId5"/>
    <p:sldId id="267" r:id="rId6"/>
    <p:sldId id="277" r:id="rId7"/>
    <p:sldId id="265" r:id="rId8"/>
    <p:sldId id="270" r:id="rId9"/>
    <p:sldId id="266" r:id="rId10"/>
    <p:sldId id="275" r:id="rId11"/>
    <p:sldId id="276" r:id="rId12"/>
    <p:sldId id="280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CC"/>
    <a:srgbClr val="F9DCFA"/>
    <a:srgbClr val="FFB7B7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BOTOSANI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OTOSAN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OTOSAN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OTOSAN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Final%20CENTRALIZARE%20REZULTATE%20CAMPANII%20BaP%20BOTOSAN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BOTOSANI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BOTOSANIf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BOTOSANI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OIM\ICSI\cristina\cristina%20Iulie%202022\propuneri%20finalizare\detaliu%20SA%20PM10%20BT_BN_VN_TL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BOTOSANI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BOTOSANI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BOTOSANI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BOTOSANI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BOTOSANI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BOTOSANI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ristina\Final%20CENTRALIZARE%20REZULTATE%20CAMPANII%20PM%20BOTOSANI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BT1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01-4DFC-AE4C-95547341620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01-4DFC-AE4C-95547341620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01-4DFC-AE4C-95547341620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01-4DFC-AE4C-955473416203}"/>
              </c:ext>
            </c:extLst>
          </c:dPt>
          <c:dLbls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('comparativ POIM RNMCA BT'!$H$4,'comparativ POIM RNMCA BT'!$N$4,'comparativ POIM RNMCA BT'!$T$4,'comparativ POIM RNMCA BT'!$Z$4)</c:f>
              <c:numCache>
                <c:formatCode>General</c:formatCode>
                <c:ptCount val="4"/>
                <c:pt idx="0" formatCode="0.00">
                  <c:v>23.097826086956996</c:v>
                </c:pt>
                <c:pt idx="1">
                  <c:v>27.898550724637424</c:v>
                </c:pt>
                <c:pt idx="2">
                  <c:v>50.18115942028976</c:v>
                </c:pt>
                <c:pt idx="3">
                  <c:v>22.373188405796849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01-4DFC-AE4C-95547341620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A01-4DFC-AE4C-95547341620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A01-4DFC-AE4C-95547341620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A01-4DFC-AE4C-95547341620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A01-4DFC-AE4C-955473416203}"/>
              </c:ext>
            </c:extLst>
          </c:dPt>
          <c:dLbls>
            <c:dLbl>
              <c:idx val="0"/>
              <c:layout>
                <c:manualLayout>
                  <c:x val="0"/>
                  <c:y val="-0.1014633381075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A01-4DFC-AE4C-95547341620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72006627125365E-16"/>
                  <c:y val="-6.9179548709665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A01-4DFC-AE4C-955473416203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BT'!$H$5,'comparativ POIM RNMCA BT'!$N$5,'comparativ POIM RNMCA BT'!$T$5,'comparativ POIM RNMCA BT'!$Z$5)</c:f>
              <c:numCache>
                <c:formatCode>0.00</c:formatCode>
                <c:ptCount val="4"/>
                <c:pt idx="0">
                  <c:v>21.920289855072262</c:v>
                </c:pt>
                <c:pt idx="1">
                  <c:v>36.594202898551117</c:v>
                </c:pt>
                <c:pt idx="2" formatCode="General">
                  <c:v>35.235507246376855</c:v>
                </c:pt>
                <c:pt idx="3">
                  <c:v>22.82608695652144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A01-4DFC-AE4C-95547341620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A01-4DFC-AE4C-955473416203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A01-4DFC-AE4C-95547341620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A01-4DFC-AE4C-95547341620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A01-4DFC-AE4C-955473416203}"/>
              </c:ext>
            </c:extLst>
          </c:dPt>
          <c:dLbls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BT'!$H$6,'comparativ POIM RNMCA BT'!$N$6,'comparativ POIM RNMCA BT'!$T$6,'comparativ POIM RNMCA BT'!$Z$6)</c:f>
              <c:numCache>
                <c:formatCode>0.00</c:formatCode>
                <c:ptCount val="4"/>
                <c:pt idx="0">
                  <c:v>30.163043478260867</c:v>
                </c:pt>
                <c:pt idx="1">
                  <c:v>40.307971014492843</c:v>
                </c:pt>
                <c:pt idx="2" formatCode="General">
                  <c:v>42.663043478260803</c:v>
                </c:pt>
                <c:pt idx="3">
                  <c:v>18.38768115942058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A01-4DFC-AE4C-955473416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891480"/>
        <c:axId val="240893832"/>
      </c:barChart>
      <c:catAx>
        <c:axId val="240891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893832"/>
        <c:crosses val="autoZero"/>
        <c:auto val="1"/>
        <c:lblAlgn val="ctr"/>
        <c:lblOffset val="100"/>
        <c:noMultiLvlLbl val="0"/>
      </c:catAx>
      <c:valAx>
        <c:axId val="24089383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9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BT1</a:t>
            </a:r>
            <a:endParaRPr lang="en-US"/>
          </a:p>
        </c:rich>
      </c:tx>
      <c:layout>
        <c:manualLayout>
          <c:xMode val="edge"/>
          <c:yMode val="edge"/>
          <c:x val="0.35300949645250146"/>
          <c:y val="2.5841589698633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7E-4152-8C4F-F0885A1FF3D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7E-4152-8C4F-F0885A1FF3D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7E-4152-8C4F-F0885A1FF3D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7E-4152-8C4F-F0885A1FF3DF}"/>
              </c:ext>
            </c:extLst>
          </c:dPt>
          <c:val>
            <c:numRef>
              <c:f>'centralizare rezultate PM_RNMCA'!$C$4:$F$4</c:f>
              <c:numCache>
                <c:formatCode>0.00</c:formatCode>
                <c:ptCount val="4"/>
                <c:pt idx="0">
                  <c:v>0.2088453522300959</c:v>
                </c:pt>
                <c:pt idx="1">
                  <c:v>0.15492949430397329</c:v>
                </c:pt>
                <c:pt idx="2">
                  <c:v>6.2011813759555245</c:v>
                </c:pt>
                <c:pt idx="3">
                  <c:v>0.81033342595165325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7E-4152-8C4F-F0885A1FF3D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67E-4152-8C4F-F0885A1FF3D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67E-4152-8C4F-F0885A1FF3D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67E-4152-8C4F-F0885A1FF3D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67E-4152-8C4F-F0885A1FF3DF}"/>
              </c:ext>
            </c:extLst>
          </c:dPt>
          <c:val>
            <c:numRef>
              <c:f>'centralizare rezultate PM_RNMCA'!$C$5:$F$5</c:f>
              <c:numCache>
                <c:formatCode>0.00</c:formatCode>
                <c:ptCount val="4"/>
                <c:pt idx="0">
                  <c:v>0.21689942678478372</c:v>
                </c:pt>
                <c:pt idx="1">
                  <c:v>0.22177008060033354</c:v>
                </c:pt>
                <c:pt idx="2">
                  <c:v>2.1885454292859126</c:v>
                </c:pt>
                <c:pt idx="3">
                  <c:v>0.62975270908585712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67E-4152-8C4F-F0885A1FF3D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67E-4152-8C4F-F0885A1FF3DF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67E-4152-8C4F-F0885A1FF3D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67E-4152-8C4F-F0885A1FF3D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67E-4152-8C4F-F0885A1FF3DF}"/>
              </c:ext>
            </c:extLst>
          </c:dPt>
          <c:val>
            <c:numRef>
              <c:f>'centralizare rezultate PM_RNMCA'!$C$6:$F$6</c:f>
              <c:numCache>
                <c:formatCode>0.00</c:formatCode>
                <c:ptCount val="4"/>
                <c:pt idx="0">
                  <c:v>0.30784851010627212</c:v>
                </c:pt>
                <c:pt idx="1">
                  <c:v>0.42580739299610898</c:v>
                </c:pt>
                <c:pt idx="2">
                  <c:v>2.6502710215427379</c:v>
                </c:pt>
                <c:pt idx="3">
                  <c:v>0.35090593302765039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67E-4152-8C4F-F0885A1FF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87520"/>
        <c:axId val="447599280"/>
      </c:barChart>
      <c:catAx>
        <c:axId val="447587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7599280"/>
        <c:crosses val="autoZero"/>
        <c:auto val="1"/>
        <c:lblAlgn val="ctr"/>
        <c:lblOffset val="100"/>
        <c:noMultiLvlLbl val="0"/>
      </c:catAx>
      <c:valAx>
        <c:axId val="447599280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8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BT2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7E-4DFC-9CCB-B71B06701A7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7E-4DFC-9CCB-B71B06701A7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7E-4DFC-9CCB-B71B06701A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7E-4DFC-9CCB-B71B06701A74}"/>
              </c:ext>
            </c:extLst>
          </c:dPt>
          <c:val>
            <c:numRef>
              <c:f>'centralizare rezultate PM_RNMCA'!$C$7:$F$7</c:f>
              <c:numCache>
                <c:formatCode>General</c:formatCode>
                <c:ptCount val="4"/>
                <c:pt idx="0">
                  <c:v>0.16508283838699594</c:v>
                </c:pt>
                <c:pt idx="1">
                  <c:v>0.50351784970134739</c:v>
                </c:pt>
                <c:pt idx="2">
                  <c:v>4.263311101847993</c:v>
                </c:pt>
                <c:pt idx="3">
                  <c:v>2.1212013888888892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7E-4DFC-9CCB-B71B06701A7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97E-4DFC-9CCB-B71B06701A7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97E-4DFC-9CCB-B71B06701A7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97E-4DFC-9CCB-B71B06701A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97E-4DFC-9CCB-B71B06701A74}"/>
              </c:ext>
            </c:extLst>
          </c:dPt>
          <c:val>
            <c:numRef>
              <c:f>'centralizare rezultate PM_RNMCA'!$C$8:$F$8</c:f>
              <c:numCache>
                <c:formatCode>General</c:formatCode>
                <c:ptCount val="4"/>
                <c:pt idx="0">
                  <c:v>0.48400937988535692</c:v>
                </c:pt>
                <c:pt idx="1">
                  <c:v>0.18719366490691858</c:v>
                </c:pt>
                <c:pt idx="2">
                  <c:v>1.1685873037921934</c:v>
                </c:pt>
                <c:pt idx="3">
                  <c:v>0.41552931369824953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97E-4DFC-9CCB-B71B06701A7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97E-4DFC-9CCB-B71B06701A7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97E-4DFC-9CCB-B71B06701A7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97E-4DFC-9CCB-B71B06701A7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97E-4DFC-9CCB-B71B06701A74}"/>
              </c:ext>
            </c:extLst>
          </c:dPt>
          <c:val>
            <c:numRef>
              <c:f>'centralizare rezultate PM_RNMCA'!$C$9:$F$9</c:f>
              <c:numCache>
                <c:formatCode>General</c:formatCode>
                <c:ptCount val="4"/>
                <c:pt idx="0">
                  <c:v>0.10072001667187663</c:v>
                </c:pt>
                <c:pt idx="1">
                  <c:v>1.2841575218780388</c:v>
                </c:pt>
                <c:pt idx="2">
                  <c:v>1.0687977762334955</c:v>
                </c:pt>
                <c:pt idx="3">
                  <c:v>0.46571825507085296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697E-4DFC-9CCB-B71B06701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91048"/>
        <c:axId val="447590264"/>
      </c:barChart>
      <c:catAx>
        <c:axId val="447591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7590264"/>
        <c:crosses val="autoZero"/>
        <c:auto val="1"/>
        <c:lblAlgn val="ctr"/>
        <c:lblOffset val="100"/>
        <c:noMultiLvlLbl val="0"/>
      </c:catAx>
      <c:valAx>
        <c:axId val="447590264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1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Benzo(a)piren - </a:t>
            </a:r>
            <a:r>
              <a:rPr lang="en-US"/>
              <a:t>Loca</a:t>
            </a:r>
            <a:r>
              <a:rPr lang="ro-RO"/>
              <a:t>ția BT</a:t>
            </a:r>
            <a:r>
              <a:rPr lang="en-US"/>
              <a:t>3</a:t>
            </a:r>
          </a:p>
        </c:rich>
      </c:tx>
      <c:layout>
        <c:manualLayout>
          <c:xMode val="edge"/>
          <c:yMode val="edge"/>
          <c:x val="0.35730654900397968"/>
          <c:y val="2.5870208282336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DF-4BCD-8030-4AFA36623ED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DF-4BCD-8030-4AFA36623ED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DF-4BCD-8030-4AFA36623E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DF-4BCD-8030-4AFA36623ED5}"/>
              </c:ext>
            </c:extLst>
          </c:dPt>
          <c:val>
            <c:numRef>
              <c:f>'centralizare rezultate PM_RNMCA'!$C$10:$F$10</c:f>
              <c:numCache>
                <c:formatCode>General</c:formatCode>
                <c:ptCount val="4"/>
                <c:pt idx="0">
                  <c:v>0.10447442441921033</c:v>
                </c:pt>
                <c:pt idx="1">
                  <c:v>0.23960515349354081</c:v>
                </c:pt>
                <c:pt idx="2">
                  <c:v>1.1169074742984162</c:v>
                </c:pt>
                <c:pt idx="3">
                  <c:v>0.78659627674353982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BDF-4BCD-8030-4AFA36623ED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BDF-4BCD-8030-4AFA36623ED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BDF-4BCD-8030-4AFA36623ED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BDF-4BCD-8030-4AFA36623E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BDF-4BCD-8030-4AFA36623ED5}"/>
              </c:ext>
            </c:extLst>
          </c:dPt>
          <c:val>
            <c:numRef>
              <c:f>'centralizare rezultate PM_RNMCA'!$C$11:$F$11</c:f>
              <c:numCache>
                <c:formatCode>General</c:formatCode>
                <c:ptCount val="4"/>
                <c:pt idx="0">
                  <c:v>8.7943107221006567E-2</c:v>
                </c:pt>
                <c:pt idx="1">
                  <c:v>0.43218671853292584</c:v>
                </c:pt>
                <c:pt idx="2">
                  <c:v>1.1900375156315133</c:v>
                </c:pt>
                <c:pt idx="3">
                  <c:v>0.49815617618452135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BDF-4BCD-8030-4AFA36623ED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BDF-4BCD-8030-4AFA36623ED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BDF-4BCD-8030-4AFA36623ED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BDF-4BCD-8030-4AFA36623E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BDF-4BCD-8030-4AFA36623ED5}"/>
              </c:ext>
            </c:extLst>
          </c:dPt>
          <c:val>
            <c:numRef>
              <c:f>'centralizare rezultate PM_RNMCA'!$C$12:$F$12</c:f>
              <c:numCache>
                <c:formatCode>General</c:formatCode>
                <c:ptCount val="4"/>
                <c:pt idx="0">
                  <c:v>8.7547661214709874E-2</c:v>
                </c:pt>
                <c:pt idx="1">
                  <c:v>0.6886873176830115</c:v>
                </c:pt>
                <c:pt idx="2">
                  <c:v>1.5553619563707102</c:v>
                </c:pt>
                <c:pt idx="3">
                  <c:v>2.3468296749096971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BDF-4BCD-8030-4AFA36623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98104"/>
        <c:axId val="447598496"/>
      </c:barChart>
      <c:catAx>
        <c:axId val="447598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7598496"/>
        <c:crosses val="autoZero"/>
        <c:auto val="1"/>
        <c:lblAlgn val="ctr"/>
        <c:lblOffset val="100"/>
        <c:noMultiLvlLbl val="0"/>
      </c:catAx>
      <c:valAx>
        <c:axId val="447598496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8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Benzo(a)piren - Mediile concentra</a:t>
            </a:r>
            <a:r>
              <a:rPr lang="ro-RO"/>
              <a:t>ț</a:t>
            </a:r>
            <a:r>
              <a:rPr lang="en-US"/>
              <a:t>iilor</a:t>
            </a:r>
            <a:r>
              <a:rPr lang="ro-RO"/>
              <a:t> (toate campaniile)</a:t>
            </a:r>
            <a:endParaRPr lang="en-US"/>
          </a:p>
        </c:rich>
      </c:tx>
      <c:layout>
        <c:manualLayout>
          <c:xMode val="edge"/>
          <c:yMode val="edge"/>
          <c:x val="0.16238217969783433"/>
          <c:y val="5.0850492217359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'centralizare rezultate PM_RNMCA'!$R$9</c:f>
              <c:strCache>
                <c:ptCount val="1"/>
                <c:pt idx="0">
                  <c:v>media BaP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'centralizare rezultate PM_RNMCA'!$I$10:$I$12</c:f>
              <c:strCache>
                <c:ptCount val="3"/>
                <c:pt idx="0">
                  <c:v>BT1</c:v>
                </c:pt>
                <c:pt idx="1">
                  <c:v>BT2</c:v>
                </c:pt>
                <c:pt idx="2">
                  <c:v>BT3</c:v>
                </c:pt>
              </c:strCache>
            </c:strRef>
          </c:cat>
          <c:val>
            <c:numRef>
              <c:f>'centralizare rezultate PM_RNMCA'!$R$10:$R$12</c:f>
              <c:numCache>
                <c:formatCode>0.00</c:formatCode>
                <c:ptCount val="3"/>
                <c:pt idx="0">
                  <c:v>1.1972575126559086</c:v>
                </c:pt>
                <c:pt idx="1">
                  <c:v>1.0189855342468503</c:v>
                </c:pt>
                <c:pt idx="2">
                  <c:v>0.7611944547252335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D5-4251-8366-6641E9FB3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95360"/>
        <c:axId val="447594576"/>
      </c:barChart>
      <c:catAx>
        <c:axId val="44759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4576"/>
        <c:crosses val="autoZero"/>
        <c:auto val="1"/>
        <c:lblAlgn val="ctr"/>
        <c:lblOffset val="100"/>
        <c:noMultiLvlLbl val="0"/>
      </c:catAx>
      <c:valAx>
        <c:axId val="447594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Analiza comparativă campanii POIM - rezultate RNMCA</a:t>
            </a:r>
          </a:p>
          <a:p>
            <a:pPr>
              <a:defRPr/>
            </a:pPr>
            <a:r>
              <a:rPr lang="ro-RO" dirty="0"/>
              <a:t>PM</a:t>
            </a:r>
            <a:r>
              <a:rPr lang="ro-RO" baseline="-25000" dirty="0"/>
              <a:t>10</a:t>
            </a:r>
            <a:endParaRPr lang="en-US" baseline="-25000" dirty="0"/>
          </a:p>
        </c:rich>
      </c:tx>
      <c:layout>
        <c:manualLayout>
          <c:xMode val="edge"/>
          <c:yMode val="edge"/>
          <c:x val="0.18362725986123049"/>
          <c:y val="2.7886721720984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960668937284206"/>
          <c:y val="0.20053858050310619"/>
          <c:w val="0.75946609987384128"/>
          <c:h val="0.506738547300544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'comparativ POIM RNMCA BT'!$AH$2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 BT'!$AG$3:$AG$6</c:f>
              <c:strCache>
                <c:ptCount val="4"/>
                <c:pt idx="0">
                  <c:v>C I
01-10.06.2021</c:v>
                </c:pt>
                <c:pt idx="1">
                  <c:v>C II
01-10.09.2021</c:v>
                </c:pt>
                <c:pt idx="2">
                  <c:v>C III
01.-10.02.2022</c:v>
                </c:pt>
                <c:pt idx="3">
                  <c:v>C IV
12.04-21.04.2022</c:v>
                </c:pt>
              </c:strCache>
            </c:strRef>
          </c:cat>
          <c:val>
            <c:numRef>
              <c:f>'comparativ POIM RNMCA BT'!$AH$3:$AH$6</c:f>
              <c:numCache>
                <c:formatCode>0.00</c:formatCode>
                <c:ptCount val="4"/>
                <c:pt idx="0">
                  <c:v>28.250805152978938</c:v>
                </c:pt>
                <c:pt idx="1">
                  <c:v>25.483091787439566</c:v>
                </c:pt>
                <c:pt idx="2">
                  <c:v>35.386473429951714</c:v>
                </c:pt>
                <c:pt idx="3">
                  <c:v>20.138888888888918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AC-4EC4-98B3-0680752E4A64}"/>
            </c:ext>
          </c:extLst>
        </c:ser>
        <c:ser>
          <c:idx val="1"/>
          <c:order val="1"/>
          <c:tx>
            <c:strRef>
              <c:f>'comparativ POIM RNMCA BT'!$AI$2</c:f>
              <c:strCache>
                <c:ptCount val="1"/>
                <c:pt idx="0">
                  <c:v>media RNMCA
BT-1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 BT'!$AG$3:$AG$6</c:f>
              <c:strCache>
                <c:ptCount val="4"/>
                <c:pt idx="0">
                  <c:v>C I
01-10.06.2021</c:v>
                </c:pt>
                <c:pt idx="1">
                  <c:v>C II
01-10.09.2021</c:v>
                </c:pt>
                <c:pt idx="2">
                  <c:v>C III
01.-10.02.2022</c:v>
                </c:pt>
                <c:pt idx="3">
                  <c:v>C IV
12.04-21.04.2022</c:v>
                </c:pt>
              </c:strCache>
            </c:strRef>
          </c:cat>
          <c:val>
            <c:numRef>
              <c:f>'comparativ POIM RNMCA BT'!$AI$3:$AI$6</c:f>
              <c:numCache>
                <c:formatCode>0.00</c:formatCode>
                <c:ptCount val="4"/>
                <c:pt idx="0">
                  <c:v>21.47</c:v>
                </c:pt>
                <c:pt idx="1">
                  <c:v>17.86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AC-4EC4-98B3-0680752E4A64}"/>
            </c:ext>
          </c:extLst>
        </c:ser>
        <c:ser>
          <c:idx val="2"/>
          <c:order val="2"/>
          <c:tx>
            <c:strRef>
              <c:f>'comparativ POIM RNMCA BT'!$AJ$2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 BT'!$AG$3:$AG$6</c:f>
              <c:strCache>
                <c:ptCount val="4"/>
                <c:pt idx="0">
                  <c:v>C I
01-10.06.2021</c:v>
                </c:pt>
                <c:pt idx="1">
                  <c:v>C II
01-10.09.2021</c:v>
                </c:pt>
                <c:pt idx="2">
                  <c:v>C III
01.-10.02.2022</c:v>
                </c:pt>
                <c:pt idx="3">
                  <c:v>C IV
12.04-21.04.2022</c:v>
                </c:pt>
              </c:strCache>
            </c:strRef>
          </c:cat>
          <c:val>
            <c:numRef>
              <c:f>'comparativ POIM RNMCA BT'!$AJ$3:$AJ$6</c:f>
              <c:numCache>
                <c:formatCode>0.00</c:formatCode>
                <c:ptCount val="4"/>
                <c:pt idx="0">
                  <c:v>6.7808051529789388</c:v>
                </c:pt>
                <c:pt idx="1">
                  <c:v>7.6230917874395665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AC-4EC4-98B3-0680752E4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7588696"/>
        <c:axId val="447600848"/>
      </c:barChart>
      <c:catAx>
        <c:axId val="447588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600848"/>
        <c:crosses val="autoZero"/>
        <c:auto val="1"/>
        <c:lblAlgn val="ctr"/>
        <c:lblOffset val="100"/>
        <c:noMultiLvlLbl val="0"/>
      </c:catAx>
      <c:valAx>
        <c:axId val="44760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8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Analiza comparativă campanii POIM - rezultate RNMCA</a:t>
            </a:r>
          </a:p>
          <a:p>
            <a:pPr>
              <a:defRPr/>
            </a:pPr>
            <a:r>
              <a:rPr lang="ro-RO" dirty="0"/>
              <a:t>PM</a:t>
            </a:r>
            <a:r>
              <a:rPr lang="ro-RO" baseline="-25000" dirty="0"/>
              <a:t>2,5</a:t>
            </a:r>
            <a:endParaRPr lang="en-US" baseline="-25000" dirty="0"/>
          </a:p>
        </c:rich>
      </c:tx>
      <c:layout>
        <c:manualLayout>
          <c:xMode val="edge"/>
          <c:yMode val="edge"/>
          <c:x val="0.18362725986123049"/>
          <c:y val="2.7886721720984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33677159244319"/>
          <c:y val="0.21173448435547712"/>
          <c:w val="0.76868867362954507"/>
          <c:h val="0.498306573635851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'comparativ POIM RNMCA BT'!$AH$2</c:f>
              <c:strCache>
                <c:ptCount val="1"/>
                <c:pt idx="0">
                  <c:v>media POIM
(T)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'comparativ POIM RNMCA BT'!$AG$28:$AG$31</c:f>
              <c:strCache>
                <c:ptCount val="4"/>
                <c:pt idx="0">
                  <c:v>C I
01-10.06.2021</c:v>
                </c:pt>
                <c:pt idx="1">
                  <c:v>C II
01-10.09.2021</c:v>
                </c:pt>
                <c:pt idx="2">
                  <c:v>C III
01.-10.02.2022</c:v>
                </c:pt>
                <c:pt idx="3">
                  <c:v>C IV
12.04-21.04.2022</c:v>
                </c:pt>
              </c:strCache>
            </c:strRef>
          </c:cat>
          <c:val>
            <c:numRef>
              <c:f>'comparativ POIM RNMCA BT'!$AH$28:$AH$31</c:f>
              <c:numCache>
                <c:formatCode>0.00</c:formatCode>
                <c:ptCount val="4"/>
                <c:pt idx="0">
                  <c:v>12.550322061191777</c:v>
                </c:pt>
                <c:pt idx="1">
                  <c:v>12.550322061191777</c:v>
                </c:pt>
                <c:pt idx="2">
                  <c:v>27.314814814814923</c:v>
                </c:pt>
                <c:pt idx="3">
                  <c:v>16.243961352657106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D4-43CD-A7BA-99407A32EE31}"/>
            </c:ext>
          </c:extLst>
        </c:ser>
        <c:ser>
          <c:idx val="1"/>
          <c:order val="1"/>
          <c:tx>
            <c:strRef>
              <c:f>'comparativ POIM RNMCA BT'!$AI$27</c:f>
              <c:strCache>
                <c:ptCount val="1"/>
                <c:pt idx="0">
                  <c:v>media RNMCA
BT-1 (FU)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'comparativ POIM RNMCA BT'!$AG$28:$AG$31</c:f>
              <c:strCache>
                <c:ptCount val="4"/>
                <c:pt idx="0">
                  <c:v>C I
01-10.06.2021</c:v>
                </c:pt>
                <c:pt idx="1">
                  <c:v>C II
01-10.09.2021</c:v>
                </c:pt>
                <c:pt idx="2">
                  <c:v>C III
01.-10.02.2022</c:v>
                </c:pt>
                <c:pt idx="3">
                  <c:v>C IV
12.04-21.04.2022</c:v>
                </c:pt>
              </c:strCache>
            </c:strRef>
          </c:cat>
          <c:val>
            <c:numRef>
              <c:f>'comparativ POIM RNMCA BT'!$AI$28:$AI$31</c:f>
              <c:numCache>
                <c:formatCode>0.00</c:formatCode>
                <c:ptCount val="4"/>
                <c:pt idx="0">
                  <c:v>9.2200000000000006</c:v>
                </c:pt>
                <c:pt idx="1">
                  <c:v>10.119999999999999</c:v>
                </c:pt>
                <c:pt idx="2">
                  <c:v>14.99</c:v>
                </c:pt>
                <c:pt idx="3">
                  <c:v>9.7100000000000009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D4-43CD-A7BA-99407A32EE31}"/>
            </c:ext>
          </c:extLst>
        </c:ser>
        <c:ser>
          <c:idx val="2"/>
          <c:order val="2"/>
          <c:tx>
            <c:strRef>
              <c:f>'comparativ POIM RNMCA BT'!$AJ$2</c:f>
              <c:strCache>
                <c:ptCount val="1"/>
                <c:pt idx="0">
                  <c:v>Creștere locală trafic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'comparativ POIM RNMCA BT'!$AG$28:$AG$31</c:f>
              <c:strCache>
                <c:ptCount val="4"/>
                <c:pt idx="0">
                  <c:v>C I
01-10.06.2021</c:v>
                </c:pt>
                <c:pt idx="1">
                  <c:v>C II
01-10.09.2021</c:v>
                </c:pt>
                <c:pt idx="2">
                  <c:v>C III
01.-10.02.2022</c:v>
                </c:pt>
                <c:pt idx="3">
                  <c:v>C IV
12.04-21.04.2022</c:v>
                </c:pt>
              </c:strCache>
            </c:strRef>
          </c:cat>
          <c:val>
            <c:numRef>
              <c:f>'comparativ POIM RNMCA BT'!$AJ$28:$AJ$31</c:f>
              <c:numCache>
                <c:formatCode>0.00</c:formatCode>
                <c:ptCount val="4"/>
                <c:pt idx="0">
                  <c:v>3.3303220611917759</c:v>
                </c:pt>
                <c:pt idx="1">
                  <c:v>2.4303220611917773</c:v>
                </c:pt>
                <c:pt idx="2">
                  <c:v>12.324814814814923</c:v>
                </c:pt>
                <c:pt idx="3">
                  <c:v>6.533961352657105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D4-43CD-A7BA-99407A32E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7590656"/>
        <c:axId val="447589480"/>
      </c:barChart>
      <c:catAx>
        <c:axId val="44759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89480"/>
        <c:crosses val="autoZero"/>
        <c:auto val="1"/>
        <c:lblAlgn val="ctr"/>
        <c:lblOffset val="100"/>
        <c:noMultiLvlLbl val="0"/>
      </c:catAx>
      <c:valAx>
        <c:axId val="447589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0.14618802492122487"/>
          <c:w val="0.84009951881014866"/>
          <c:h val="0.37541580681822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'BT PM10'!$F$12</c:f>
              <c:strCache>
                <c:ptCount val="1"/>
                <c:pt idx="0">
                  <c:v>PM10
POIM 
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19-4D4D-AB2A-2979B8AF3314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19-4D4D-AB2A-2979B8AF3314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19-4D4D-AB2A-2979B8AF3314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19-4D4D-AB2A-2979B8AF3314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19-4D4D-AB2A-2979B8AF3314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A19-4D4D-AB2A-2979B8AF3314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A19-4D4D-AB2A-2979B8AF3314}"/>
              </c:ext>
            </c:extLst>
          </c:dPt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PM10'!$F$14:$F$25</c:f>
              <c:numCache>
                <c:formatCode>0.00</c:formatCode>
                <c:ptCount val="12"/>
                <c:pt idx="0">
                  <c:v>23.097826086956996</c:v>
                </c:pt>
                <c:pt idx="1">
                  <c:v>21.920289855072262</c:v>
                </c:pt>
                <c:pt idx="2">
                  <c:v>30.163043478260867</c:v>
                </c:pt>
                <c:pt idx="3">
                  <c:v>27.898550724637424</c:v>
                </c:pt>
                <c:pt idx="4">
                  <c:v>36.594202898551117</c:v>
                </c:pt>
                <c:pt idx="5">
                  <c:v>40.307971014492843</c:v>
                </c:pt>
                <c:pt idx="6">
                  <c:v>50.18115942028976</c:v>
                </c:pt>
                <c:pt idx="7">
                  <c:v>35.235507246376855</c:v>
                </c:pt>
                <c:pt idx="8">
                  <c:v>42.663043478260803</c:v>
                </c:pt>
                <c:pt idx="9">
                  <c:v>22.373188405796849</c:v>
                </c:pt>
                <c:pt idx="10">
                  <c:v>22.82608695652144</c:v>
                </c:pt>
                <c:pt idx="11">
                  <c:v>18.38768115942058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A19-4D4D-AB2A-2979B8AF3314}"/>
            </c:ext>
          </c:extLst>
        </c:ser>
        <c:ser>
          <c:idx val="1"/>
          <c:order val="1"/>
          <c:tx>
            <c:strRef>
              <c:f>'BT PM10'!$G$12</c:f>
              <c:strCache>
                <c:ptCount val="1"/>
                <c:pt idx="0">
                  <c:v>PM10
BT-1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PM10'!$G$14:$G$25</c:f>
              <c:numCache>
                <c:formatCode>0.00</c:formatCode>
                <c:ptCount val="12"/>
                <c:pt idx="0">
                  <c:v>18.440000000000001</c:v>
                </c:pt>
                <c:pt idx="1">
                  <c:v>20.260000000000002</c:v>
                </c:pt>
                <c:pt idx="2">
                  <c:v>19.21</c:v>
                </c:pt>
                <c:pt idx="3">
                  <c:v>20.57</c:v>
                </c:pt>
                <c:pt idx="4">
                  <c:v>15.17</c:v>
                </c:pt>
                <c:pt idx="5">
                  <c:v>33.11</c:v>
                </c:pt>
                <c:pt idx="6">
                  <c:v>46.97</c:v>
                </c:pt>
                <c:pt idx="7">
                  <c:v>24.92</c:v>
                </c:pt>
                <c:pt idx="8">
                  <c:v>10.69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A19-4D4D-AB2A-2979B8AF3314}"/>
            </c:ext>
          </c:extLst>
        </c:ser>
        <c:ser>
          <c:idx val="2"/>
          <c:order val="2"/>
          <c:tx>
            <c:strRef>
              <c:f>'BT PM10'!$H$12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PM10'!$H$14:$H$25</c:f>
              <c:numCache>
                <c:formatCode>0.00</c:formatCode>
                <c:ptCount val="12"/>
                <c:pt idx="0">
                  <c:v>4.6578260869569945</c:v>
                </c:pt>
                <c:pt idx="1">
                  <c:v>1.6602898550722607</c:v>
                </c:pt>
                <c:pt idx="2">
                  <c:v>10.953043478260867</c:v>
                </c:pt>
                <c:pt idx="3">
                  <c:v>7.3285507246374237</c:v>
                </c:pt>
                <c:pt idx="4">
                  <c:v>21.424202898551115</c:v>
                </c:pt>
                <c:pt idx="5">
                  <c:v>7.1979710144928433</c:v>
                </c:pt>
                <c:pt idx="6">
                  <c:v>3.2111594202897606</c:v>
                </c:pt>
                <c:pt idx="7">
                  <c:v>10.315507246376853</c:v>
                </c:pt>
                <c:pt idx="8">
                  <c:v>31.973043478260806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A19-4D4D-AB2A-2979B8AF3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594968"/>
        <c:axId val="447595752"/>
      </c:barChart>
      <c:catAx>
        <c:axId val="44759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5752"/>
        <c:crosses val="autoZero"/>
        <c:auto val="0"/>
        <c:lblAlgn val="ctr"/>
        <c:lblOffset val="100"/>
        <c:noMultiLvlLbl val="0"/>
      </c:catAx>
      <c:valAx>
        <c:axId val="447595752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6732533311E-2"/>
              <c:y val="0.144924156048408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362345608390799"/>
          <c:y val="5.237156087749114E-2"/>
          <c:w val="0.33112420824750144"/>
          <c:h val="0.12642525574453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50867972117990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'BT PM10'!$K$12</c:f>
              <c:strCache>
                <c:ptCount val="1"/>
                <c:pt idx="0">
                  <c:v>PM10
POIM 
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5F-4D31-B427-F6E76386CA06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5F-4D31-B427-F6E76386CA06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5F-4D31-B427-F6E76386CA06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5F-4D31-B427-F6E76386CA06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15F-4D31-B427-F6E76386CA06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15F-4D31-B427-F6E76386CA06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15F-4D31-B427-F6E76386CA06}"/>
              </c:ext>
            </c:extLst>
          </c:dPt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PM10'!$K$14:$K$25</c:f>
              <c:numCache>
                <c:formatCode>0.00</c:formatCode>
                <c:ptCount val="12"/>
                <c:pt idx="0">
                  <c:v>28.713768115941583</c:v>
                </c:pt>
                <c:pt idx="1">
                  <c:v>34.782608695651767</c:v>
                </c:pt>
                <c:pt idx="2">
                  <c:v>31.340579710145096</c:v>
                </c:pt>
                <c:pt idx="3">
                  <c:v>9.0579710144922583</c:v>
                </c:pt>
                <c:pt idx="4">
                  <c:v>12.409420289854912</c:v>
                </c:pt>
                <c:pt idx="5">
                  <c:v>27.807971014492409</c:v>
                </c:pt>
                <c:pt idx="6">
                  <c:v>59.692028985507612</c:v>
                </c:pt>
                <c:pt idx="7">
                  <c:v>28.442028985507537</c:v>
                </c:pt>
                <c:pt idx="8">
                  <c:v>25.362318840579434</c:v>
                </c:pt>
                <c:pt idx="9">
                  <c:v>25.815217391304525</c:v>
                </c:pt>
                <c:pt idx="10">
                  <c:v>19.83695652173936</c:v>
                </c:pt>
                <c:pt idx="11">
                  <c:v>8.8768115942032289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15F-4D31-B427-F6E76386CA06}"/>
            </c:ext>
          </c:extLst>
        </c:ser>
        <c:ser>
          <c:idx val="1"/>
          <c:order val="1"/>
          <c:tx>
            <c:strRef>
              <c:f>'BT PM10'!$L$12</c:f>
              <c:strCache>
                <c:ptCount val="1"/>
                <c:pt idx="0">
                  <c:v>PM10
BT-1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PM10'!$L$14:$L$25</c:f>
              <c:numCache>
                <c:formatCode>0.00</c:formatCode>
                <c:ptCount val="12"/>
                <c:pt idx="0">
                  <c:v>21.86</c:v>
                </c:pt>
                <c:pt idx="1">
                  <c:v>21.35</c:v>
                </c:pt>
                <c:pt idx="2">
                  <c:v>19.64</c:v>
                </c:pt>
                <c:pt idx="3">
                  <c:v>10.31</c:v>
                </c:pt>
                <c:pt idx="4">
                  <c:v>11.96</c:v>
                </c:pt>
                <c:pt idx="5">
                  <c:v>17.32</c:v>
                </c:pt>
                <c:pt idx="6">
                  <c:v>23.15</c:v>
                </c:pt>
                <c:pt idx="7">
                  <c:v>26.77</c:v>
                </c:pt>
                <c:pt idx="8">
                  <c:v>8.14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15F-4D31-B427-F6E76386CA06}"/>
            </c:ext>
          </c:extLst>
        </c:ser>
        <c:ser>
          <c:idx val="2"/>
          <c:order val="2"/>
          <c:tx>
            <c:strRef>
              <c:f>'BT PM10'!$M$12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PM10'!$M$14:$M$25</c:f>
              <c:numCache>
                <c:formatCode>0.00</c:formatCode>
                <c:ptCount val="12"/>
                <c:pt idx="0">
                  <c:v>6.853768115941584</c:v>
                </c:pt>
                <c:pt idx="1">
                  <c:v>13.432608695651766</c:v>
                </c:pt>
                <c:pt idx="2">
                  <c:v>11.700579710145096</c:v>
                </c:pt>
                <c:pt idx="3">
                  <c:v>-1.2520289855077422</c:v>
                </c:pt>
                <c:pt idx="4">
                  <c:v>0.44942028985491156</c:v>
                </c:pt>
                <c:pt idx="5">
                  <c:v>10.487971014492409</c:v>
                </c:pt>
                <c:pt idx="6">
                  <c:v>36.542028985507613</c:v>
                </c:pt>
                <c:pt idx="8">
                  <c:v>17.222318840579433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15F-4D31-B427-F6E76386C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593792"/>
        <c:axId val="447591440"/>
      </c:barChart>
      <c:catAx>
        <c:axId val="44759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1440"/>
        <c:crosses val="autoZero"/>
        <c:auto val="0"/>
        <c:lblAlgn val="ctr"/>
        <c:lblOffset val="100"/>
        <c:noMultiLvlLbl val="0"/>
      </c:catAx>
      <c:valAx>
        <c:axId val="447591440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3.7676068813771113E-2"/>
              <c:y val="0.16141746181353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218656857668855"/>
          <c:y val="9.3175415432610487E-2"/>
          <c:w val="0.12467167101438682"/>
          <c:h val="0.19551260293208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72560015916325"/>
          <c:y val="4.6118612975217244E-2"/>
          <c:w val="0.84009951881014866"/>
          <c:h val="0.74765895501077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'BT PM10'!$P$12</c:f>
              <c:strCache>
                <c:ptCount val="1"/>
                <c:pt idx="0">
                  <c:v>PM10
POIM 
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00-49C1-8A82-A5D6F40C8C23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00-49C1-8A82-A5D6F40C8C23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00-49C1-8A82-A5D6F40C8C23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00-49C1-8A82-A5D6F40C8C23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00-49C1-8A82-A5D6F40C8C23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000-49C1-8A82-A5D6F40C8C23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000-49C1-8A82-A5D6F40C8C23}"/>
              </c:ext>
            </c:extLst>
          </c:dPt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PM10'!$P$14:$P$25</c:f>
              <c:numCache>
                <c:formatCode>0.00</c:formatCode>
                <c:ptCount val="12"/>
                <c:pt idx="0">
                  <c:v>27.445652173913341</c:v>
                </c:pt>
                <c:pt idx="1">
                  <c:v>28.623188405796565</c:v>
                </c:pt>
                <c:pt idx="2">
                  <c:v>28.170289855071978</c:v>
                </c:pt>
                <c:pt idx="3">
                  <c:v>15.57971014492753</c:v>
                </c:pt>
                <c:pt idx="4">
                  <c:v>27.083333333333268</c:v>
                </c:pt>
                <c:pt idx="5">
                  <c:v>32.608695652174347</c:v>
                </c:pt>
                <c:pt idx="6">
                  <c:v>21.648550724637712</c:v>
                </c:pt>
                <c:pt idx="7">
                  <c:v>23.822463768116137</c:v>
                </c:pt>
                <c:pt idx="8">
                  <c:v>31.431159420289617</c:v>
                </c:pt>
                <c:pt idx="9">
                  <c:v>27.2644927536228</c:v>
                </c:pt>
                <c:pt idx="10">
                  <c:v>12.681159420289969</c:v>
                </c:pt>
                <c:pt idx="11">
                  <c:v>23.18840579710151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000-49C1-8A82-A5D6F40C8C23}"/>
            </c:ext>
          </c:extLst>
        </c:ser>
        <c:ser>
          <c:idx val="1"/>
          <c:order val="1"/>
          <c:tx>
            <c:strRef>
              <c:f>'BT PM10'!$Q$12</c:f>
              <c:strCache>
                <c:ptCount val="1"/>
                <c:pt idx="0">
                  <c:v>PM10
BT-1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PM10'!$Q$14:$Q$25</c:f>
              <c:numCache>
                <c:formatCode>0.00</c:formatCode>
                <c:ptCount val="12"/>
                <c:pt idx="0">
                  <c:v>22.57</c:v>
                </c:pt>
                <c:pt idx="1">
                  <c:v>29.29</c:v>
                </c:pt>
                <c:pt idx="2">
                  <c:v>20.6</c:v>
                </c:pt>
                <c:pt idx="3">
                  <c:v>12.25</c:v>
                </c:pt>
                <c:pt idx="4">
                  <c:v>17.649999999999999</c:v>
                </c:pt>
                <c:pt idx="5">
                  <c:v>22.42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000-49C1-8A82-A5D6F40C8C23}"/>
            </c:ext>
          </c:extLst>
        </c:ser>
        <c:ser>
          <c:idx val="2"/>
          <c:order val="2"/>
          <c:tx>
            <c:strRef>
              <c:f>'BT PM10'!$R$12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'BT PM10'!$B$14:$D$25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PM10'!$R$14:$R$25</c:f>
              <c:numCache>
                <c:formatCode>0.00</c:formatCode>
                <c:ptCount val="12"/>
                <c:pt idx="0">
                  <c:v>4.8756521739133412</c:v>
                </c:pt>
                <c:pt idx="1">
                  <c:v>-0.66681159420343405</c:v>
                </c:pt>
                <c:pt idx="2">
                  <c:v>7.5702898550719766</c:v>
                </c:pt>
                <c:pt idx="3">
                  <c:v>3.3297101449275299</c:v>
                </c:pt>
                <c:pt idx="4">
                  <c:v>9.4333333333332696</c:v>
                </c:pt>
                <c:pt idx="5">
                  <c:v>10.188695652174346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000-49C1-8A82-A5D6F40C8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708184"/>
        <c:axId val="200717200"/>
      </c:barChart>
      <c:catAx>
        <c:axId val="20070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7200"/>
        <c:crosses val="autoZero"/>
        <c:auto val="0"/>
        <c:lblAlgn val="ctr"/>
        <c:lblOffset val="100"/>
        <c:noMultiLvlLbl val="0"/>
      </c:catAx>
      <c:valAx>
        <c:axId val="200717200"/>
        <c:scaling>
          <c:orientation val="minMax"/>
          <c:max val="50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0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930058905991986"/>
          <c:y val="8.2175619276463677E-2"/>
          <c:w val="0.12467167101438682"/>
          <c:h val="0.19696550379361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86905275308"/>
          <c:y val="0.19622273403833684"/>
          <c:w val="0.84009951881014866"/>
          <c:h val="0.41544357411191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'BT PM2.5'!$F$12</c:f>
              <c:strCache>
                <c:ptCount val="1"/>
                <c:pt idx="0">
                  <c:v>PM2.5
POIM 
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A5-403B-9BAE-8B8BF3B9729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A5-403B-9BAE-8B8BF3B9729B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A5-403B-9BAE-8B8BF3B9729B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A5-403B-9BAE-8B8BF3B9729B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9A5-403B-9BAE-8B8BF3B9729B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9A5-403B-9BAE-8B8BF3B9729B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9A5-403B-9BAE-8B8BF3B9729B}"/>
              </c:ext>
            </c:extLst>
          </c:dPt>
          <c:cat>
            <c:multiLvlStrRef>
              <c:f>'BT PM2.5'!$B$14:$D$25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PM2.5'!$F$14:$F$25</c:f>
              <c:numCache>
                <c:formatCode>0.00</c:formatCode>
                <c:ptCount val="12"/>
                <c:pt idx="0">
                  <c:v>10.869565217391113</c:v>
                </c:pt>
                <c:pt idx="1">
                  <c:v>14.855072463767888</c:v>
                </c:pt>
                <c:pt idx="2">
                  <c:v>17.028985507246311</c:v>
                </c:pt>
                <c:pt idx="3">
                  <c:v>14.130434782609251</c:v>
                </c:pt>
                <c:pt idx="4">
                  <c:v>19.29347826086925</c:v>
                </c:pt>
                <c:pt idx="5">
                  <c:v>20.833333333333556</c:v>
                </c:pt>
                <c:pt idx="6">
                  <c:v>39.402173913043669</c:v>
                </c:pt>
                <c:pt idx="7">
                  <c:v>29.619565217391262</c:v>
                </c:pt>
                <c:pt idx="8">
                  <c:v>31.340579710145096</c:v>
                </c:pt>
                <c:pt idx="9">
                  <c:v>17.572463768115917</c:v>
                </c:pt>
                <c:pt idx="10">
                  <c:v>18.931159420290186</c:v>
                </c:pt>
                <c:pt idx="11">
                  <c:v>13.043478260869536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9A5-403B-9BAE-8B8BF3B9729B}"/>
            </c:ext>
          </c:extLst>
        </c:ser>
        <c:ser>
          <c:idx val="1"/>
          <c:order val="1"/>
          <c:tx>
            <c:strRef>
              <c:f>'BT PM2.5'!$G$12</c:f>
              <c:strCache>
                <c:ptCount val="1"/>
                <c:pt idx="0">
                  <c:v>PM2.5
BT-1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'BT PM2.5'!$B$14:$D$25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PM2.5'!$G$14:$G$25</c:f>
              <c:numCache>
                <c:formatCode>0.00</c:formatCode>
                <c:ptCount val="12"/>
                <c:pt idx="0">
                  <c:v>10.4</c:v>
                </c:pt>
                <c:pt idx="1">
                  <c:v>10.5</c:v>
                </c:pt>
                <c:pt idx="2">
                  <c:v>8.56</c:v>
                </c:pt>
                <c:pt idx="3">
                  <c:v>9.26</c:v>
                </c:pt>
                <c:pt idx="4">
                  <c:v>10.71</c:v>
                </c:pt>
                <c:pt idx="5">
                  <c:v>20.47</c:v>
                </c:pt>
                <c:pt idx="6">
                  <c:v>34.83</c:v>
                </c:pt>
                <c:pt idx="7">
                  <c:v>19.420000000000002</c:v>
                </c:pt>
                <c:pt idx="8">
                  <c:v>6.26</c:v>
                </c:pt>
                <c:pt idx="9">
                  <c:v>10.98</c:v>
                </c:pt>
                <c:pt idx="10">
                  <c:v>6.53</c:v>
                </c:pt>
                <c:pt idx="11">
                  <c:v>9.31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9A5-403B-9BAE-8B8BF3B9729B}"/>
            </c:ext>
          </c:extLst>
        </c:ser>
        <c:ser>
          <c:idx val="2"/>
          <c:order val="2"/>
          <c:tx>
            <c:strRef>
              <c:f>'BT PM2.5'!$H$12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'BT PM2.5'!$B$14:$D$25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PM2.5'!$H$14:$H$25</c:f>
              <c:numCache>
                <c:formatCode>0.00</c:formatCode>
                <c:ptCount val="12"/>
                <c:pt idx="0">
                  <c:v>0.46956521739111245</c:v>
                </c:pt>
                <c:pt idx="1">
                  <c:v>4.3550724637678879</c:v>
                </c:pt>
                <c:pt idx="2">
                  <c:v>8.4689855072463107</c:v>
                </c:pt>
                <c:pt idx="3">
                  <c:v>4.8704347826092516</c:v>
                </c:pt>
                <c:pt idx="4">
                  <c:v>8.5834782608692493</c:v>
                </c:pt>
                <c:pt idx="5">
                  <c:v>0.36333333333355711</c:v>
                </c:pt>
                <c:pt idx="6">
                  <c:v>4.5721739130436703</c:v>
                </c:pt>
                <c:pt idx="7">
                  <c:v>10.19956521739126</c:v>
                </c:pt>
                <c:pt idx="8">
                  <c:v>25.080579710145095</c:v>
                </c:pt>
                <c:pt idx="9">
                  <c:v>6.5924637681159162</c:v>
                </c:pt>
                <c:pt idx="10">
                  <c:v>12.401159420290185</c:v>
                </c:pt>
                <c:pt idx="11">
                  <c:v>3.7334782608695356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9A5-403B-9BAE-8B8BF3B97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718376"/>
        <c:axId val="200703480"/>
      </c:barChart>
      <c:catAx>
        <c:axId val="20071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03480"/>
        <c:crosses val="autoZero"/>
        <c:auto val="0"/>
        <c:lblAlgn val="ctr"/>
        <c:lblOffset val="100"/>
        <c:noMultiLvlLbl val="0"/>
      </c:catAx>
      <c:valAx>
        <c:axId val="200703480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6732533311E-2"/>
              <c:y val="0.144924156048408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887003493105805"/>
          <c:y val="0.10812273189480658"/>
          <c:w val="0.33112420824750144"/>
          <c:h val="0.18060469619076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BT</a:t>
            </a:r>
            <a:r>
              <a:rPr lang="ro-RO"/>
              <a:t>2</a:t>
            </a:r>
            <a:endParaRPr lang="en-US"/>
          </a:p>
        </c:rich>
      </c:tx>
      <c:layout>
        <c:manualLayout>
          <c:xMode val="edge"/>
          <c:yMode val="edge"/>
          <c:x val="0.15859105714195368"/>
          <c:y val="3.5331663087568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57-403D-B2CC-01EA6D9625D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57-403D-B2CC-01EA6D9625D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57-403D-B2CC-01EA6D9625D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57-403D-B2CC-01EA6D9625D1}"/>
              </c:ext>
            </c:extLst>
          </c:dPt>
          <c:dLbls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('comparativ POIM RNMCA BT'!$H$7,'comparativ POIM RNMCA BT'!$N$7,'comparativ POIM RNMCA BT'!$T$7,'comparativ POIM RNMCA BT'!$Z$7)</c:f>
              <c:numCache>
                <c:formatCode>0.00</c:formatCode>
                <c:ptCount val="4"/>
                <c:pt idx="0">
                  <c:v>28.713768115941583</c:v>
                </c:pt>
                <c:pt idx="1">
                  <c:v>9.0579710144922583</c:v>
                </c:pt>
                <c:pt idx="2" formatCode="General">
                  <c:v>59.692028985507612</c:v>
                </c:pt>
                <c:pt idx="3">
                  <c:v>25.815217391304525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657-403D-B2CC-01EA6D9625D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657-403D-B2CC-01EA6D9625D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657-403D-B2CC-01EA6D9625D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657-403D-B2CC-01EA6D9625D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657-403D-B2CC-01EA6D9625D1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BT'!$H$8,'comparativ POIM RNMCA BT'!$N$8,'comparativ POIM RNMCA BT'!$T$8,'comparativ POIM RNMCA BT'!$Z$8)</c:f>
              <c:numCache>
                <c:formatCode>0.00</c:formatCode>
                <c:ptCount val="4"/>
                <c:pt idx="0">
                  <c:v>34.782608695651767</c:v>
                </c:pt>
                <c:pt idx="1">
                  <c:v>12.409420289854912</c:v>
                </c:pt>
                <c:pt idx="2" formatCode="General">
                  <c:v>28.442028985507537</c:v>
                </c:pt>
                <c:pt idx="3">
                  <c:v>19.83695652173936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657-403D-B2CC-01EA6D9625D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657-403D-B2CC-01EA6D9625D1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657-403D-B2CC-01EA6D9625D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657-403D-B2CC-01EA6D9625D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657-403D-B2CC-01EA6D9625D1}"/>
              </c:ext>
            </c:extLst>
          </c:dPt>
          <c:dLbls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BT'!$H$9,'comparativ POIM RNMCA BT'!$N$9,'comparativ POIM RNMCA BT'!$T$9,'comparativ POIM RNMCA BT'!$Z$9)</c:f>
              <c:numCache>
                <c:formatCode>General</c:formatCode>
                <c:ptCount val="4"/>
                <c:pt idx="0" formatCode="0.00">
                  <c:v>31.340579710145096</c:v>
                </c:pt>
                <c:pt idx="1">
                  <c:v>27.807971014492409</c:v>
                </c:pt>
                <c:pt idx="2">
                  <c:v>25.362318840579434</c:v>
                </c:pt>
                <c:pt idx="3">
                  <c:v>8.8768115942032289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657-403D-B2CC-01EA6D962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892656"/>
        <c:axId val="240883248"/>
      </c:barChart>
      <c:catAx>
        <c:axId val="24089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883248"/>
        <c:crosses val="autoZero"/>
        <c:auto val="1"/>
        <c:lblAlgn val="ctr"/>
        <c:lblOffset val="100"/>
        <c:noMultiLvlLbl val="0"/>
      </c:catAx>
      <c:valAx>
        <c:axId val="24088324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9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4754851451951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'BT PM2.5'!$K$12</c:f>
              <c:strCache>
                <c:ptCount val="1"/>
                <c:pt idx="0">
                  <c:v>PM2.5
POIM 
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EB-4AFC-A2AC-F62BA20E4F4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EB-4AFC-A2AC-F62BA20E4F47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EB-4AFC-A2AC-F62BA20E4F47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EB-4AFC-A2AC-F62BA20E4F47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0EB-4AFC-A2AC-F62BA20E4F4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0EB-4AFC-A2AC-F62BA20E4F47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0EB-4AFC-A2AC-F62BA20E4F47}"/>
              </c:ext>
            </c:extLst>
          </c:dPt>
          <c:cat>
            <c:multiLvlStrRef>
              <c:f>'BT PM2.5'!$B$14:$D$25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PM2.5'!$K$14:$K$25</c:f>
              <c:numCache>
                <c:formatCode>0.00</c:formatCode>
                <c:ptCount val="12"/>
                <c:pt idx="0">
                  <c:v>16.213768115942155</c:v>
                </c:pt>
                <c:pt idx="1">
                  <c:v>18.840579710144663</c:v>
                </c:pt>
                <c:pt idx="2">
                  <c:v>17.11956521739133</c:v>
                </c:pt>
                <c:pt idx="3">
                  <c:v>5.2536231884060234</c:v>
                </c:pt>
                <c:pt idx="4">
                  <c:v>6.5217391304352716</c:v>
                </c:pt>
                <c:pt idx="5">
                  <c:v>12.22826086956538</c:v>
                </c:pt>
                <c:pt idx="6">
                  <c:v>50.18115942028976</c:v>
                </c:pt>
                <c:pt idx="7">
                  <c:v>22.282608695652335</c:v>
                </c:pt>
                <c:pt idx="8">
                  <c:v>19.746376811594342</c:v>
                </c:pt>
                <c:pt idx="9">
                  <c:v>20.833333333333556</c:v>
                </c:pt>
                <c:pt idx="10">
                  <c:v>14.13043478260875</c:v>
                </c:pt>
                <c:pt idx="11">
                  <c:v>6.6123188405797872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0EB-4AFC-A2AC-F62BA20E4F47}"/>
            </c:ext>
          </c:extLst>
        </c:ser>
        <c:ser>
          <c:idx val="1"/>
          <c:order val="1"/>
          <c:tx>
            <c:strRef>
              <c:f>'BT PM2.5'!$L$12</c:f>
              <c:strCache>
                <c:ptCount val="1"/>
                <c:pt idx="0">
                  <c:v>PM2.5
BT-1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'BT PM2.5'!$B$14:$D$25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PM2.5'!$L$14:$L$25</c:f>
              <c:numCache>
                <c:formatCode>0.00</c:formatCode>
                <c:ptCount val="12"/>
                <c:pt idx="0">
                  <c:v>10.14</c:v>
                </c:pt>
                <c:pt idx="1">
                  <c:v>6.83</c:v>
                </c:pt>
                <c:pt idx="2">
                  <c:v>7.9</c:v>
                </c:pt>
                <c:pt idx="3">
                  <c:v>4.5599999999999996</c:v>
                </c:pt>
                <c:pt idx="4">
                  <c:v>7.65</c:v>
                </c:pt>
                <c:pt idx="5">
                  <c:v>11.04</c:v>
                </c:pt>
                <c:pt idx="6">
                  <c:v>20.149999999999999</c:v>
                </c:pt>
                <c:pt idx="7">
                  <c:v>23.77</c:v>
                </c:pt>
                <c:pt idx="8">
                  <c:v>6.57</c:v>
                </c:pt>
                <c:pt idx="9">
                  <c:v>15.83</c:v>
                </c:pt>
                <c:pt idx="10">
                  <c:v>8.5399999999999991</c:v>
                </c:pt>
                <c:pt idx="11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0EB-4AFC-A2AC-F62BA20E4F47}"/>
            </c:ext>
          </c:extLst>
        </c:ser>
        <c:ser>
          <c:idx val="2"/>
          <c:order val="2"/>
          <c:tx>
            <c:strRef>
              <c:f>'BT PM2.5'!$M$12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'BT PM2.5'!$B$14:$D$25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PM2.5'!$M$14:$M$25</c:f>
              <c:numCache>
                <c:formatCode>0.00</c:formatCode>
                <c:ptCount val="12"/>
                <c:pt idx="0">
                  <c:v>6.0737681159421548</c:v>
                </c:pt>
                <c:pt idx="1">
                  <c:v>12.010579710144663</c:v>
                </c:pt>
                <c:pt idx="2">
                  <c:v>9.2195652173913292</c:v>
                </c:pt>
                <c:pt idx="3">
                  <c:v>0.69362318840602377</c:v>
                </c:pt>
                <c:pt idx="4">
                  <c:v>-1.1282608695647287</c:v>
                </c:pt>
                <c:pt idx="5">
                  <c:v>1.1882608695653811</c:v>
                </c:pt>
                <c:pt idx="6">
                  <c:v>30.031159420289761</c:v>
                </c:pt>
                <c:pt idx="7">
                  <c:v>-1.4873913043476641</c:v>
                </c:pt>
                <c:pt idx="8">
                  <c:v>13.176376811594341</c:v>
                </c:pt>
                <c:pt idx="9">
                  <c:v>5.0033333333335559</c:v>
                </c:pt>
                <c:pt idx="10">
                  <c:v>5.5904347826087513</c:v>
                </c:pt>
                <c:pt idx="11">
                  <c:v>2.3123188405797874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0EB-4AFC-A2AC-F62BA20E4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716808"/>
        <c:axId val="200704656"/>
      </c:barChart>
      <c:catAx>
        <c:axId val="20071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04656"/>
        <c:crosses val="autoZero"/>
        <c:auto val="0"/>
        <c:lblAlgn val="ctr"/>
        <c:lblOffset val="100"/>
        <c:noMultiLvlLbl val="0"/>
      </c:catAx>
      <c:valAx>
        <c:axId val="200704656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1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7218656857668855"/>
          <c:y val="9.3175415432610487E-2"/>
          <c:w val="0.12467167101438682"/>
          <c:h val="0.19551260293208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4492563429573"/>
          <c:y val="4.6118721461187236E-2"/>
          <c:w val="0.84009951881014866"/>
          <c:h val="0.74765895501077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'BT PM2.5'!$P$12</c:f>
              <c:strCache>
                <c:ptCount val="1"/>
                <c:pt idx="0">
                  <c:v>PM2.5
POIM 
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FF-4ACC-9545-568B02FC7EC1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FF-4ACC-9545-568B02FC7EC1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FF-4ACC-9545-568B02FC7EC1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FF-4ACC-9545-568B02FC7EC1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FF-4ACC-9545-568B02FC7EC1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FF-4ACC-9545-568B02FC7EC1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5FF-4ACC-9545-568B02FC7EC1}"/>
              </c:ext>
            </c:extLst>
          </c:dPt>
          <c:cat>
            <c:multiLvlStrRef>
              <c:f>'BT PM2.5'!$B$14:$D$25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PM2.5'!$P$14:$P$25</c:f>
              <c:numCache>
                <c:formatCode>0.00</c:formatCode>
                <c:ptCount val="12"/>
                <c:pt idx="0">
                  <c:v>19.0217391304347</c:v>
                </c:pt>
                <c:pt idx="1">
                  <c:v>19.565217391303804</c:v>
                </c:pt>
                <c:pt idx="2">
                  <c:v>19.655797101448822</c:v>
                </c:pt>
                <c:pt idx="3">
                  <c:v>8.96739130434724</c:v>
                </c:pt>
                <c:pt idx="4">
                  <c:v>11.684782608695775</c:v>
                </c:pt>
                <c:pt idx="5">
                  <c:v>14.039855072464233</c:v>
                </c:pt>
                <c:pt idx="6">
                  <c:v>15.307971014492978</c:v>
                </c:pt>
                <c:pt idx="7">
                  <c:v>16.394927536231688</c:v>
                </c:pt>
                <c:pt idx="8">
                  <c:v>21.557971014493198</c:v>
                </c:pt>
                <c:pt idx="9">
                  <c:v>24.637681159420293</c:v>
                </c:pt>
                <c:pt idx="10">
                  <c:v>10.144927536231974</c:v>
                </c:pt>
                <c:pt idx="11">
                  <c:v>20.289855072463947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5FF-4ACC-9545-568B02FC7EC1}"/>
            </c:ext>
          </c:extLst>
        </c:ser>
        <c:ser>
          <c:idx val="1"/>
          <c:order val="1"/>
          <c:tx>
            <c:strRef>
              <c:f>'BT PM2.5'!$Q$12</c:f>
              <c:strCache>
                <c:ptCount val="1"/>
                <c:pt idx="0">
                  <c:v>PM2.5
BT-1
FU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'BT PM2.5'!$B$14:$D$25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PM2.5'!$Q$14:$Q$25</c:f>
              <c:numCache>
                <c:formatCode>0.00</c:formatCode>
                <c:ptCount val="12"/>
                <c:pt idx="0">
                  <c:v>9.6</c:v>
                </c:pt>
                <c:pt idx="1">
                  <c:v>10.97</c:v>
                </c:pt>
                <c:pt idx="2">
                  <c:v>8.89</c:v>
                </c:pt>
                <c:pt idx="3">
                  <c:v>5.61</c:v>
                </c:pt>
                <c:pt idx="4">
                  <c:v>9.9600000000000009</c:v>
                </c:pt>
                <c:pt idx="5">
                  <c:v>11.81</c:v>
                </c:pt>
                <c:pt idx="6">
                  <c:v>8.14</c:v>
                </c:pt>
                <c:pt idx="7">
                  <c:v>7.6</c:v>
                </c:pt>
                <c:pt idx="8">
                  <c:v>8.16</c:v>
                </c:pt>
                <c:pt idx="9">
                  <c:v>5.94</c:v>
                </c:pt>
                <c:pt idx="10">
                  <c:v>12.75</c:v>
                </c:pt>
                <c:pt idx="11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5FF-4ACC-9545-568B02FC7EC1}"/>
            </c:ext>
          </c:extLst>
        </c:ser>
        <c:ser>
          <c:idx val="2"/>
          <c:order val="2"/>
          <c:tx>
            <c:strRef>
              <c:f>'BT PM2.5'!$R$12</c:f>
              <c:strCache>
                <c:ptCount val="1"/>
                <c:pt idx="0">
                  <c:v>Crestere 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'BT PM2.5'!$B$14:$D$25</c:f>
              <c:multiLvlStrCache>
                <c:ptCount val="12"/>
                <c:lvl>
                  <c:pt idx="0">
                    <c:v>01-02.06.2021</c:v>
                  </c:pt>
                  <c:pt idx="1">
                    <c:v>02-03.06.2021</c:v>
                  </c:pt>
                  <c:pt idx="2">
                    <c:v>03-04.06.2021</c:v>
                  </c:pt>
                  <c:pt idx="3">
                    <c:v>07-08.09.2021</c:v>
                  </c:pt>
                  <c:pt idx="4">
                    <c:v>08-09.09.2021</c:v>
                  </c:pt>
                  <c:pt idx="5">
                    <c:v>09-10.09.2021</c:v>
                  </c:pt>
                  <c:pt idx="6">
                    <c:v>01-02.02.2022</c:v>
                  </c:pt>
                  <c:pt idx="7">
                    <c:v>02-03.02.2022</c:v>
                  </c:pt>
                  <c:pt idx="8">
                    <c:v>03-04.02.2022</c:v>
                  </c:pt>
                  <c:pt idx="9">
                    <c:v>12-13.04.2022</c:v>
                  </c:pt>
                  <c:pt idx="10">
                    <c:v>13-14.04.2022</c:v>
                  </c:pt>
                  <c:pt idx="11">
                    <c:v>14-15.04.2022</c:v>
                  </c:pt>
                </c:lvl>
                <c:lvl>
                  <c:pt idx="0">
                    <c:v>Iunie</c:v>
                  </c:pt>
                  <c:pt idx="3">
                    <c:v>Septembrie</c:v>
                  </c:pt>
                  <c:pt idx="6">
                    <c:v>Februarie</c:v>
                  </c:pt>
                  <c:pt idx="9">
                    <c:v>Aprilie</c:v>
                  </c:pt>
                </c:lvl>
                <c:lvl>
                  <c:pt idx="0">
                    <c:v>CI</c:v>
                  </c:pt>
                  <c:pt idx="3">
                    <c:v>CII</c:v>
                  </c:pt>
                  <c:pt idx="6">
                    <c:v>CIII</c:v>
                  </c:pt>
                  <c:pt idx="9">
                    <c:v>CIV</c:v>
                  </c:pt>
                </c:lvl>
              </c:multiLvlStrCache>
            </c:multiLvlStrRef>
          </c:cat>
          <c:val>
            <c:numRef>
              <c:f>'BT PM2.5'!$R$14:$R$25</c:f>
              <c:numCache>
                <c:formatCode>0.00</c:formatCode>
                <c:ptCount val="12"/>
                <c:pt idx="0">
                  <c:v>9.4217391304347</c:v>
                </c:pt>
                <c:pt idx="1">
                  <c:v>8.5952173913038035</c:v>
                </c:pt>
                <c:pt idx="2">
                  <c:v>10.765797101448822</c:v>
                </c:pt>
                <c:pt idx="3">
                  <c:v>3.3573913043472396</c:v>
                </c:pt>
                <c:pt idx="4">
                  <c:v>1.724782608695774</c:v>
                </c:pt>
                <c:pt idx="5">
                  <c:v>2.2298550724642325</c:v>
                </c:pt>
                <c:pt idx="6">
                  <c:v>7.1679710144929771</c:v>
                </c:pt>
                <c:pt idx="7">
                  <c:v>8.7949275362316879</c:v>
                </c:pt>
                <c:pt idx="8">
                  <c:v>13.397971014493198</c:v>
                </c:pt>
                <c:pt idx="9">
                  <c:v>18.697681159420291</c:v>
                </c:pt>
                <c:pt idx="10">
                  <c:v>-2.6050724637680265</c:v>
                </c:pt>
                <c:pt idx="11">
                  <c:v>7.0898550724639477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5FF-4ACC-9545-568B02FC7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708576"/>
        <c:axId val="200705048"/>
      </c:barChart>
      <c:catAx>
        <c:axId val="20070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05048"/>
        <c:crosses val="autoZero"/>
        <c:auto val="0"/>
        <c:lblAlgn val="ctr"/>
        <c:lblOffset val="100"/>
        <c:noMultiLvlLbl val="0"/>
      </c:catAx>
      <c:valAx>
        <c:axId val="200705048"/>
        <c:scaling>
          <c:orientation val="minMax"/>
          <c:max val="50"/>
          <c:min val="-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Concentratie PM 10 (</a:t>
                </a:r>
                <a:r>
                  <a:rPr lang="el-GR"/>
                  <a:t>μ</a:t>
                </a:r>
                <a:r>
                  <a:rPr lang="en-US"/>
                  <a:t>g/m3)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4.48547242097021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0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930058905991986"/>
          <c:y val="8.2175619276463677E-2"/>
          <c:w val="0.12467167101438682"/>
          <c:h val="0.19696550379361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10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BT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77-4D95-AB06-A3AD7C030A2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77-4D95-AB06-A3AD7C030A2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77-4D95-AB06-A3AD7C030A2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77-4D95-AB06-A3AD7C030A2A}"/>
              </c:ext>
            </c:extLst>
          </c:dPt>
          <c:dLbls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BT'!$H$10,'comparativ POIM RNMCA BT'!$N$10,'comparativ POIM RNMCA BT'!$T$10,'comparativ POIM RNMCA BT'!$Z$10)</c:f>
              <c:numCache>
                <c:formatCode>0.00</c:formatCode>
                <c:ptCount val="4"/>
                <c:pt idx="0">
                  <c:v>27.445652173913341</c:v>
                </c:pt>
                <c:pt idx="1">
                  <c:v>15.57971014492753</c:v>
                </c:pt>
                <c:pt idx="2" formatCode="General">
                  <c:v>21.648550724637712</c:v>
                </c:pt>
                <c:pt idx="3">
                  <c:v>27.2644927536228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177-4D95-AB06-A3AD7C030A2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177-4D95-AB06-A3AD7C030A2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177-4D95-AB06-A3AD7C030A2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177-4D95-AB06-A3AD7C030A2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177-4D95-AB06-A3AD7C030A2A}"/>
              </c:ext>
            </c:extLst>
          </c:dPt>
          <c:dLbls>
            <c:dLbl>
              <c:idx val="0"/>
              <c:layout>
                <c:manualLayout>
                  <c:x val="-1.0622106234026329E-2"/>
                  <c:y val="-7.831072272926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177-4D95-AB06-A3AD7C030A2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555265585066308E-3"/>
                  <c:y val="-9.673677513614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177-4D95-AB06-A3AD7C030A2A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BT'!$H$11,'comparativ POIM RNMCA BT'!$N$11,'comparativ POIM RNMCA BT'!$T$11,'comparativ POIM RNMCA BT'!$Z$11)</c:f>
              <c:numCache>
                <c:formatCode>General</c:formatCode>
                <c:ptCount val="4"/>
                <c:pt idx="0" formatCode="0.00">
                  <c:v>28.623188405796565</c:v>
                </c:pt>
                <c:pt idx="1">
                  <c:v>27.083333333333268</c:v>
                </c:pt>
                <c:pt idx="2">
                  <c:v>23.822463768116137</c:v>
                </c:pt>
                <c:pt idx="3">
                  <c:v>12.681159420289969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177-4D95-AB06-A3AD7C030A2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177-4D95-AB06-A3AD7C030A2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177-4D95-AB06-A3AD7C030A2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177-4D95-AB06-A3AD7C030A2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177-4D95-AB06-A3AD7C030A2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177-4D95-AB06-A3AD7C030A2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177-4D95-AB06-A3AD7C030A2A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('comparativ POIM RNMCA BT'!$H$12,'comparativ POIM RNMCA BT'!$N$12,'comparativ POIM RNMCA BT'!$T$12,'comparativ POIM RNMCA BT'!$Z$12)</c:f>
              <c:numCache>
                <c:formatCode>0.00</c:formatCode>
                <c:ptCount val="4"/>
                <c:pt idx="0">
                  <c:v>28.170289855071978</c:v>
                </c:pt>
                <c:pt idx="1">
                  <c:v>32.608695652174347</c:v>
                </c:pt>
                <c:pt idx="2" formatCode="General">
                  <c:v>31.431159420289617</c:v>
                </c:pt>
                <c:pt idx="3">
                  <c:v>23.18840579710151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2177-4D95-AB06-A3AD7C030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879328"/>
        <c:axId val="240882856"/>
      </c:barChart>
      <c:catAx>
        <c:axId val="240879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882856"/>
        <c:crosses val="autoZero"/>
        <c:auto val="1"/>
        <c:lblAlgn val="ctr"/>
        <c:lblOffset val="100"/>
        <c:noMultiLvlLbl val="0"/>
      </c:catAx>
      <c:valAx>
        <c:axId val="24088285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7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en-US" baseline="-25000" dirty="0"/>
              <a:t>10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maxime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3 </a:t>
            </a:r>
            <a:r>
              <a:rPr lang="en-US" dirty="0" err="1" smtClean="0"/>
              <a:t>loca</a:t>
            </a:r>
            <a:r>
              <a:rPr lang="ro-RO" dirty="0" smtClean="0"/>
              <a:t>ț</a:t>
            </a:r>
            <a:r>
              <a:rPr lang="en-US" dirty="0" smtClean="0"/>
              <a:t>ii </a:t>
            </a:r>
            <a:r>
              <a:rPr lang="en-US" dirty="0"/>
              <a:t>(din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'comparativ POIM RNMCA BT'!$AY$3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'comparativ POIM RNMCA BT'!$AN$4:$AN$6</c:f>
              <c:strCache>
                <c:ptCount val="3"/>
                <c:pt idx="0">
                  <c:v>BT1</c:v>
                </c:pt>
                <c:pt idx="1">
                  <c:v>BT2</c:v>
                </c:pt>
                <c:pt idx="2">
                  <c:v>BT3</c:v>
                </c:pt>
              </c:strCache>
            </c:strRef>
          </c:cat>
          <c:val>
            <c:numRef>
              <c:f>'comparativ POIM RNMCA BT'!$AY$4:$AY$6</c:f>
              <c:numCache>
                <c:formatCode>0.00</c:formatCode>
                <c:ptCount val="3"/>
                <c:pt idx="0">
                  <c:v>30.970712560386485</c:v>
                </c:pt>
                <c:pt idx="1">
                  <c:v>26.011473429951639</c:v>
                </c:pt>
                <c:pt idx="2">
                  <c:v>24.96225845410623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1A-40D6-9973-A9F19BA2E935}"/>
            </c:ext>
          </c:extLst>
        </c:ser>
        <c:ser>
          <c:idx val="1"/>
          <c:order val="1"/>
          <c:tx>
            <c:strRef>
              <c:f>'comparativ POIM RNMCA BT'!$AZ$3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'comparativ POIM RNMCA BT'!$AN$4:$AN$6</c:f>
              <c:strCache>
                <c:ptCount val="3"/>
                <c:pt idx="0">
                  <c:v>BT1</c:v>
                </c:pt>
                <c:pt idx="1">
                  <c:v>BT2</c:v>
                </c:pt>
                <c:pt idx="2">
                  <c:v>BT3</c:v>
                </c:pt>
              </c:strCache>
            </c:strRef>
          </c:cat>
          <c:val>
            <c:numRef>
              <c:f>'comparativ POIM RNMCA BT'!$AZ$4:$AZ$6</c:f>
              <c:numCache>
                <c:formatCode>0.00</c:formatCode>
                <c:ptCount val="3"/>
                <c:pt idx="0">
                  <c:v>50.18115942028976</c:v>
                </c:pt>
                <c:pt idx="1">
                  <c:v>59.692028985507612</c:v>
                </c:pt>
                <c:pt idx="2">
                  <c:v>32.608695652174347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1A-40D6-9973-A9F19BA2E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886776"/>
        <c:axId val="240887560"/>
      </c:barChart>
      <c:catAx>
        <c:axId val="24088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7560"/>
        <c:crosses val="autoZero"/>
        <c:auto val="1"/>
        <c:lblAlgn val="ctr"/>
        <c:lblOffset val="100"/>
        <c:noMultiLvlLbl val="0"/>
      </c:catAx>
      <c:valAx>
        <c:axId val="24088756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6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2000" b="0"/>
              <a:t>CORELAȚIE</a:t>
            </a:r>
            <a:r>
              <a:rPr lang="ro-RO" sz="2000" b="0" baseline="0"/>
              <a:t> DETERMINĂRI GRAVIMETRICE stația BT-1 (FU) RNMCA și campanii (T)  POIM </a:t>
            </a:r>
          </a:p>
          <a:p>
            <a:pPr>
              <a:defRPr sz="2000"/>
            </a:pPr>
            <a:r>
              <a:rPr lang="ro-RO" sz="2000" b="0" baseline="0"/>
              <a:t>PM</a:t>
            </a:r>
            <a:r>
              <a:rPr lang="ro-RO" sz="2000" b="0" baseline="-25000"/>
              <a:t>10</a:t>
            </a:r>
            <a:endParaRPr lang="en-US" sz="2000" b="0" baseline="-25000"/>
          </a:p>
        </c:rich>
      </c:tx>
      <c:layout>
        <c:manualLayout>
          <c:xMode val="edge"/>
          <c:yMode val="edge"/>
          <c:x val="9.6368378191366552E-2"/>
          <c:y val="2.9747575931706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012619564116137E-2"/>
          <c:y val="0.13513323316094364"/>
          <c:w val="0.96998738043588384"/>
          <c:h val="0.76887793334265164"/>
        </c:manualLayout>
      </c:layout>
      <c:lineChart>
        <c:grouping val="standard"/>
        <c:varyColors val="0"/>
        <c:ser>
          <c:idx val="0"/>
          <c:order val="0"/>
          <c:tx>
            <c:strRef>
              <c:f>' PM10'!$B$1</c:f>
              <c:strCache>
                <c:ptCount val="1"/>
                <c:pt idx="0">
                  <c:v>BT-1
PM10
FU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 PM10'!$B$2:$B$366</c:f>
              <c:numCache>
                <c:formatCode>#,##0.00</c:formatCode>
                <c:ptCount val="365"/>
                <c:pt idx="0">
                  <c:v>27.92</c:v>
                </c:pt>
                <c:pt idx="1">
                  <c:v>25.42</c:v>
                </c:pt>
                <c:pt idx="2">
                  <c:v>10.23</c:v>
                </c:pt>
                <c:pt idx="3">
                  <c:v>12.86</c:v>
                </c:pt>
                <c:pt idx="4">
                  <c:v>17.04</c:v>
                </c:pt>
                <c:pt idx="5">
                  <c:v>14.9</c:v>
                </c:pt>
                <c:pt idx="6">
                  <c:v>17.809999999999999</c:v>
                </c:pt>
                <c:pt idx="7">
                  <c:v>9.2899999999999991</c:v>
                </c:pt>
                <c:pt idx="8">
                  <c:v>10.16</c:v>
                </c:pt>
                <c:pt idx="9">
                  <c:v>17.760000000000002</c:v>
                </c:pt>
                <c:pt idx="10">
                  <c:v>17.53</c:v>
                </c:pt>
                <c:pt idx="11">
                  <c:v>19.309999999999999</c:v>
                </c:pt>
                <c:pt idx="12">
                  <c:v>14.33</c:v>
                </c:pt>
                <c:pt idx="13">
                  <c:v>13.94</c:v>
                </c:pt>
                <c:pt idx="14">
                  <c:v>12.02</c:v>
                </c:pt>
                <c:pt idx="15">
                  <c:v>19.579999999999998</c:v>
                </c:pt>
                <c:pt idx="16">
                  <c:v>16.649999999999999</c:v>
                </c:pt>
                <c:pt idx="17">
                  <c:v>12.79</c:v>
                </c:pt>
                <c:pt idx="18">
                  <c:v>12.6</c:v>
                </c:pt>
                <c:pt idx="19">
                  <c:v>14.97</c:v>
                </c:pt>
                <c:pt idx="20">
                  <c:v>13.41</c:v>
                </c:pt>
                <c:pt idx="21">
                  <c:v>15.13</c:v>
                </c:pt>
                <c:pt idx="22">
                  <c:v>15.56</c:v>
                </c:pt>
                <c:pt idx="23">
                  <c:v>14.1</c:v>
                </c:pt>
                <c:pt idx="24">
                  <c:v>18.690000000000001</c:v>
                </c:pt>
                <c:pt idx="25">
                  <c:v>16.079999999999998</c:v>
                </c:pt>
                <c:pt idx="26">
                  <c:v>24.47</c:v>
                </c:pt>
                <c:pt idx="27">
                  <c:v>27.61</c:v>
                </c:pt>
                <c:pt idx="28">
                  <c:v>16.2</c:v>
                </c:pt>
                <c:pt idx="29">
                  <c:v>13.69</c:v>
                </c:pt>
                <c:pt idx="30">
                  <c:v>13.7</c:v>
                </c:pt>
                <c:pt idx="31">
                  <c:v>17.07</c:v>
                </c:pt>
                <c:pt idx="32">
                  <c:v>18.440000000000001</c:v>
                </c:pt>
                <c:pt idx="33">
                  <c:v>20.260000000000002</c:v>
                </c:pt>
                <c:pt idx="34">
                  <c:v>19.21</c:v>
                </c:pt>
                <c:pt idx="35">
                  <c:v>21.86</c:v>
                </c:pt>
                <c:pt idx="36">
                  <c:v>21.35</c:v>
                </c:pt>
                <c:pt idx="37">
                  <c:v>19.64</c:v>
                </c:pt>
                <c:pt idx="38">
                  <c:v>22.57</c:v>
                </c:pt>
                <c:pt idx="39">
                  <c:v>29.29</c:v>
                </c:pt>
                <c:pt idx="40">
                  <c:v>20.6</c:v>
                </c:pt>
                <c:pt idx="41">
                  <c:v>16.399999999999999</c:v>
                </c:pt>
                <c:pt idx="42">
                  <c:v>22.25</c:v>
                </c:pt>
                <c:pt idx="43">
                  <c:v>13.53</c:v>
                </c:pt>
                <c:pt idx="44">
                  <c:v>11.27</c:v>
                </c:pt>
                <c:pt idx="45">
                  <c:v>17.13</c:v>
                </c:pt>
                <c:pt idx="46">
                  <c:v>19.05</c:v>
                </c:pt>
                <c:pt idx="47">
                  <c:v>23.5</c:v>
                </c:pt>
                <c:pt idx="48">
                  <c:v>25.56</c:v>
                </c:pt>
                <c:pt idx="49">
                  <c:v>22.93</c:v>
                </c:pt>
                <c:pt idx="50">
                  <c:v>18.04</c:v>
                </c:pt>
                <c:pt idx="51">
                  <c:v>33.75</c:v>
                </c:pt>
                <c:pt idx="52">
                  <c:v>36.35</c:v>
                </c:pt>
                <c:pt idx="53">
                  <c:v>36.9</c:v>
                </c:pt>
                <c:pt idx="54">
                  <c:v>42.78</c:v>
                </c:pt>
                <c:pt idx="55">
                  <c:v>33.4</c:v>
                </c:pt>
                <c:pt idx="56">
                  <c:v>24.63</c:v>
                </c:pt>
                <c:pt idx="57">
                  <c:v>18.13</c:v>
                </c:pt>
                <c:pt idx="58">
                  <c:v>16.940000000000001</c:v>
                </c:pt>
                <c:pt idx="59">
                  <c:v>21.49</c:v>
                </c:pt>
                <c:pt idx="60">
                  <c:v>20.63</c:v>
                </c:pt>
                <c:pt idx="61">
                  <c:v>24.28</c:v>
                </c:pt>
                <c:pt idx="62">
                  <c:v>27.64</c:v>
                </c:pt>
                <c:pt idx="63">
                  <c:v>25.76</c:v>
                </c:pt>
                <c:pt idx="64">
                  <c:v>23.27</c:v>
                </c:pt>
                <c:pt idx="65">
                  <c:v>26.26</c:v>
                </c:pt>
                <c:pt idx="66">
                  <c:v>27.56</c:v>
                </c:pt>
                <c:pt idx="67">
                  <c:v>31.28</c:v>
                </c:pt>
                <c:pt idx="68">
                  <c:v>26.56</c:v>
                </c:pt>
                <c:pt idx="69">
                  <c:v>25.41</c:v>
                </c:pt>
                <c:pt idx="70">
                  <c:v>32.19</c:v>
                </c:pt>
                <c:pt idx="71">
                  <c:v>30.04</c:v>
                </c:pt>
                <c:pt idx="72">
                  <c:v>36.340000000000003</c:v>
                </c:pt>
                <c:pt idx="73">
                  <c:v>34.15</c:v>
                </c:pt>
                <c:pt idx="74">
                  <c:v>30.34</c:v>
                </c:pt>
                <c:pt idx="75">
                  <c:v>33.47</c:v>
                </c:pt>
                <c:pt idx="76">
                  <c:v>37.729999999999997</c:v>
                </c:pt>
                <c:pt idx="77">
                  <c:v>36.520000000000003</c:v>
                </c:pt>
                <c:pt idx="78">
                  <c:v>35.26</c:v>
                </c:pt>
                <c:pt idx="79">
                  <c:v>28.04</c:v>
                </c:pt>
                <c:pt idx="80">
                  <c:v>25.48</c:v>
                </c:pt>
                <c:pt idx="81">
                  <c:v>22.82</c:v>
                </c:pt>
                <c:pt idx="82">
                  <c:v>19.62</c:v>
                </c:pt>
                <c:pt idx="83">
                  <c:v>18.670000000000002</c:v>
                </c:pt>
                <c:pt idx="84">
                  <c:v>26.49</c:v>
                </c:pt>
                <c:pt idx="85">
                  <c:v>22.46</c:v>
                </c:pt>
                <c:pt idx="86">
                  <c:v>28.1</c:v>
                </c:pt>
                <c:pt idx="87">
                  <c:v>39.29</c:v>
                </c:pt>
                <c:pt idx="88">
                  <c:v>31.53</c:v>
                </c:pt>
                <c:pt idx="89">
                  <c:v>18.22</c:v>
                </c:pt>
                <c:pt idx="90">
                  <c:v>27.25</c:v>
                </c:pt>
                <c:pt idx="91">
                  <c:v>29</c:v>
                </c:pt>
                <c:pt idx="92">
                  <c:v>21.96</c:v>
                </c:pt>
                <c:pt idx="93">
                  <c:v>24.82</c:v>
                </c:pt>
                <c:pt idx="94">
                  <c:v>19.100000000000001</c:v>
                </c:pt>
                <c:pt idx="95">
                  <c:v>22.58</c:v>
                </c:pt>
                <c:pt idx="96">
                  <c:v>25.09</c:v>
                </c:pt>
                <c:pt idx="97">
                  <c:v>16.309999999999999</c:v>
                </c:pt>
                <c:pt idx="98">
                  <c:v>16.059999999999999</c:v>
                </c:pt>
                <c:pt idx="99">
                  <c:v>18.760000000000002</c:v>
                </c:pt>
                <c:pt idx="100">
                  <c:v>23.19</c:v>
                </c:pt>
                <c:pt idx="101">
                  <c:v>27.33</c:v>
                </c:pt>
                <c:pt idx="102">
                  <c:v>21.82</c:v>
                </c:pt>
                <c:pt idx="103">
                  <c:v>21.21</c:v>
                </c:pt>
                <c:pt idx="104">
                  <c:v>29.99</c:v>
                </c:pt>
                <c:pt idx="105">
                  <c:v>23.15</c:v>
                </c:pt>
                <c:pt idx="106">
                  <c:v>23.26</c:v>
                </c:pt>
                <c:pt idx="107">
                  <c:v>32.479999999999997</c:v>
                </c:pt>
                <c:pt idx="108">
                  <c:v>28.27</c:v>
                </c:pt>
                <c:pt idx="109">
                  <c:v>13.87</c:v>
                </c:pt>
                <c:pt idx="110">
                  <c:v>21.27</c:v>
                </c:pt>
                <c:pt idx="111">
                  <c:v>16.77</c:v>
                </c:pt>
                <c:pt idx="112">
                  <c:v>20.54</c:v>
                </c:pt>
                <c:pt idx="113">
                  <c:v>14.99</c:v>
                </c:pt>
                <c:pt idx="114">
                  <c:v>17.3</c:v>
                </c:pt>
                <c:pt idx="115">
                  <c:v>21.23</c:v>
                </c:pt>
                <c:pt idx="116">
                  <c:v>9.3699999999999992</c:v>
                </c:pt>
                <c:pt idx="117">
                  <c:v>13.28</c:v>
                </c:pt>
                <c:pt idx="118">
                  <c:v>13.51</c:v>
                </c:pt>
                <c:pt idx="119">
                  <c:v>14.88</c:v>
                </c:pt>
                <c:pt idx="120">
                  <c:v>13.31</c:v>
                </c:pt>
                <c:pt idx="122">
                  <c:v>11.61</c:v>
                </c:pt>
                <c:pt idx="123">
                  <c:v>8.6999999999999993</c:v>
                </c:pt>
                <c:pt idx="124">
                  <c:v>10.31</c:v>
                </c:pt>
                <c:pt idx="125">
                  <c:v>11.96</c:v>
                </c:pt>
                <c:pt idx="126">
                  <c:v>17.32</c:v>
                </c:pt>
                <c:pt idx="127">
                  <c:v>12.25</c:v>
                </c:pt>
                <c:pt idx="128">
                  <c:v>17.649999999999999</c:v>
                </c:pt>
                <c:pt idx="129">
                  <c:v>22.42</c:v>
                </c:pt>
                <c:pt idx="130">
                  <c:v>20.57</c:v>
                </c:pt>
                <c:pt idx="131">
                  <c:v>15.17</c:v>
                </c:pt>
                <c:pt idx="132">
                  <c:v>33.11</c:v>
                </c:pt>
                <c:pt idx="133">
                  <c:v>40.049999999999997</c:v>
                </c:pt>
                <c:pt idx="134">
                  <c:v>33.799999999999997</c:v>
                </c:pt>
                <c:pt idx="135">
                  <c:v>16.260000000000002</c:v>
                </c:pt>
                <c:pt idx="136">
                  <c:v>18.190000000000001</c:v>
                </c:pt>
                <c:pt idx="137">
                  <c:v>29.97</c:v>
                </c:pt>
                <c:pt idx="138">
                  <c:v>27.97</c:v>
                </c:pt>
                <c:pt idx="139">
                  <c:v>24.87</c:v>
                </c:pt>
                <c:pt idx="140">
                  <c:v>8.99</c:v>
                </c:pt>
                <c:pt idx="141">
                  <c:v>6.5</c:v>
                </c:pt>
                <c:pt idx="142">
                  <c:v>6.38</c:v>
                </c:pt>
                <c:pt idx="143">
                  <c:v>9.99</c:v>
                </c:pt>
                <c:pt idx="144">
                  <c:v>11.97</c:v>
                </c:pt>
                <c:pt idx="145">
                  <c:v>11.14</c:v>
                </c:pt>
                <c:pt idx="146">
                  <c:v>11.11</c:v>
                </c:pt>
                <c:pt idx="147">
                  <c:v>10.87</c:v>
                </c:pt>
                <c:pt idx="148">
                  <c:v>14.14</c:v>
                </c:pt>
                <c:pt idx="149">
                  <c:v>17.45</c:v>
                </c:pt>
                <c:pt idx="150">
                  <c:v>19.22</c:v>
                </c:pt>
                <c:pt idx="151">
                  <c:v>29.58</c:v>
                </c:pt>
                <c:pt idx="152">
                  <c:v>19.13</c:v>
                </c:pt>
                <c:pt idx="153">
                  <c:v>29.56</c:v>
                </c:pt>
                <c:pt idx="154">
                  <c:v>31.98</c:v>
                </c:pt>
                <c:pt idx="155">
                  <c:v>24.2</c:v>
                </c:pt>
                <c:pt idx="156">
                  <c:v>23.16</c:v>
                </c:pt>
                <c:pt idx="157">
                  <c:v>32.369999999999997</c:v>
                </c:pt>
                <c:pt idx="158">
                  <c:v>26.55</c:v>
                </c:pt>
                <c:pt idx="159">
                  <c:v>41.72</c:v>
                </c:pt>
                <c:pt idx="160">
                  <c:v>36.81</c:v>
                </c:pt>
                <c:pt idx="161">
                  <c:v>38.770000000000003</c:v>
                </c:pt>
                <c:pt idx="162">
                  <c:v>33.700000000000003</c:v>
                </c:pt>
                <c:pt idx="163">
                  <c:v>49.39</c:v>
                </c:pt>
                <c:pt idx="164">
                  <c:v>48.86</c:v>
                </c:pt>
                <c:pt idx="165">
                  <c:v>28.23</c:v>
                </c:pt>
                <c:pt idx="166">
                  <c:v>30.7</c:v>
                </c:pt>
                <c:pt idx="167">
                  <c:v>33.03</c:v>
                </c:pt>
                <c:pt idx="168">
                  <c:v>31.36</c:v>
                </c:pt>
                <c:pt idx="169">
                  <c:v>24.38</c:v>
                </c:pt>
                <c:pt idx="170">
                  <c:v>30.35</c:v>
                </c:pt>
                <c:pt idx="171">
                  <c:v>35.619999999999997</c:v>
                </c:pt>
                <c:pt idx="172">
                  <c:v>25.98</c:v>
                </c:pt>
                <c:pt idx="173">
                  <c:v>17.989999999999998</c:v>
                </c:pt>
                <c:pt idx="174">
                  <c:v>15.49</c:v>
                </c:pt>
                <c:pt idx="175">
                  <c:v>14.83</c:v>
                </c:pt>
                <c:pt idx="176">
                  <c:v>16.829999999999998</c:v>
                </c:pt>
                <c:pt idx="177">
                  <c:v>33.090000000000003</c:v>
                </c:pt>
                <c:pt idx="178">
                  <c:v>27.57</c:v>
                </c:pt>
                <c:pt idx="179">
                  <c:v>42.09</c:v>
                </c:pt>
                <c:pt idx="180">
                  <c:v>60.2</c:v>
                </c:pt>
                <c:pt idx="181">
                  <c:v>44.2</c:v>
                </c:pt>
                <c:pt idx="182">
                  <c:v>28.03</c:v>
                </c:pt>
                <c:pt idx="183">
                  <c:v>20.47</c:v>
                </c:pt>
                <c:pt idx="184">
                  <c:v>25.55</c:v>
                </c:pt>
                <c:pt idx="185">
                  <c:v>31.1</c:v>
                </c:pt>
                <c:pt idx="186">
                  <c:v>30.98</c:v>
                </c:pt>
                <c:pt idx="187">
                  <c:v>32.07</c:v>
                </c:pt>
                <c:pt idx="188">
                  <c:v>40.36</c:v>
                </c:pt>
                <c:pt idx="189">
                  <c:v>27.5</c:v>
                </c:pt>
                <c:pt idx="190">
                  <c:v>51.88</c:v>
                </c:pt>
                <c:pt idx="191">
                  <c:v>29.95</c:v>
                </c:pt>
                <c:pt idx="192">
                  <c:v>9.8000000000000007</c:v>
                </c:pt>
                <c:pt idx="193">
                  <c:v>18.899999999999999</c:v>
                </c:pt>
                <c:pt idx="194">
                  <c:v>37.19</c:v>
                </c:pt>
                <c:pt idx="195">
                  <c:v>78.22</c:v>
                </c:pt>
                <c:pt idx="196">
                  <c:v>81.25</c:v>
                </c:pt>
                <c:pt idx="197">
                  <c:v>15.33</c:v>
                </c:pt>
                <c:pt idx="198">
                  <c:v>53.1</c:v>
                </c:pt>
                <c:pt idx="199">
                  <c:v>32.18</c:v>
                </c:pt>
                <c:pt idx="200">
                  <c:v>31.5</c:v>
                </c:pt>
                <c:pt idx="201">
                  <c:v>52.58</c:v>
                </c:pt>
                <c:pt idx="202">
                  <c:v>14.13</c:v>
                </c:pt>
                <c:pt idx="203">
                  <c:v>10.66</c:v>
                </c:pt>
                <c:pt idx="204">
                  <c:v>15.45</c:v>
                </c:pt>
                <c:pt idx="205">
                  <c:v>26.96</c:v>
                </c:pt>
                <c:pt idx="206">
                  <c:v>16.98</c:v>
                </c:pt>
                <c:pt idx="207">
                  <c:v>22.17</c:v>
                </c:pt>
                <c:pt idx="208">
                  <c:v>26.78</c:v>
                </c:pt>
                <c:pt idx="209">
                  <c:v>12.49</c:v>
                </c:pt>
                <c:pt idx="210">
                  <c:v>12.09</c:v>
                </c:pt>
                <c:pt idx="211">
                  <c:v>20.56</c:v>
                </c:pt>
                <c:pt idx="212">
                  <c:v>25.9</c:v>
                </c:pt>
                <c:pt idx="213">
                  <c:v>11.79</c:v>
                </c:pt>
                <c:pt idx="214">
                  <c:v>14.09</c:v>
                </c:pt>
                <c:pt idx="215">
                  <c:v>13.66</c:v>
                </c:pt>
                <c:pt idx="216">
                  <c:v>14.91</c:v>
                </c:pt>
                <c:pt idx="217">
                  <c:v>31.81</c:v>
                </c:pt>
                <c:pt idx="218">
                  <c:v>38.340000000000003</c:v>
                </c:pt>
                <c:pt idx="219">
                  <c:v>18.760000000000002</c:v>
                </c:pt>
                <c:pt idx="220">
                  <c:v>10.44</c:v>
                </c:pt>
                <c:pt idx="221">
                  <c:v>9.9700000000000006</c:v>
                </c:pt>
                <c:pt idx="222">
                  <c:v>22.8</c:v>
                </c:pt>
                <c:pt idx="223">
                  <c:v>25.5</c:v>
                </c:pt>
                <c:pt idx="224">
                  <c:v>29.26</c:v>
                </c:pt>
                <c:pt idx="225">
                  <c:v>7.97</c:v>
                </c:pt>
                <c:pt idx="226">
                  <c:v>11.7</c:v>
                </c:pt>
                <c:pt idx="227">
                  <c:v>16.62</c:v>
                </c:pt>
                <c:pt idx="228">
                  <c:v>20.92</c:v>
                </c:pt>
                <c:pt idx="229">
                  <c:v>15.4</c:v>
                </c:pt>
                <c:pt idx="230">
                  <c:v>8.86</c:v>
                </c:pt>
                <c:pt idx="231">
                  <c:v>4.93</c:v>
                </c:pt>
                <c:pt idx="232">
                  <c:v>5.62</c:v>
                </c:pt>
                <c:pt idx="233">
                  <c:v>5.0999999999999996</c:v>
                </c:pt>
                <c:pt idx="234">
                  <c:v>4.01</c:v>
                </c:pt>
                <c:pt idx="235">
                  <c:v>12.83</c:v>
                </c:pt>
                <c:pt idx="236">
                  <c:v>17.97</c:v>
                </c:pt>
                <c:pt idx="237">
                  <c:v>35.65</c:v>
                </c:pt>
                <c:pt idx="238">
                  <c:v>10.41</c:v>
                </c:pt>
                <c:pt idx="242">
                  <c:v>29.1</c:v>
                </c:pt>
                <c:pt idx="243">
                  <c:v>35.11</c:v>
                </c:pt>
                <c:pt idx="244">
                  <c:v>23.3</c:v>
                </c:pt>
                <c:pt idx="245">
                  <c:v>4.32</c:v>
                </c:pt>
                <c:pt idx="246">
                  <c:v>9.91</c:v>
                </c:pt>
                <c:pt idx="247">
                  <c:v>13.61</c:v>
                </c:pt>
                <c:pt idx="248">
                  <c:v>10.24</c:v>
                </c:pt>
                <c:pt idx="249">
                  <c:v>14.59</c:v>
                </c:pt>
                <c:pt idx="250">
                  <c:v>8.64</c:v>
                </c:pt>
                <c:pt idx="251">
                  <c:v>16.62</c:v>
                </c:pt>
                <c:pt idx="252">
                  <c:v>15.44</c:v>
                </c:pt>
                <c:pt idx="253">
                  <c:v>11.21</c:v>
                </c:pt>
                <c:pt idx="254">
                  <c:v>13.74</c:v>
                </c:pt>
                <c:pt idx="255">
                  <c:v>6.2</c:v>
                </c:pt>
                <c:pt idx="256">
                  <c:v>12.46</c:v>
                </c:pt>
                <c:pt idx="257">
                  <c:v>25.6</c:v>
                </c:pt>
                <c:pt idx="258">
                  <c:v>11.97</c:v>
                </c:pt>
                <c:pt idx="259">
                  <c:v>5.86</c:v>
                </c:pt>
                <c:pt idx="260">
                  <c:v>17.39</c:v>
                </c:pt>
                <c:pt idx="261">
                  <c:v>13.27</c:v>
                </c:pt>
                <c:pt idx="262">
                  <c:v>7.07</c:v>
                </c:pt>
                <c:pt idx="263">
                  <c:v>19.84</c:v>
                </c:pt>
                <c:pt idx="264">
                  <c:v>27.57</c:v>
                </c:pt>
                <c:pt idx="265">
                  <c:v>4.72</c:v>
                </c:pt>
                <c:pt idx="266">
                  <c:v>3.58</c:v>
                </c:pt>
                <c:pt idx="267">
                  <c:v>7.43</c:v>
                </c:pt>
                <c:pt idx="268">
                  <c:v>12.77</c:v>
                </c:pt>
                <c:pt idx="269">
                  <c:v>28.14</c:v>
                </c:pt>
                <c:pt idx="270">
                  <c:v>9.2799999999999994</c:v>
                </c:pt>
                <c:pt idx="271">
                  <c:v>13.88</c:v>
                </c:pt>
                <c:pt idx="272">
                  <c:v>8.24</c:v>
                </c:pt>
                <c:pt idx="273">
                  <c:v>8.11</c:v>
                </c:pt>
                <c:pt idx="274">
                  <c:v>5.0599999999999996</c:v>
                </c:pt>
                <c:pt idx="275">
                  <c:v>15.92</c:v>
                </c:pt>
                <c:pt idx="276">
                  <c:v>46.97</c:v>
                </c:pt>
                <c:pt idx="277">
                  <c:v>24.92</c:v>
                </c:pt>
                <c:pt idx="278">
                  <c:v>10.69</c:v>
                </c:pt>
                <c:pt idx="279">
                  <c:v>23.15</c:v>
                </c:pt>
                <c:pt idx="280">
                  <c:v>26.77</c:v>
                </c:pt>
                <c:pt idx="281">
                  <c:v>8.14</c:v>
                </c:pt>
                <c:pt idx="285">
                  <c:v>21.55</c:v>
                </c:pt>
                <c:pt idx="286">
                  <c:v>35.700000000000003</c:v>
                </c:pt>
                <c:pt idx="287">
                  <c:v>8.27</c:v>
                </c:pt>
                <c:pt idx="288">
                  <c:v>14.91</c:v>
                </c:pt>
                <c:pt idx="289">
                  <c:v>19.649999999999999</c:v>
                </c:pt>
                <c:pt idx="290">
                  <c:v>30.57</c:v>
                </c:pt>
                <c:pt idx="291">
                  <c:v>63.08</c:v>
                </c:pt>
                <c:pt idx="292">
                  <c:v>17.260000000000002</c:v>
                </c:pt>
                <c:pt idx="293">
                  <c:v>9.82</c:v>
                </c:pt>
                <c:pt idx="294">
                  <c:v>16.28</c:v>
                </c:pt>
                <c:pt idx="295">
                  <c:v>43.86</c:v>
                </c:pt>
                <c:pt idx="296">
                  <c:v>21.36</c:v>
                </c:pt>
                <c:pt idx="297">
                  <c:v>20.82</c:v>
                </c:pt>
                <c:pt idx="298">
                  <c:v>16.399999999999999</c:v>
                </c:pt>
                <c:pt idx="299">
                  <c:v>20.36</c:v>
                </c:pt>
                <c:pt idx="300">
                  <c:v>25.44</c:v>
                </c:pt>
                <c:pt idx="301">
                  <c:v>16.07</c:v>
                </c:pt>
                <c:pt idx="302">
                  <c:v>16.12</c:v>
                </c:pt>
                <c:pt idx="303">
                  <c:v>13.52</c:v>
                </c:pt>
                <c:pt idx="304">
                  <c:v>7.25</c:v>
                </c:pt>
                <c:pt idx="305">
                  <c:v>9.68</c:v>
                </c:pt>
                <c:pt idx="306">
                  <c:v>17.809999999999999</c:v>
                </c:pt>
                <c:pt idx="308">
                  <c:v>15.51</c:v>
                </c:pt>
                <c:pt idx="309">
                  <c:v>12.09</c:v>
                </c:pt>
                <c:pt idx="310">
                  <c:v>24.86</c:v>
                </c:pt>
                <c:pt idx="313">
                  <c:v>22.97</c:v>
                </c:pt>
                <c:pt idx="314">
                  <c:v>16.350000000000001</c:v>
                </c:pt>
                <c:pt idx="315">
                  <c:v>20.47</c:v>
                </c:pt>
                <c:pt idx="316">
                  <c:v>20.9</c:v>
                </c:pt>
                <c:pt idx="317">
                  <c:v>31.96</c:v>
                </c:pt>
                <c:pt idx="318">
                  <c:v>68.95</c:v>
                </c:pt>
                <c:pt idx="319">
                  <c:v>55.92</c:v>
                </c:pt>
                <c:pt idx="320">
                  <c:v>90.15</c:v>
                </c:pt>
                <c:pt idx="321">
                  <c:v>31.48</c:v>
                </c:pt>
                <c:pt idx="322">
                  <c:v>37.28</c:v>
                </c:pt>
                <c:pt idx="323">
                  <c:v>79.239999999999995</c:v>
                </c:pt>
                <c:pt idx="324">
                  <c:v>26.78</c:v>
                </c:pt>
                <c:pt idx="325">
                  <c:v>32.39</c:v>
                </c:pt>
                <c:pt idx="326">
                  <c:v>49.75</c:v>
                </c:pt>
                <c:pt idx="327">
                  <c:v>54.42</c:v>
                </c:pt>
                <c:pt idx="328">
                  <c:v>19.66</c:v>
                </c:pt>
                <c:pt idx="329">
                  <c:v>29.05</c:v>
                </c:pt>
                <c:pt idx="330">
                  <c:v>18.510000000000002</c:v>
                </c:pt>
                <c:pt idx="331">
                  <c:v>21.44</c:v>
                </c:pt>
                <c:pt idx="332">
                  <c:v>26.64</c:v>
                </c:pt>
                <c:pt idx="333">
                  <c:v>47.23</c:v>
                </c:pt>
                <c:pt idx="334">
                  <c:v>45.42</c:v>
                </c:pt>
                <c:pt idx="339">
                  <c:v>17.93</c:v>
                </c:pt>
                <c:pt idx="340">
                  <c:v>14.75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EE-4392-94E6-8AB3473DB7F7}"/>
            </c:ext>
          </c:extLst>
        </c:ser>
        <c:ser>
          <c:idx val="2"/>
          <c:order val="1"/>
          <c:tx>
            <c:strRef>
              <c:f>' PM10'!$C$1</c:f>
              <c:strCache>
                <c:ptCount val="1"/>
                <c:pt idx="0">
                  <c:v>BT I (a, b, c), II (a, b, c), III (a, b, c), IV (a, b, c)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 PM10'!$C$2:$C$366</c:f>
              <c:numCache>
                <c:formatCode>General</c:formatCode>
                <c:ptCount val="365"/>
                <c:pt idx="32" formatCode="0.00">
                  <c:v>23.097826086956996</c:v>
                </c:pt>
                <c:pt idx="33" formatCode="0.00">
                  <c:v>21.920289855072262</c:v>
                </c:pt>
                <c:pt idx="34" formatCode="0.00">
                  <c:v>30.163043478260867</c:v>
                </c:pt>
                <c:pt idx="35" formatCode="0.00">
                  <c:v>28.713768115941583</c:v>
                </c:pt>
                <c:pt idx="36" formatCode="0.00">
                  <c:v>34.782608695651767</c:v>
                </c:pt>
                <c:pt idx="37" formatCode="0.00">
                  <c:v>31.340579710145096</c:v>
                </c:pt>
                <c:pt idx="38" formatCode="0.00">
                  <c:v>27.445652173913341</c:v>
                </c:pt>
                <c:pt idx="39" formatCode="0.00">
                  <c:v>28.623188405796565</c:v>
                </c:pt>
                <c:pt idx="40" formatCode="0.00">
                  <c:v>28.170289855071978</c:v>
                </c:pt>
                <c:pt idx="124" formatCode="0.00">
                  <c:v>9.0579710144922583</c:v>
                </c:pt>
                <c:pt idx="125" formatCode="0.00">
                  <c:v>12.409420289854912</c:v>
                </c:pt>
                <c:pt idx="126">
                  <c:v>27.807971014492409</c:v>
                </c:pt>
                <c:pt idx="127" formatCode="0.00">
                  <c:v>15.57971014492753</c:v>
                </c:pt>
                <c:pt idx="128">
                  <c:v>27.083333333333268</c:v>
                </c:pt>
                <c:pt idx="129" formatCode="0.00">
                  <c:v>32.608695652174347</c:v>
                </c:pt>
                <c:pt idx="130">
                  <c:v>27.898550724637424</c:v>
                </c:pt>
                <c:pt idx="131" formatCode="0.00">
                  <c:v>36.594202898551117</c:v>
                </c:pt>
                <c:pt idx="132" formatCode="0.00">
                  <c:v>40.307971014492843</c:v>
                </c:pt>
                <c:pt idx="276">
                  <c:v>50.18115942028976</c:v>
                </c:pt>
                <c:pt idx="277">
                  <c:v>35.235507246376855</c:v>
                </c:pt>
                <c:pt idx="278">
                  <c:v>42.663043478260803</c:v>
                </c:pt>
                <c:pt idx="279">
                  <c:v>59.692028985507612</c:v>
                </c:pt>
                <c:pt idx="280">
                  <c:v>28.442028985507537</c:v>
                </c:pt>
                <c:pt idx="281">
                  <c:v>25.362318840579434</c:v>
                </c:pt>
                <c:pt idx="282">
                  <c:v>21.648550724637712</c:v>
                </c:pt>
                <c:pt idx="283">
                  <c:v>23.822463768116137</c:v>
                </c:pt>
                <c:pt idx="284">
                  <c:v>31.431159420289617</c:v>
                </c:pt>
                <c:pt idx="346">
                  <c:v>22.373188405796849</c:v>
                </c:pt>
                <c:pt idx="347" formatCode="0.00">
                  <c:v>22.82608695652144</c:v>
                </c:pt>
                <c:pt idx="348" formatCode="0.00">
                  <c:v>18.38768115942058</c:v>
                </c:pt>
                <c:pt idx="349" formatCode="0.00">
                  <c:v>25.815217391304525</c:v>
                </c:pt>
                <c:pt idx="350" formatCode="0.00">
                  <c:v>19.83695652173936</c:v>
                </c:pt>
                <c:pt idx="351">
                  <c:v>8.8768115942032289</c:v>
                </c:pt>
                <c:pt idx="352" formatCode="0.00">
                  <c:v>27.2644927536228</c:v>
                </c:pt>
                <c:pt idx="353">
                  <c:v>12.681159420289969</c:v>
                </c:pt>
                <c:pt idx="354" formatCode="0.00">
                  <c:v>23.18840579710151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5EE-4392-94E6-8AB3473DB7F7}"/>
            </c:ext>
          </c:extLst>
        </c:ser>
        <c:ser>
          <c:idx val="1"/>
          <c:order val="2"/>
          <c:tx>
            <c:strRef>
              <c:f>' PM10'!$D$1</c:f>
              <c:strCache>
                <c:ptCount val="1"/>
                <c:pt idx="0">
                  <c:v>VL zi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 PM10'!$D$2:$D$366</c:f>
              <c:numCache>
                <c:formatCode>#,##0.00</c:formatCode>
                <c:ptCount val="36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5EE-4392-94E6-8AB3473DB7F7}"/>
            </c:ext>
          </c:extLst>
        </c:ser>
        <c:ser>
          <c:idx val="3"/>
          <c:order val="3"/>
          <c:tx>
            <c:strRef>
              <c:f>' PM10'!#REF!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 PM10'!#REF!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5EE-4392-94E6-8AB3473DB7F7}"/>
            </c:ext>
          </c:extLst>
        </c:ser>
        <c:ser>
          <c:idx val="4"/>
          <c:order val="4"/>
          <c:tx>
            <c:strRef>
              <c:f>' PM10'!#REF!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 PM10'!#REF!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5EE-4392-94E6-8AB3473DB7F7}"/>
            </c:ext>
          </c:extLst>
        </c:ser>
        <c:ser>
          <c:idx val="5"/>
          <c:order val="5"/>
          <c:tx>
            <c:strRef>
              <c:f>' PM10'!$E$1</c:f>
              <c:strCache>
                <c:ptCount val="1"/>
                <c:pt idx="0">
                  <c:v>WHO
AQG level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 PM10'!$E$2:$E$366</c:f>
              <c:numCache>
                <c:formatCode>General</c:formatCode>
                <c:ptCount val="365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8">
                  <c:v>45</c:v>
                </c:pt>
                <c:pt idx="49">
                  <c:v>45</c:v>
                </c:pt>
                <c:pt idx="50">
                  <c:v>45</c:v>
                </c:pt>
                <c:pt idx="51">
                  <c:v>45</c:v>
                </c:pt>
                <c:pt idx="52">
                  <c:v>45</c:v>
                </c:pt>
                <c:pt idx="53">
                  <c:v>45</c:v>
                </c:pt>
                <c:pt idx="54">
                  <c:v>45</c:v>
                </c:pt>
                <c:pt idx="55">
                  <c:v>45</c:v>
                </c:pt>
                <c:pt idx="56">
                  <c:v>45</c:v>
                </c:pt>
                <c:pt idx="57">
                  <c:v>45</c:v>
                </c:pt>
                <c:pt idx="58">
                  <c:v>45</c:v>
                </c:pt>
                <c:pt idx="59">
                  <c:v>45</c:v>
                </c:pt>
                <c:pt idx="60">
                  <c:v>45</c:v>
                </c:pt>
                <c:pt idx="61">
                  <c:v>45</c:v>
                </c:pt>
                <c:pt idx="62">
                  <c:v>45</c:v>
                </c:pt>
                <c:pt idx="63">
                  <c:v>45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45</c:v>
                </c:pt>
                <c:pt idx="68">
                  <c:v>45</c:v>
                </c:pt>
                <c:pt idx="69">
                  <c:v>45</c:v>
                </c:pt>
                <c:pt idx="70">
                  <c:v>45</c:v>
                </c:pt>
                <c:pt idx="71">
                  <c:v>45</c:v>
                </c:pt>
                <c:pt idx="72">
                  <c:v>45</c:v>
                </c:pt>
                <c:pt idx="73">
                  <c:v>45</c:v>
                </c:pt>
                <c:pt idx="74">
                  <c:v>45</c:v>
                </c:pt>
                <c:pt idx="75">
                  <c:v>45</c:v>
                </c:pt>
                <c:pt idx="76">
                  <c:v>45</c:v>
                </c:pt>
                <c:pt idx="77">
                  <c:v>45</c:v>
                </c:pt>
                <c:pt idx="78">
                  <c:v>45</c:v>
                </c:pt>
                <c:pt idx="79">
                  <c:v>45</c:v>
                </c:pt>
                <c:pt idx="80">
                  <c:v>45</c:v>
                </c:pt>
                <c:pt idx="81">
                  <c:v>45</c:v>
                </c:pt>
                <c:pt idx="82">
                  <c:v>45</c:v>
                </c:pt>
                <c:pt idx="83">
                  <c:v>45</c:v>
                </c:pt>
                <c:pt idx="84">
                  <c:v>45</c:v>
                </c:pt>
                <c:pt idx="85">
                  <c:v>45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89">
                  <c:v>45</c:v>
                </c:pt>
                <c:pt idx="90">
                  <c:v>45</c:v>
                </c:pt>
                <c:pt idx="91">
                  <c:v>45</c:v>
                </c:pt>
                <c:pt idx="92">
                  <c:v>45</c:v>
                </c:pt>
                <c:pt idx="93">
                  <c:v>45</c:v>
                </c:pt>
                <c:pt idx="94">
                  <c:v>45</c:v>
                </c:pt>
                <c:pt idx="95">
                  <c:v>45</c:v>
                </c:pt>
                <c:pt idx="96">
                  <c:v>45</c:v>
                </c:pt>
                <c:pt idx="97">
                  <c:v>45</c:v>
                </c:pt>
                <c:pt idx="98">
                  <c:v>45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45</c:v>
                </c:pt>
                <c:pt idx="107">
                  <c:v>45</c:v>
                </c:pt>
                <c:pt idx="108">
                  <c:v>45</c:v>
                </c:pt>
                <c:pt idx="109">
                  <c:v>45</c:v>
                </c:pt>
                <c:pt idx="110">
                  <c:v>45</c:v>
                </c:pt>
                <c:pt idx="111">
                  <c:v>45</c:v>
                </c:pt>
                <c:pt idx="112">
                  <c:v>45</c:v>
                </c:pt>
                <c:pt idx="113">
                  <c:v>45</c:v>
                </c:pt>
                <c:pt idx="114">
                  <c:v>45</c:v>
                </c:pt>
                <c:pt idx="115">
                  <c:v>45</c:v>
                </c:pt>
                <c:pt idx="116">
                  <c:v>45</c:v>
                </c:pt>
                <c:pt idx="117">
                  <c:v>45</c:v>
                </c:pt>
                <c:pt idx="118">
                  <c:v>45</c:v>
                </c:pt>
                <c:pt idx="119">
                  <c:v>45</c:v>
                </c:pt>
                <c:pt idx="120">
                  <c:v>45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45</c:v>
                </c:pt>
                <c:pt idx="136">
                  <c:v>45</c:v>
                </c:pt>
                <c:pt idx="137">
                  <c:v>45</c:v>
                </c:pt>
                <c:pt idx="138">
                  <c:v>45</c:v>
                </c:pt>
                <c:pt idx="139">
                  <c:v>45</c:v>
                </c:pt>
                <c:pt idx="140">
                  <c:v>45</c:v>
                </c:pt>
                <c:pt idx="141">
                  <c:v>45</c:v>
                </c:pt>
                <c:pt idx="142">
                  <c:v>45</c:v>
                </c:pt>
                <c:pt idx="143">
                  <c:v>45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45</c:v>
                </c:pt>
                <c:pt idx="149">
                  <c:v>45</c:v>
                </c:pt>
                <c:pt idx="150">
                  <c:v>45</c:v>
                </c:pt>
                <c:pt idx="151">
                  <c:v>45</c:v>
                </c:pt>
                <c:pt idx="152">
                  <c:v>45</c:v>
                </c:pt>
                <c:pt idx="153">
                  <c:v>45</c:v>
                </c:pt>
                <c:pt idx="154">
                  <c:v>45</c:v>
                </c:pt>
                <c:pt idx="155">
                  <c:v>45</c:v>
                </c:pt>
                <c:pt idx="156">
                  <c:v>45</c:v>
                </c:pt>
                <c:pt idx="157">
                  <c:v>45</c:v>
                </c:pt>
                <c:pt idx="158">
                  <c:v>45</c:v>
                </c:pt>
                <c:pt idx="159">
                  <c:v>45</c:v>
                </c:pt>
                <c:pt idx="160">
                  <c:v>45</c:v>
                </c:pt>
                <c:pt idx="161">
                  <c:v>45</c:v>
                </c:pt>
                <c:pt idx="162">
                  <c:v>45</c:v>
                </c:pt>
                <c:pt idx="163">
                  <c:v>45</c:v>
                </c:pt>
                <c:pt idx="164">
                  <c:v>45</c:v>
                </c:pt>
                <c:pt idx="165">
                  <c:v>45</c:v>
                </c:pt>
                <c:pt idx="166">
                  <c:v>45</c:v>
                </c:pt>
                <c:pt idx="167">
                  <c:v>45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45</c:v>
                </c:pt>
                <c:pt idx="172">
                  <c:v>45</c:v>
                </c:pt>
                <c:pt idx="173">
                  <c:v>45</c:v>
                </c:pt>
                <c:pt idx="174">
                  <c:v>45</c:v>
                </c:pt>
                <c:pt idx="175">
                  <c:v>45</c:v>
                </c:pt>
                <c:pt idx="176">
                  <c:v>45</c:v>
                </c:pt>
                <c:pt idx="177">
                  <c:v>45</c:v>
                </c:pt>
                <c:pt idx="178">
                  <c:v>45</c:v>
                </c:pt>
                <c:pt idx="179">
                  <c:v>45</c:v>
                </c:pt>
                <c:pt idx="180">
                  <c:v>45</c:v>
                </c:pt>
                <c:pt idx="181">
                  <c:v>45</c:v>
                </c:pt>
                <c:pt idx="182">
                  <c:v>45</c:v>
                </c:pt>
                <c:pt idx="183">
                  <c:v>45</c:v>
                </c:pt>
                <c:pt idx="184">
                  <c:v>45</c:v>
                </c:pt>
                <c:pt idx="185">
                  <c:v>45</c:v>
                </c:pt>
                <c:pt idx="186">
                  <c:v>45</c:v>
                </c:pt>
                <c:pt idx="187">
                  <c:v>45</c:v>
                </c:pt>
                <c:pt idx="188">
                  <c:v>45</c:v>
                </c:pt>
                <c:pt idx="189">
                  <c:v>45</c:v>
                </c:pt>
                <c:pt idx="190">
                  <c:v>45</c:v>
                </c:pt>
                <c:pt idx="191">
                  <c:v>45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45</c:v>
                </c:pt>
                <c:pt idx="197">
                  <c:v>45</c:v>
                </c:pt>
                <c:pt idx="198">
                  <c:v>45</c:v>
                </c:pt>
                <c:pt idx="199">
                  <c:v>45</c:v>
                </c:pt>
                <c:pt idx="200">
                  <c:v>45</c:v>
                </c:pt>
                <c:pt idx="201">
                  <c:v>45</c:v>
                </c:pt>
                <c:pt idx="202">
                  <c:v>45</c:v>
                </c:pt>
                <c:pt idx="203">
                  <c:v>45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45</c:v>
                </c:pt>
                <c:pt idx="214">
                  <c:v>45</c:v>
                </c:pt>
                <c:pt idx="215">
                  <c:v>45</c:v>
                </c:pt>
                <c:pt idx="216">
                  <c:v>45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45</c:v>
                </c:pt>
                <c:pt idx="227">
                  <c:v>45</c:v>
                </c:pt>
                <c:pt idx="228">
                  <c:v>45</c:v>
                </c:pt>
                <c:pt idx="229">
                  <c:v>45</c:v>
                </c:pt>
                <c:pt idx="230">
                  <c:v>45</c:v>
                </c:pt>
                <c:pt idx="231">
                  <c:v>45</c:v>
                </c:pt>
                <c:pt idx="232">
                  <c:v>45</c:v>
                </c:pt>
                <c:pt idx="233">
                  <c:v>45</c:v>
                </c:pt>
                <c:pt idx="234">
                  <c:v>45</c:v>
                </c:pt>
                <c:pt idx="235">
                  <c:v>45</c:v>
                </c:pt>
                <c:pt idx="236">
                  <c:v>45</c:v>
                </c:pt>
                <c:pt idx="237">
                  <c:v>45</c:v>
                </c:pt>
                <c:pt idx="238">
                  <c:v>45</c:v>
                </c:pt>
                <c:pt idx="239">
                  <c:v>45</c:v>
                </c:pt>
                <c:pt idx="240">
                  <c:v>45</c:v>
                </c:pt>
                <c:pt idx="241">
                  <c:v>45</c:v>
                </c:pt>
                <c:pt idx="242">
                  <c:v>45</c:v>
                </c:pt>
                <c:pt idx="243">
                  <c:v>45</c:v>
                </c:pt>
                <c:pt idx="244">
                  <c:v>45</c:v>
                </c:pt>
                <c:pt idx="245">
                  <c:v>45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45</c:v>
                </c:pt>
                <c:pt idx="254">
                  <c:v>45</c:v>
                </c:pt>
                <c:pt idx="255">
                  <c:v>45</c:v>
                </c:pt>
                <c:pt idx="256">
                  <c:v>45</c:v>
                </c:pt>
                <c:pt idx="257">
                  <c:v>45</c:v>
                </c:pt>
                <c:pt idx="258">
                  <c:v>45</c:v>
                </c:pt>
                <c:pt idx="259">
                  <c:v>45</c:v>
                </c:pt>
                <c:pt idx="260">
                  <c:v>45</c:v>
                </c:pt>
                <c:pt idx="261">
                  <c:v>45</c:v>
                </c:pt>
                <c:pt idx="262">
                  <c:v>45</c:v>
                </c:pt>
                <c:pt idx="263">
                  <c:v>45</c:v>
                </c:pt>
                <c:pt idx="264">
                  <c:v>45</c:v>
                </c:pt>
                <c:pt idx="265">
                  <c:v>45</c:v>
                </c:pt>
                <c:pt idx="266">
                  <c:v>45</c:v>
                </c:pt>
                <c:pt idx="267">
                  <c:v>45</c:v>
                </c:pt>
                <c:pt idx="268">
                  <c:v>45</c:v>
                </c:pt>
                <c:pt idx="269">
                  <c:v>45</c:v>
                </c:pt>
                <c:pt idx="270">
                  <c:v>45</c:v>
                </c:pt>
                <c:pt idx="271">
                  <c:v>45</c:v>
                </c:pt>
                <c:pt idx="272">
                  <c:v>45</c:v>
                </c:pt>
                <c:pt idx="273">
                  <c:v>45</c:v>
                </c:pt>
                <c:pt idx="274">
                  <c:v>45</c:v>
                </c:pt>
                <c:pt idx="275">
                  <c:v>45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45</c:v>
                </c:pt>
                <c:pt idx="280">
                  <c:v>45</c:v>
                </c:pt>
                <c:pt idx="281">
                  <c:v>45</c:v>
                </c:pt>
                <c:pt idx="282">
                  <c:v>45</c:v>
                </c:pt>
                <c:pt idx="283">
                  <c:v>45</c:v>
                </c:pt>
                <c:pt idx="284">
                  <c:v>45</c:v>
                </c:pt>
                <c:pt idx="285">
                  <c:v>45</c:v>
                </c:pt>
                <c:pt idx="286">
                  <c:v>45</c:v>
                </c:pt>
                <c:pt idx="287">
                  <c:v>45</c:v>
                </c:pt>
                <c:pt idx="288">
                  <c:v>45</c:v>
                </c:pt>
                <c:pt idx="289">
                  <c:v>45</c:v>
                </c:pt>
                <c:pt idx="290">
                  <c:v>45</c:v>
                </c:pt>
                <c:pt idx="291">
                  <c:v>45</c:v>
                </c:pt>
                <c:pt idx="292">
                  <c:v>45</c:v>
                </c:pt>
                <c:pt idx="293">
                  <c:v>45</c:v>
                </c:pt>
                <c:pt idx="294">
                  <c:v>45</c:v>
                </c:pt>
                <c:pt idx="295">
                  <c:v>45</c:v>
                </c:pt>
                <c:pt idx="296">
                  <c:v>45</c:v>
                </c:pt>
                <c:pt idx="297">
                  <c:v>45</c:v>
                </c:pt>
                <c:pt idx="298">
                  <c:v>45</c:v>
                </c:pt>
                <c:pt idx="299">
                  <c:v>45</c:v>
                </c:pt>
                <c:pt idx="300">
                  <c:v>45</c:v>
                </c:pt>
                <c:pt idx="301">
                  <c:v>45</c:v>
                </c:pt>
                <c:pt idx="302">
                  <c:v>45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45</c:v>
                </c:pt>
                <c:pt idx="310">
                  <c:v>45</c:v>
                </c:pt>
                <c:pt idx="311">
                  <c:v>45</c:v>
                </c:pt>
                <c:pt idx="312">
                  <c:v>45</c:v>
                </c:pt>
                <c:pt idx="313">
                  <c:v>45</c:v>
                </c:pt>
                <c:pt idx="314">
                  <c:v>45</c:v>
                </c:pt>
                <c:pt idx="315">
                  <c:v>45</c:v>
                </c:pt>
                <c:pt idx="316">
                  <c:v>45</c:v>
                </c:pt>
                <c:pt idx="317">
                  <c:v>45</c:v>
                </c:pt>
                <c:pt idx="318">
                  <c:v>45</c:v>
                </c:pt>
                <c:pt idx="319">
                  <c:v>45</c:v>
                </c:pt>
                <c:pt idx="320">
                  <c:v>45</c:v>
                </c:pt>
                <c:pt idx="321">
                  <c:v>45</c:v>
                </c:pt>
                <c:pt idx="322">
                  <c:v>45</c:v>
                </c:pt>
                <c:pt idx="323">
                  <c:v>45</c:v>
                </c:pt>
                <c:pt idx="324">
                  <c:v>45</c:v>
                </c:pt>
                <c:pt idx="325">
                  <c:v>45</c:v>
                </c:pt>
                <c:pt idx="326">
                  <c:v>45</c:v>
                </c:pt>
                <c:pt idx="327">
                  <c:v>45</c:v>
                </c:pt>
                <c:pt idx="328">
                  <c:v>45</c:v>
                </c:pt>
                <c:pt idx="329">
                  <c:v>45</c:v>
                </c:pt>
                <c:pt idx="330">
                  <c:v>45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45</c:v>
                </c:pt>
                <c:pt idx="349">
                  <c:v>45</c:v>
                </c:pt>
                <c:pt idx="350">
                  <c:v>45</c:v>
                </c:pt>
                <c:pt idx="351">
                  <c:v>45</c:v>
                </c:pt>
                <c:pt idx="352">
                  <c:v>45</c:v>
                </c:pt>
                <c:pt idx="353">
                  <c:v>45</c:v>
                </c:pt>
                <c:pt idx="354">
                  <c:v>45</c:v>
                </c:pt>
                <c:pt idx="355">
                  <c:v>45</c:v>
                </c:pt>
                <c:pt idx="356">
                  <c:v>45</c:v>
                </c:pt>
                <c:pt idx="357">
                  <c:v>45</c:v>
                </c:pt>
                <c:pt idx="358">
                  <c:v>45</c:v>
                </c:pt>
                <c:pt idx="359">
                  <c:v>45</c:v>
                </c:pt>
                <c:pt idx="360">
                  <c:v>45</c:v>
                </c:pt>
                <c:pt idx="361">
                  <c:v>45</c:v>
                </c:pt>
                <c:pt idx="362">
                  <c:v>45</c:v>
                </c:pt>
                <c:pt idx="363">
                  <c:v>45</c:v>
                </c:pt>
                <c:pt idx="364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5EE-4392-94E6-8AB3473DB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0884032"/>
        <c:axId val="240882464"/>
      </c:lineChart>
      <c:catAx>
        <c:axId val="240884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882464"/>
        <c:crosses val="autoZero"/>
        <c:auto val="1"/>
        <c:lblAlgn val="ctr"/>
        <c:lblOffset val="100"/>
        <c:noMultiLvlLbl val="0"/>
      </c:catAx>
      <c:valAx>
        <c:axId val="240882464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"/>
          <c:y val="0.93928359306502252"/>
          <c:w val="0.99957161365909131"/>
          <c:h val="6.0716406934977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BT</a:t>
            </a:r>
            <a:r>
              <a:rPr lang="ro-RO"/>
              <a:t>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25-48FC-B9BB-49BCE8AEE36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25-48FC-B9BB-49BCE8AEE36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25-48FC-B9BB-49BCE8AEE36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25-48FC-B9BB-49BCE8AEE369}"/>
              </c:ext>
            </c:extLst>
          </c:dPt>
          <c:dLbls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BT'!$E$4,'comparativ POIM RNMCA BT'!$K$4,'comparativ POIM RNMCA BT'!$Q$4,'comparativ POIM RNMCA BT'!$W$4)</c:f>
              <c:numCache>
                <c:formatCode>General</c:formatCode>
                <c:ptCount val="4"/>
                <c:pt idx="0" formatCode="0.00">
                  <c:v>10.869565217391113</c:v>
                </c:pt>
                <c:pt idx="1">
                  <c:v>14.130434782609251</c:v>
                </c:pt>
                <c:pt idx="2">
                  <c:v>39.402173913043669</c:v>
                </c:pt>
                <c:pt idx="3">
                  <c:v>17.572463768115917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25-48FC-B9BB-49BCE8AEE36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225-48FC-B9BB-49BCE8AEE36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225-48FC-B9BB-49BCE8AEE36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225-48FC-B9BB-49BCE8AEE36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225-48FC-B9BB-49BCE8AEE369}"/>
              </c:ext>
            </c:extLst>
          </c:dPt>
          <c:dLbls>
            <c:dLbl>
              <c:idx val="0"/>
              <c:layout>
                <c:manualLayout>
                  <c:x val="2.8014887155151922E-3"/>
                  <c:y val="-9.109950648456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225-48FC-B9BB-49BCE8AEE369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BT'!$E$5,'comparativ POIM RNMCA BT'!$K$5,'comparativ POIM RNMCA BT'!$Q$5,'comparativ POIM RNMCA BT'!$W$5)</c:f>
              <c:numCache>
                <c:formatCode>0.00</c:formatCode>
                <c:ptCount val="4"/>
                <c:pt idx="0">
                  <c:v>14.855072463767888</c:v>
                </c:pt>
                <c:pt idx="1">
                  <c:v>19.29347826086925</c:v>
                </c:pt>
                <c:pt idx="2" formatCode="General">
                  <c:v>29.619565217391262</c:v>
                </c:pt>
                <c:pt idx="3">
                  <c:v>18.931159420290186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225-48FC-B9BB-49BCE8AEE369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225-48FC-B9BB-49BCE8AEE36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225-48FC-B9BB-49BCE8AEE36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225-48FC-B9BB-49BCE8AEE36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225-48FC-B9BB-49BCE8AEE369}"/>
              </c:ext>
            </c:extLst>
          </c:dPt>
          <c:dLbls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BT'!$E$6,'comparativ POIM RNMCA BT'!$K$6,'comparativ POIM RNMCA BT'!$Q$6,'comparativ POIM RNMCA BT'!$W$6)</c:f>
              <c:numCache>
                <c:formatCode>0.00</c:formatCode>
                <c:ptCount val="4"/>
                <c:pt idx="0">
                  <c:v>17.028985507246311</c:v>
                </c:pt>
                <c:pt idx="1">
                  <c:v>20.833333333333556</c:v>
                </c:pt>
                <c:pt idx="2" formatCode="General">
                  <c:v>31.340579710145096</c:v>
                </c:pt>
                <c:pt idx="3">
                  <c:v>13.043478260869536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225-48FC-B9BB-49BCE8AEE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880896"/>
        <c:axId val="240880112"/>
      </c:barChart>
      <c:catAx>
        <c:axId val="240880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880112"/>
        <c:crosses val="autoZero"/>
        <c:auto val="1"/>
        <c:lblAlgn val="ctr"/>
        <c:lblOffset val="100"/>
        <c:noMultiLvlLbl val="0"/>
      </c:catAx>
      <c:valAx>
        <c:axId val="24088011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88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BT</a:t>
            </a:r>
            <a:r>
              <a:rPr lang="ro-RO"/>
              <a:t>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A4-4871-8D21-1B9C421F805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A4-4871-8D21-1B9C421F805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A4-4871-8D21-1B9C421F805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A4-4871-8D21-1B9C421F8054}"/>
              </c:ext>
            </c:extLst>
          </c:dPt>
          <c:dLbls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BT'!$E$7,'comparativ POIM RNMCA BT'!$K$7,'comparativ POIM RNMCA BT'!$Q$7,'comparativ POIM RNMCA BT'!$W$7)</c:f>
              <c:numCache>
                <c:formatCode>0.00</c:formatCode>
                <c:ptCount val="4"/>
                <c:pt idx="0">
                  <c:v>16.213768115942155</c:v>
                </c:pt>
                <c:pt idx="1">
                  <c:v>5.2536231884060234</c:v>
                </c:pt>
                <c:pt idx="2" formatCode="General">
                  <c:v>50.18115942028976</c:v>
                </c:pt>
                <c:pt idx="3">
                  <c:v>20.833333333333556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A4-4871-8D21-1B9C421F805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CA4-4871-8D21-1B9C421F805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CA4-4871-8D21-1B9C421F805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CA4-4871-8D21-1B9C421F805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CA4-4871-8D21-1B9C421F8054}"/>
              </c:ext>
            </c:extLst>
          </c:dPt>
          <c:dLbls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BT'!$E$8,'comparativ POIM RNMCA BT'!$K$8,'comparativ POIM RNMCA BT'!$Q$8,'comparativ POIM RNMCA BT'!$W$8)</c:f>
              <c:numCache>
                <c:formatCode>0.00</c:formatCode>
                <c:ptCount val="4"/>
                <c:pt idx="0">
                  <c:v>18.840579710144663</c:v>
                </c:pt>
                <c:pt idx="1">
                  <c:v>6.5217391304352716</c:v>
                </c:pt>
                <c:pt idx="2" formatCode="General">
                  <c:v>22.282608695652335</c:v>
                </c:pt>
                <c:pt idx="3">
                  <c:v>14.13043478260875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CA4-4871-8D21-1B9C421F805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CA4-4871-8D21-1B9C421F805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CA4-4871-8D21-1B9C421F805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CA4-4871-8D21-1B9C421F805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CA4-4871-8D21-1B9C421F8054}"/>
              </c:ext>
            </c:extLst>
          </c:dPt>
          <c:dLbls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BT'!$E$9,'comparativ POIM RNMCA BT'!$K$9,'comparativ POIM RNMCA BT'!$Q$9,'comparativ POIM RNMCA BT'!$W$9)</c:f>
              <c:numCache>
                <c:formatCode>General</c:formatCode>
                <c:ptCount val="4"/>
                <c:pt idx="0" formatCode="0.00">
                  <c:v>17.11956521739133</c:v>
                </c:pt>
                <c:pt idx="1">
                  <c:v>12.22826086956538</c:v>
                </c:pt>
                <c:pt idx="2">
                  <c:v>19.746376811594342</c:v>
                </c:pt>
                <c:pt idx="3">
                  <c:v>6.6123188405797872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CA4-4871-8D21-1B9C421F8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89872"/>
        <c:axId val="447596536"/>
      </c:barChart>
      <c:catAx>
        <c:axId val="447589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7596536"/>
        <c:crosses val="autoZero"/>
        <c:auto val="1"/>
        <c:lblAlgn val="ctr"/>
        <c:lblOffset val="100"/>
        <c:noMultiLvlLbl val="0"/>
      </c:catAx>
      <c:valAx>
        <c:axId val="44759653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8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PM</a:t>
            </a:r>
            <a:r>
              <a:rPr lang="ro-RO" baseline="-25000"/>
              <a:t>2,5</a:t>
            </a:r>
            <a:r>
              <a:rPr lang="ro-RO"/>
              <a:t> - </a:t>
            </a:r>
            <a:r>
              <a:rPr lang="en-US"/>
              <a:t>Loca</a:t>
            </a:r>
            <a:r>
              <a:rPr lang="ro-RO"/>
              <a:t>ția </a:t>
            </a:r>
            <a:r>
              <a:rPr lang="ro-RO" sz="1400" b="0" i="0" u="none" strike="noStrike" baseline="0">
                <a:effectLst/>
              </a:rPr>
              <a:t>BT</a:t>
            </a:r>
            <a:r>
              <a:rPr lang="en-US"/>
              <a:t>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134419526318736E-2"/>
          <c:y val="0.15327772885920365"/>
          <c:w val="0.8659320148339047"/>
          <c:h val="0.750853363374327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EB-4360-8D3D-0140CD4EADF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EB-4360-8D3D-0140CD4EADF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EB-4360-8D3D-0140CD4EADF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EB-4360-8D3D-0140CD4EADFA}"/>
              </c:ext>
            </c:extLst>
          </c:dPt>
          <c:dLbls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BT'!$E$10,'comparativ POIM RNMCA BT'!$K$10,'comparativ POIM RNMCA BT'!$Q$10,'comparativ POIM RNMCA BT'!$W$10)</c:f>
              <c:numCache>
                <c:formatCode>0.00</c:formatCode>
                <c:ptCount val="4"/>
                <c:pt idx="0">
                  <c:v>19.0217391304347</c:v>
                </c:pt>
                <c:pt idx="1">
                  <c:v>8.96739130434724</c:v>
                </c:pt>
                <c:pt idx="2" formatCode="General">
                  <c:v>15.307971014492978</c:v>
                </c:pt>
                <c:pt idx="3">
                  <c:v>24.637681159420293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EB-4360-8D3D-0140CD4EADF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CEB-4360-8D3D-0140CD4EADF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CEB-4360-8D3D-0140CD4EADF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CEB-4360-8D3D-0140CD4EADF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CEB-4360-8D3D-0140CD4EADFA}"/>
              </c:ext>
            </c:extLst>
          </c:dPt>
          <c:dLbls>
            <c:dLbl>
              <c:idx val="1"/>
              <c:layout>
                <c:manualLayout>
                  <c:x val="-2.1271357196334675E-2"/>
                  <c:y val="-0.1129156798228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CEB-4360-8D3D-0140CD4EADFA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('comparativ POIM RNMCA BT'!$E$11,'comparativ POIM RNMCA BT'!$K$11,'comparativ POIM RNMCA BT'!$Q$11,'comparativ POIM RNMCA BT'!$W$11)</c:f>
              <c:numCache>
                <c:formatCode>General</c:formatCode>
                <c:ptCount val="4"/>
                <c:pt idx="0" formatCode="0.00">
                  <c:v>19.565217391303804</c:v>
                </c:pt>
                <c:pt idx="1">
                  <c:v>11.684782608695775</c:v>
                </c:pt>
                <c:pt idx="2">
                  <c:v>16.394927536231688</c:v>
                </c:pt>
                <c:pt idx="3">
                  <c:v>10.144927536231974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CEB-4360-8D3D-0140CD4EADF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CEB-4360-8D3D-0140CD4EADF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CEB-4360-8D3D-0140CD4EADF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CEB-4360-8D3D-0140CD4EADF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CEB-4360-8D3D-0140CD4EADFA}"/>
              </c:ext>
            </c:extLst>
          </c:dPt>
          <c:dLbls>
            <c:dLbl>
              <c:idx val="3"/>
              <c:layout>
                <c:manualLayout>
                  <c:x val="-7.9833591276917085E-3"/>
                  <c:y val="-4.2661335301356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CEB-4360-8D3D-0140CD4EADFA}"/>
                </c:ext>
                <c:ext xmlns:c15="http://schemas.microsoft.com/office/drawing/2012/chart" uri="{CE6537A1-D6FC-4f65-9D91-7224C49458BB}">
                  <c15:layout>
                    <c:manualLayout>
                      <c:w val="7.0487959909353873E-2"/>
                      <c:h val="7.3764510280387885E-2"/>
                    </c:manualLayout>
                  </c15:layout>
                </c:ext>
              </c:extLst>
            </c:dLbl>
            <c:numFmt formatCode="#,##0.00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('comparativ POIM RNMCA BT'!$E$12,'comparativ POIM RNMCA BT'!$K$12,'comparativ POIM RNMCA BT'!$Q$12,'comparativ POIM RNMCA BT'!$W$12)</c:f>
              <c:numCache>
                <c:formatCode>0.00</c:formatCode>
                <c:ptCount val="4"/>
                <c:pt idx="0">
                  <c:v>19.655797101448822</c:v>
                </c:pt>
                <c:pt idx="1">
                  <c:v>14.039855072464233</c:v>
                </c:pt>
                <c:pt idx="2" formatCode="General">
                  <c:v>21.557971014493198</c:v>
                </c:pt>
                <c:pt idx="3">
                  <c:v>20.289855072463947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CEB-4360-8D3D-0140CD4EA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88304"/>
        <c:axId val="447597712"/>
      </c:barChart>
      <c:catAx>
        <c:axId val="447588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7597712"/>
        <c:crosses val="autoZero"/>
        <c:auto val="1"/>
        <c:lblAlgn val="ctr"/>
        <c:lblOffset val="100"/>
        <c:noMultiLvlLbl val="0"/>
      </c:catAx>
      <c:valAx>
        <c:axId val="44759771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PM</a:t>
            </a:r>
            <a:r>
              <a:rPr lang="ro-RO" baseline="-25000" dirty="0"/>
              <a:t>2,5</a:t>
            </a:r>
            <a:r>
              <a:rPr lang="en-US" dirty="0"/>
              <a:t> -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concentrațiilor</a:t>
            </a:r>
            <a:r>
              <a:rPr lang="en-US" dirty="0"/>
              <a:t> (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campaniile</a:t>
            </a:r>
            <a:r>
              <a:rPr lang="en-US" dirty="0"/>
              <a:t>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'comparativ POIM RNMCA BT'!$AY$9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'comparativ POIM RNMCA BT'!$AN$4:$AN$6</c:f>
              <c:strCache>
                <c:ptCount val="3"/>
                <c:pt idx="0">
                  <c:v>BT1</c:v>
                </c:pt>
                <c:pt idx="1">
                  <c:v>BT2</c:v>
                </c:pt>
                <c:pt idx="2">
                  <c:v>BT3</c:v>
                </c:pt>
              </c:strCache>
            </c:strRef>
          </c:cat>
          <c:val>
            <c:numRef>
              <c:f>'comparativ POIM RNMCA BT'!$AY$10:$AY$12</c:f>
              <c:numCache>
                <c:formatCode>0.00</c:formatCode>
                <c:ptCount val="3"/>
                <c:pt idx="0">
                  <c:v>21.535326086956644</c:v>
                </c:pt>
                <c:pt idx="1">
                  <c:v>15.149456521739324</c:v>
                </c:pt>
                <c:pt idx="2">
                  <c:v>14.809782608695713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14-4556-812D-F1203E686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98888"/>
        <c:axId val="447591832"/>
      </c:barChart>
      <c:catAx>
        <c:axId val="44759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1832"/>
        <c:crosses val="autoZero"/>
        <c:auto val="1"/>
        <c:lblAlgn val="ctr"/>
        <c:lblOffset val="100"/>
        <c:noMultiLvlLbl val="0"/>
      </c:catAx>
      <c:valAx>
        <c:axId val="44759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9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8" y="70"/>
          <a:ext cx="0" cy="0"/>
          <a:chOff x="18" y="70"/>
          <a:chExt cx="0" cy="0"/>
        </a:xfrm>
      </cdr:grpSpPr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4" y="58"/>
          <a:ext cx="0" cy="0"/>
          <a:chOff x="14" y="58"/>
          <a:chExt cx="0" cy="0"/>
        </a:xfrm>
      </cdr:grpSpPr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4" y="64"/>
          <a:ext cx="0" cy="0"/>
          <a:chOff x="14" y="64"/>
          <a:chExt cx="0" cy="0"/>
        </a:xfrm>
      </cdr:grpSpPr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8" y="67"/>
          <a:ext cx="0" cy="0"/>
          <a:chOff x="18" y="67"/>
          <a:chExt cx="0" cy="0"/>
        </a:xfrm>
      </cdr:grpSpPr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5" y="71"/>
          <a:ext cx="0" cy="0"/>
          <a:chOff x="15" y="71"/>
          <a:chExt cx="0" cy="0"/>
        </a:xfrm>
      </cdr:grpSpPr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2.18916E-6</cdr:x>
      <cdr:y>2.05364E-5</cdr:y>
    </cdr:from>
    <cdr:to>
      <cdr:x>2.18916E-6</cdr:x>
      <cdr:y>2.05364E-5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="" xmlns:a16="http://schemas.microsoft.com/office/drawing/2014/main" id="{F21FC5CD-257D-44C0-B755-242B86B3B36F}"/>
            </a:ext>
          </a:extLst>
        </cdr:cNvPr>
        <cdr:cNvGrpSpPr/>
      </cdr:nvGrpSpPr>
      <cdr:grpSpPr>
        <a:xfrm xmlns:a="http://schemas.openxmlformats.org/drawingml/2006/main">
          <a:off x="13" y="61"/>
          <a:ext cx="0" cy="0"/>
          <a:chOff x="13" y="61"/>
          <a:chExt cx="0" cy="0"/>
        </a:xfrm>
      </cdr:grpSpPr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7062-81B8-4C97-AD56-E731261272C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D07A5-56D6-487E-BAAC-F71B39DFA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DBF1-B344-4637-AE16-DC5095B72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1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7F43-BBBB-4034-9387-63846B4F161B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0FE45-F08B-42A4-9902-1B31B611E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chart" Target="../charts/chart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717758" y="101757"/>
            <a:ext cx="11474242" cy="165575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o-RO" sz="1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5471" y="-1278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1177233" y="5235420"/>
            <a:ext cx="9841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 cofinanțat din Fondul European de Dezvoltare Regională prin</a:t>
            </a:r>
            <a:endParaRPr lang="en-US" sz="14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o-RO" sz="1400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Programul Operațional Infrastructură Mare 2014-2020</a:t>
            </a:r>
            <a:endParaRPr lang="en-US" sz="1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E63C4F3-B810-42CE-9BCA-7CFB4C0D60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9" y="5927393"/>
            <a:ext cx="2495550" cy="69024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34229" y="0"/>
            <a:ext cx="12127291" cy="2366062"/>
            <a:chOff x="34229" y="0"/>
            <a:chExt cx="12127291" cy="2366062"/>
          </a:xfrm>
        </p:grpSpPr>
        <p:sp>
          <p:nvSpPr>
            <p:cNvPr id="15" name="Rectangle 14"/>
            <p:cNvSpPr/>
            <p:nvPr/>
          </p:nvSpPr>
          <p:spPr>
            <a:xfrm>
              <a:off x="426488" y="2071879"/>
              <a:ext cx="11572224" cy="294183"/>
            </a:xfrm>
            <a:prstGeom prst="rect">
              <a:avLst/>
            </a:prstGeom>
            <a:solidFill>
              <a:srgbClr val="C5E2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Proiect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“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Îmbunătățirea Sistemului de Evaluare și Monitorizare a Calității Aerului la nivel național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”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Cod My SMIS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2014+:</a:t>
              </a:r>
              <a:r>
                <a:rPr lang="ro-RO" sz="1600" b="1" dirty="0">
                  <a:solidFill>
                    <a:schemeClr val="accent1">
                      <a:lumMod val="75000"/>
                    </a:schemeClr>
                  </a:solidFill>
                </a:rPr>
                <a:t> 139703</a:t>
              </a:r>
              <a:endParaRPr lang="ro-RO" sz="16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29" y="0"/>
              <a:ext cx="12127291" cy="1741618"/>
            </a:xfrm>
            <a:prstGeom prst="rect">
              <a:avLst/>
            </a:prstGeom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34860"/>
              </p:ext>
            </p:extLst>
          </p:nvPr>
        </p:nvGraphicFramePr>
        <p:xfrm>
          <a:off x="587304" y="2680426"/>
          <a:ext cx="11250592" cy="2385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463">
                  <a:extLst>
                    <a:ext uri="{9D8B030D-6E8A-4147-A177-3AD203B41FA5}">
                      <a16:colId xmlns="" xmlns:a16="http://schemas.microsoft.com/office/drawing/2014/main" val="913732662"/>
                    </a:ext>
                  </a:extLst>
                </a:gridCol>
                <a:gridCol w="2143658">
                  <a:extLst>
                    <a:ext uri="{9D8B030D-6E8A-4147-A177-3AD203B41FA5}">
                      <a16:colId xmlns="" xmlns:a16="http://schemas.microsoft.com/office/drawing/2014/main" val="2044489899"/>
                    </a:ext>
                  </a:extLst>
                </a:gridCol>
                <a:gridCol w="7244471">
                  <a:extLst>
                    <a:ext uri="{9D8B030D-6E8A-4147-A177-3AD203B41FA5}">
                      <a16:colId xmlns="" xmlns:a16="http://schemas.microsoft.com/office/drawing/2014/main" val="2848907714"/>
                    </a:ext>
                  </a:extLst>
                </a:gridCol>
              </a:tblGrid>
              <a:tr h="583633">
                <a:tc>
                  <a:txBody>
                    <a:bodyPr/>
                    <a:lstStyle/>
                    <a:p>
                      <a:pPr algn="ctr"/>
                      <a:endParaRPr lang="ro-RO" sz="1600" dirty="0" smtClean="0"/>
                    </a:p>
                    <a:p>
                      <a:pPr algn="ctr"/>
                      <a:r>
                        <a:rPr lang="ro-RO" sz="1600" dirty="0" smtClean="0"/>
                        <a:t>REGIUNE	</a:t>
                      </a:r>
                    </a:p>
                    <a:p>
                      <a:pPr algn="ctr"/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600" dirty="0" smtClean="0"/>
                    </a:p>
                    <a:p>
                      <a:pPr algn="ctr"/>
                      <a:r>
                        <a:rPr lang="ro-RO" sz="1600" dirty="0" smtClean="0"/>
                        <a:t>JUDEȚ	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600" dirty="0" smtClean="0"/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 smtClean="0"/>
                        <a:t>DESCRIERE ACHIZIȚII	</a:t>
                      </a:r>
                    </a:p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12015302"/>
                  </a:ext>
                </a:extLst>
              </a:tr>
              <a:tr h="52452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 smtClean="0">
                          <a:effectLst/>
                        </a:rPr>
                        <a:t>REGIUNEA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u="none" strike="noStrike" dirty="0" smtClean="0">
                          <a:effectLst/>
                        </a:rPr>
                        <a:t>NORD-EST</a:t>
                      </a:r>
                      <a:endParaRPr lang="ro-R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BACĂU</a:t>
                      </a:r>
                      <a:endParaRPr lang="ro-RO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Amplasare staţie de monitorizare (Trafic) (</a:t>
                      </a:r>
                      <a:r>
                        <a:rPr lang="ro-RO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Municipiul Onești</a:t>
                      </a:r>
                      <a:r>
                        <a:rPr lang="ro-RO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ro-RO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Instalare echipamente prelevare </a:t>
                      </a:r>
                      <a:r>
                        <a:rPr lang="ro-RO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ro-RO" sz="1600" b="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o-RO" sz="1600" b="0" u="none" strike="noStrike" kern="12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296378"/>
                  </a:ext>
                </a:extLst>
              </a:tr>
              <a:tr h="51902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BOTOȘANI</a:t>
                      </a: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Amplasare staţie de monitorizare (Trafic) (</a:t>
                      </a:r>
                      <a:r>
                        <a:rPr lang="ro-RO" sz="1600" b="1" i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Municipiul Botoșani</a:t>
                      </a:r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Instalare echipamente prelevare </a:t>
                      </a:r>
                      <a:r>
                        <a:rPr lang="ro-RO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</a:t>
                      </a:r>
                      <a:r>
                        <a:rPr lang="ro-RO" sz="1600" b="1" u="none" strike="noStrike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o-RO" sz="1600" b="1" u="none" strike="noStrike" kern="1200" baseline="-250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3900910"/>
                  </a:ext>
                </a:extLst>
              </a:tr>
              <a:tr h="51902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VASLUI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o-RO" sz="16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6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Amplasare staţie de monitorizare (Trafic) </a:t>
                      </a:r>
                      <a:r>
                        <a:rPr lang="it-IT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o-RO" sz="16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it-IT" sz="16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ocalitate stabili</a:t>
                      </a:r>
                      <a:r>
                        <a:rPr lang="ro-RO" sz="16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</a:t>
                      </a:r>
                      <a:r>
                        <a:rPr lang="it-IT" sz="16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 activitatea A1.1.3</a:t>
                      </a:r>
                      <a:r>
                        <a:rPr lang="it-IT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it-IT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o-RO" sz="16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6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Instalare echipamente prelevare PM</a:t>
                      </a:r>
                      <a:r>
                        <a:rPr lang="it-IT" sz="1600" u="none" strike="noStrike" kern="12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it-IT" sz="1600" b="1" i="0" u="none" strike="noStrike" kern="12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920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2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1" y="1391887"/>
            <a:ext cx="7269259" cy="54091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51540" y="3216218"/>
            <a:ext cx="365760" cy="1846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FF0000"/>
                </a:solidFill>
              </a:rPr>
              <a:t>BT</a:t>
            </a:r>
            <a:r>
              <a:rPr lang="ro-RO" sz="600" b="1" dirty="0" smtClean="0">
                <a:solidFill>
                  <a:srgbClr val="FF0000"/>
                </a:solidFill>
              </a:rPr>
              <a:t>-</a:t>
            </a:r>
            <a:r>
              <a:rPr lang="en-US" sz="600" b="1" dirty="0" smtClean="0">
                <a:solidFill>
                  <a:srgbClr val="FF0000"/>
                </a:solidFill>
              </a:rPr>
              <a:t>2</a:t>
            </a:r>
            <a:endParaRPr lang="en-US" sz="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3379" y="2969997"/>
            <a:ext cx="293559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T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768699" y="3523994"/>
            <a:ext cx="365760" cy="2462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1000" dirty="0" smtClean="0"/>
              <a:t>FU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923510" y="646059"/>
            <a:ext cx="5717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Stația automată de monitorizare a calității aerului, tip trafic</a:t>
            </a:r>
          </a:p>
          <a:p>
            <a:pPr algn="ctr"/>
            <a:r>
              <a:rPr lang="en-US" dirty="0" smtClean="0"/>
              <a:t>BT</a:t>
            </a:r>
            <a:r>
              <a:rPr lang="ro-RO" dirty="0" smtClean="0"/>
              <a:t>-</a:t>
            </a:r>
            <a:r>
              <a:rPr lang="en-US" dirty="0" smtClean="0"/>
              <a:t>2</a:t>
            </a:r>
            <a:r>
              <a:rPr lang="ro-RO" dirty="0" smtClean="0"/>
              <a:t> – RNMCA</a:t>
            </a:r>
            <a:r>
              <a:rPr lang="en-US" dirty="0" smtClean="0"/>
              <a:t> (</a:t>
            </a:r>
            <a:r>
              <a:rPr lang="en-US" dirty="0" err="1" smtClean="0"/>
              <a:t>figur</a:t>
            </a:r>
            <a:r>
              <a:rPr lang="ro-RO" dirty="0" smtClean="0"/>
              <a:t>ile </a:t>
            </a:r>
            <a:r>
              <a:rPr lang="en-US" dirty="0" smtClean="0"/>
              <a:t>2.2 a) – d) al</a:t>
            </a:r>
            <a:r>
              <a:rPr lang="ro-RO" dirty="0" smtClean="0"/>
              <a:t>ă</a:t>
            </a:r>
            <a:r>
              <a:rPr lang="en-US" dirty="0" err="1" smtClean="0"/>
              <a:t>turat</a:t>
            </a:r>
            <a:r>
              <a:rPr lang="ro-RO" dirty="0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2" descr="Imagini pentru source apportionment lut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1" t="23833" r="48567" b="34748"/>
          <a:stretch/>
        </p:blipFill>
        <p:spPr bwMode="auto">
          <a:xfrm>
            <a:off x="4783765" y="4349592"/>
            <a:ext cx="2946615" cy="231672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2230111" y="1640536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68739" y="214423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BT-2</a:t>
            </a:r>
            <a:endParaRPr lang="ro-R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381" y="315441"/>
            <a:ext cx="4404052" cy="2450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207" y="2766263"/>
            <a:ext cx="4460141" cy="36571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30380" y="6054088"/>
            <a:ext cx="440405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929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41863" y="741490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368816"/>
              </p:ext>
            </p:extLst>
          </p:nvPr>
        </p:nvGraphicFramePr>
        <p:xfrm>
          <a:off x="298949" y="3745058"/>
          <a:ext cx="5300467" cy="286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73864"/>
              </p:ext>
            </p:extLst>
          </p:nvPr>
        </p:nvGraphicFramePr>
        <p:xfrm>
          <a:off x="6155218" y="1268175"/>
          <a:ext cx="5511801" cy="2162176"/>
        </p:xfrm>
        <a:graphic>
          <a:graphicData uri="http://schemas.openxmlformats.org/drawingml/2006/table">
            <a:tbl>
              <a:tblPr/>
              <a:tblGrid>
                <a:gridCol w="1626901">
                  <a:extLst>
                    <a:ext uri="{9D8B030D-6E8A-4147-A177-3AD203B41FA5}">
                      <a16:colId xmlns="" xmlns:a16="http://schemas.microsoft.com/office/drawing/2014/main" val="251734783"/>
                    </a:ext>
                  </a:extLst>
                </a:gridCol>
                <a:gridCol w="827721">
                  <a:extLst>
                    <a:ext uri="{9D8B030D-6E8A-4147-A177-3AD203B41FA5}">
                      <a16:colId xmlns="" xmlns:a16="http://schemas.microsoft.com/office/drawing/2014/main" val="3781701883"/>
                    </a:ext>
                  </a:extLst>
                </a:gridCol>
                <a:gridCol w="938719">
                  <a:extLst>
                    <a:ext uri="{9D8B030D-6E8A-4147-A177-3AD203B41FA5}">
                      <a16:colId xmlns="" xmlns:a16="http://schemas.microsoft.com/office/drawing/2014/main" val="3018453776"/>
                    </a:ext>
                  </a:extLst>
                </a:gridCol>
                <a:gridCol w="938719">
                  <a:extLst>
                    <a:ext uri="{9D8B030D-6E8A-4147-A177-3AD203B41FA5}">
                      <a16:colId xmlns="" xmlns:a16="http://schemas.microsoft.com/office/drawing/2014/main" val="1596546933"/>
                    </a:ext>
                  </a:extLst>
                </a:gridCol>
                <a:gridCol w="1179741">
                  <a:extLst>
                    <a:ext uri="{9D8B030D-6E8A-4147-A177-3AD203B41FA5}">
                      <a16:colId xmlns="" xmlns:a16="http://schemas.microsoft.com/office/drawing/2014/main" val="365333292"/>
                    </a:ext>
                  </a:extLst>
                </a:gridCol>
              </a:tblGrid>
              <a:tr h="19479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PM2.5, µ</a:t>
                      </a:r>
                      <a:r>
                        <a:rPr lang="en-US" sz="945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g/m</a:t>
                      </a:r>
                      <a:r>
                        <a:rPr lang="en-US" sz="945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2886884"/>
                  </a:ext>
                </a:extLst>
              </a:tr>
              <a:tr h="3895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Perioade campanii POIM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POIM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RNMCA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BT-1 (FU)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Creștere locală trafic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Distribuție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9013570"/>
                  </a:ext>
                </a:extLst>
              </a:tr>
              <a:tr h="399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01-10.06.2021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8641877"/>
                  </a:ext>
                </a:extLst>
              </a:tr>
              <a:tr h="3895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01-10.09.2021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vară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3115068"/>
                  </a:ext>
                </a:extLst>
              </a:tr>
              <a:tr h="3895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III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01.-10.02.2022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 de iarnă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3130490"/>
                  </a:ext>
                </a:extLst>
              </a:tr>
              <a:tr h="399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IV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12.04-21.04.2022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Perioada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iarnă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4225649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04351"/>
              </p:ext>
            </p:extLst>
          </p:nvPr>
        </p:nvGraphicFramePr>
        <p:xfrm>
          <a:off x="6155218" y="3745058"/>
          <a:ext cx="5511801" cy="286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386871"/>
              </p:ext>
            </p:extLst>
          </p:nvPr>
        </p:nvGraphicFramePr>
        <p:xfrm>
          <a:off x="191694" y="1268175"/>
          <a:ext cx="55149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Worksheet" r:id="rId5" imgW="5514856" imgH="2171739" progId="Excel.Sheet.12">
                  <p:embed/>
                </p:oleObj>
              </mc:Choice>
              <mc:Fallback>
                <p:oleObj name="Worksheet" r:id="rId5" imgW="5514856" imgH="21717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694" y="1268175"/>
                        <a:ext cx="5514975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437826" y="147585"/>
            <a:ext cx="4287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>
                <a:solidFill>
                  <a:srgbClr val="7030A0"/>
                </a:solidFill>
              </a:rPr>
              <a:t>generală</a:t>
            </a:r>
            <a:r>
              <a:rPr lang="ro-RO" dirty="0">
                <a:solidFill>
                  <a:srgbClr val="7030A0"/>
                </a:solidFill>
              </a:rPr>
              <a:t> privind contribuția surselor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11833"/>
              </p:ext>
            </p:extLst>
          </p:nvPr>
        </p:nvGraphicFramePr>
        <p:xfrm>
          <a:off x="558280" y="962563"/>
          <a:ext cx="9929713" cy="2192194"/>
        </p:xfrm>
        <a:graphic>
          <a:graphicData uri="http://schemas.openxmlformats.org/drawingml/2006/table">
            <a:tbl>
              <a:tblPr/>
              <a:tblGrid>
                <a:gridCol w="452960">
                  <a:extLst>
                    <a:ext uri="{9D8B030D-6E8A-4147-A177-3AD203B41FA5}">
                      <a16:colId xmlns="" xmlns:a16="http://schemas.microsoft.com/office/drawing/2014/main" val="1643635000"/>
                    </a:ext>
                  </a:extLst>
                </a:gridCol>
                <a:gridCol w="529691">
                  <a:extLst>
                    <a:ext uri="{9D8B030D-6E8A-4147-A177-3AD203B41FA5}">
                      <a16:colId xmlns="" xmlns:a16="http://schemas.microsoft.com/office/drawing/2014/main" val="489330990"/>
                    </a:ext>
                  </a:extLst>
                </a:gridCol>
                <a:gridCol w="1028093">
                  <a:extLst>
                    <a:ext uri="{9D8B030D-6E8A-4147-A177-3AD203B41FA5}">
                      <a16:colId xmlns="" xmlns:a16="http://schemas.microsoft.com/office/drawing/2014/main" val="3495190601"/>
                    </a:ext>
                  </a:extLst>
                </a:gridCol>
                <a:gridCol w="637110">
                  <a:extLst>
                    <a:ext uri="{9D8B030D-6E8A-4147-A177-3AD203B41FA5}">
                      <a16:colId xmlns="" xmlns:a16="http://schemas.microsoft.com/office/drawing/2014/main" val="2603162304"/>
                    </a:ext>
                  </a:extLst>
                </a:gridCol>
                <a:gridCol w="715195">
                  <a:extLst>
                    <a:ext uri="{9D8B030D-6E8A-4147-A177-3AD203B41FA5}">
                      <a16:colId xmlns="" xmlns:a16="http://schemas.microsoft.com/office/drawing/2014/main" val="4013411038"/>
                    </a:ext>
                  </a:extLst>
                </a:gridCol>
                <a:gridCol w="321838">
                  <a:extLst>
                    <a:ext uri="{9D8B030D-6E8A-4147-A177-3AD203B41FA5}">
                      <a16:colId xmlns="" xmlns:a16="http://schemas.microsoft.com/office/drawing/2014/main" val="842621531"/>
                    </a:ext>
                  </a:extLst>
                </a:gridCol>
                <a:gridCol w="733075">
                  <a:extLst>
                    <a:ext uri="{9D8B030D-6E8A-4147-A177-3AD203B41FA5}">
                      <a16:colId xmlns="" xmlns:a16="http://schemas.microsoft.com/office/drawing/2014/main" val="3130307669"/>
                    </a:ext>
                  </a:extLst>
                </a:gridCol>
                <a:gridCol w="733075">
                  <a:extLst>
                    <a:ext uri="{9D8B030D-6E8A-4147-A177-3AD203B41FA5}">
                      <a16:colId xmlns="" xmlns:a16="http://schemas.microsoft.com/office/drawing/2014/main" val="1572267318"/>
                    </a:ext>
                  </a:extLst>
                </a:gridCol>
                <a:gridCol w="637110">
                  <a:extLst>
                    <a:ext uri="{9D8B030D-6E8A-4147-A177-3AD203B41FA5}">
                      <a16:colId xmlns="" xmlns:a16="http://schemas.microsoft.com/office/drawing/2014/main" val="1159825543"/>
                    </a:ext>
                  </a:extLst>
                </a:gridCol>
                <a:gridCol w="429117">
                  <a:extLst>
                    <a:ext uri="{9D8B030D-6E8A-4147-A177-3AD203B41FA5}">
                      <a16:colId xmlns="" xmlns:a16="http://schemas.microsoft.com/office/drawing/2014/main" val="3030238459"/>
                    </a:ext>
                  </a:extLst>
                </a:gridCol>
                <a:gridCol w="321838">
                  <a:extLst>
                    <a:ext uri="{9D8B030D-6E8A-4147-A177-3AD203B41FA5}">
                      <a16:colId xmlns="" xmlns:a16="http://schemas.microsoft.com/office/drawing/2014/main" val="3413923162"/>
                    </a:ext>
                  </a:extLst>
                </a:gridCol>
                <a:gridCol w="733075">
                  <a:extLst>
                    <a:ext uri="{9D8B030D-6E8A-4147-A177-3AD203B41FA5}">
                      <a16:colId xmlns="" xmlns:a16="http://schemas.microsoft.com/office/drawing/2014/main" val="19782118"/>
                    </a:ext>
                  </a:extLst>
                </a:gridCol>
                <a:gridCol w="733075">
                  <a:extLst>
                    <a:ext uri="{9D8B030D-6E8A-4147-A177-3AD203B41FA5}">
                      <a16:colId xmlns="" xmlns:a16="http://schemas.microsoft.com/office/drawing/2014/main" val="328438597"/>
                    </a:ext>
                  </a:extLst>
                </a:gridCol>
                <a:gridCol w="637110">
                  <a:extLst>
                    <a:ext uri="{9D8B030D-6E8A-4147-A177-3AD203B41FA5}">
                      <a16:colId xmlns="" xmlns:a16="http://schemas.microsoft.com/office/drawing/2014/main" val="4268382254"/>
                    </a:ext>
                  </a:extLst>
                </a:gridCol>
                <a:gridCol w="429117">
                  <a:extLst>
                    <a:ext uri="{9D8B030D-6E8A-4147-A177-3AD203B41FA5}">
                      <a16:colId xmlns="" xmlns:a16="http://schemas.microsoft.com/office/drawing/2014/main" val="1319630968"/>
                    </a:ext>
                  </a:extLst>
                </a:gridCol>
                <a:gridCol w="429117">
                  <a:extLst>
                    <a:ext uri="{9D8B030D-6E8A-4147-A177-3AD203B41FA5}">
                      <a16:colId xmlns="" xmlns:a16="http://schemas.microsoft.com/office/drawing/2014/main" val="3150304093"/>
                    </a:ext>
                  </a:extLst>
                </a:gridCol>
                <a:gridCol w="429117">
                  <a:extLst>
                    <a:ext uri="{9D8B030D-6E8A-4147-A177-3AD203B41FA5}">
                      <a16:colId xmlns="" xmlns:a16="http://schemas.microsoft.com/office/drawing/2014/main" val="4039311272"/>
                    </a:ext>
                  </a:extLst>
                </a:gridCol>
              </a:tblGrid>
              <a:tr h="377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PM10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5973993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9530819"/>
                  </a:ext>
                </a:extLst>
              </a:tr>
              <a:tr h="1258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Iunie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01-02.06.2021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22.57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9766081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02-03.06.2021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21.35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29.29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4620272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03-04.06.2021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20.60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6834002"/>
                  </a:ext>
                </a:extLst>
              </a:tr>
              <a:tr h="1258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901411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4556238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0114582"/>
                  </a:ext>
                </a:extLst>
              </a:tr>
              <a:tr h="1151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01-02.02.2022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0441452"/>
                  </a:ext>
                </a:extLst>
              </a:tr>
              <a:tr h="7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02-03.02.2022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7363919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03-04.02.2022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8477848"/>
                  </a:ext>
                </a:extLst>
              </a:tr>
              <a:tr h="1190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12-13.04.2022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1a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2a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3a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1964667"/>
                  </a:ext>
                </a:extLst>
              </a:tr>
              <a:tr h="1016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13-14.04.2022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1b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2b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3b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7895388"/>
                  </a:ext>
                </a:extLst>
              </a:tr>
              <a:tr h="121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14-15.04.2022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1c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2c PM10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3c PM10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9421590"/>
                  </a:ext>
                </a:extLst>
              </a:tr>
              <a:tr h="133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nr.zile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6594165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195779"/>
              </p:ext>
            </p:extLst>
          </p:nvPr>
        </p:nvGraphicFramePr>
        <p:xfrm>
          <a:off x="3437826" y="3228520"/>
          <a:ext cx="8015251" cy="341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26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077521"/>
              </p:ext>
            </p:extLst>
          </p:nvPr>
        </p:nvGraphicFramePr>
        <p:xfrm>
          <a:off x="1725674" y="935379"/>
          <a:ext cx="6406799" cy="283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1308" y="3398857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7937" y="6411480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996355" y="1085963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993239"/>
              </p:ext>
            </p:extLst>
          </p:nvPr>
        </p:nvGraphicFramePr>
        <p:xfrm>
          <a:off x="5859624" y="3676261"/>
          <a:ext cx="6170649" cy="310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Oval 17"/>
          <p:cNvSpPr/>
          <p:nvPr/>
        </p:nvSpPr>
        <p:spPr>
          <a:xfrm>
            <a:off x="7190534" y="4118053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9496" y="4502979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26971"/>
              </p:ext>
            </p:extLst>
          </p:nvPr>
        </p:nvGraphicFramePr>
        <p:xfrm>
          <a:off x="632925" y="1009541"/>
          <a:ext cx="9992463" cy="2273653"/>
        </p:xfrm>
        <a:graphic>
          <a:graphicData uri="http://schemas.openxmlformats.org/drawingml/2006/table">
            <a:tbl>
              <a:tblPr/>
              <a:tblGrid>
                <a:gridCol w="452960">
                  <a:extLst>
                    <a:ext uri="{9D8B030D-6E8A-4147-A177-3AD203B41FA5}">
                      <a16:colId xmlns="" xmlns:a16="http://schemas.microsoft.com/office/drawing/2014/main" val="3014924070"/>
                    </a:ext>
                  </a:extLst>
                </a:gridCol>
                <a:gridCol w="529691">
                  <a:extLst>
                    <a:ext uri="{9D8B030D-6E8A-4147-A177-3AD203B41FA5}">
                      <a16:colId xmlns="" xmlns:a16="http://schemas.microsoft.com/office/drawing/2014/main" val="537201885"/>
                    </a:ext>
                  </a:extLst>
                </a:gridCol>
                <a:gridCol w="1028093">
                  <a:extLst>
                    <a:ext uri="{9D8B030D-6E8A-4147-A177-3AD203B41FA5}">
                      <a16:colId xmlns="" xmlns:a16="http://schemas.microsoft.com/office/drawing/2014/main" val="2635497346"/>
                    </a:ext>
                  </a:extLst>
                </a:gridCol>
                <a:gridCol w="670495">
                  <a:extLst>
                    <a:ext uri="{9D8B030D-6E8A-4147-A177-3AD203B41FA5}">
                      <a16:colId xmlns="" xmlns:a16="http://schemas.microsoft.com/office/drawing/2014/main" val="2626970283"/>
                    </a:ext>
                  </a:extLst>
                </a:gridCol>
                <a:gridCol w="715195">
                  <a:extLst>
                    <a:ext uri="{9D8B030D-6E8A-4147-A177-3AD203B41FA5}">
                      <a16:colId xmlns="" xmlns:a16="http://schemas.microsoft.com/office/drawing/2014/main" val="1966210030"/>
                    </a:ext>
                  </a:extLst>
                </a:gridCol>
                <a:gridCol w="321838">
                  <a:extLst>
                    <a:ext uri="{9D8B030D-6E8A-4147-A177-3AD203B41FA5}">
                      <a16:colId xmlns="" xmlns:a16="http://schemas.microsoft.com/office/drawing/2014/main" val="3033390195"/>
                    </a:ext>
                  </a:extLst>
                </a:gridCol>
                <a:gridCol w="733075">
                  <a:extLst>
                    <a:ext uri="{9D8B030D-6E8A-4147-A177-3AD203B41FA5}">
                      <a16:colId xmlns="" xmlns:a16="http://schemas.microsoft.com/office/drawing/2014/main" val="2959943335"/>
                    </a:ext>
                  </a:extLst>
                </a:gridCol>
                <a:gridCol w="722835">
                  <a:extLst>
                    <a:ext uri="{9D8B030D-6E8A-4147-A177-3AD203B41FA5}">
                      <a16:colId xmlns="" xmlns:a16="http://schemas.microsoft.com/office/drawing/2014/main" val="900114910"/>
                    </a:ext>
                  </a:extLst>
                </a:gridCol>
                <a:gridCol w="662510">
                  <a:extLst>
                    <a:ext uri="{9D8B030D-6E8A-4147-A177-3AD203B41FA5}">
                      <a16:colId xmlns="" xmlns:a16="http://schemas.microsoft.com/office/drawing/2014/main" val="2108282984"/>
                    </a:ext>
                  </a:extLst>
                </a:gridCol>
                <a:gridCol w="429117">
                  <a:extLst>
                    <a:ext uri="{9D8B030D-6E8A-4147-A177-3AD203B41FA5}">
                      <a16:colId xmlns="" xmlns:a16="http://schemas.microsoft.com/office/drawing/2014/main" val="2799089314"/>
                    </a:ext>
                  </a:extLst>
                </a:gridCol>
                <a:gridCol w="321838">
                  <a:extLst>
                    <a:ext uri="{9D8B030D-6E8A-4147-A177-3AD203B41FA5}">
                      <a16:colId xmlns="" xmlns:a16="http://schemas.microsoft.com/office/drawing/2014/main" val="53313642"/>
                    </a:ext>
                  </a:extLst>
                </a:gridCol>
                <a:gridCol w="733075">
                  <a:extLst>
                    <a:ext uri="{9D8B030D-6E8A-4147-A177-3AD203B41FA5}">
                      <a16:colId xmlns="" xmlns:a16="http://schemas.microsoft.com/office/drawing/2014/main" val="647681417"/>
                    </a:ext>
                  </a:extLst>
                </a:gridCol>
                <a:gridCol w="722835">
                  <a:extLst>
                    <a:ext uri="{9D8B030D-6E8A-4147-A177-3AD203B41FA5}">
                      <a16:colId xmlns="" xmlns:a16="http://schemas.microsoft.com/office/drawing/2014/main" val="1373130963"/>
                    </a:ext>
                  </a:extLst>
                </a:gridCol>
                <a:gridCol w="661555">
                  <a:extLst>
                    <a:ext uri="{9D8B030D-6E8A-4147-A177-3AD203B41FA5}">
                      <a16:colId xmlns="" xmlns:a16="http://schemas.microsoft.com/office/drawing/2014/main" val="2676164410"/>
                    </a:ext>
                  </a:extLst>
                </a:gridCol>
                <a:gridCol w="429117">
                  <a:extLst>
                    <a:ext uri="{9D8B030D-6E8A-4147-A177-3AD203B41FA5}">
                      <a16:colId xmlns="" xmlns:a16="http://schemas.microsoft.com/office/drawing/2014/main" val="538831530"/>
                    </a:ext>
                  </a:extLst>
                </a:gridCol>
                <a:gridCol w="429117">
                  <a:extLst>
                    <a:ext uri="{9D8B030D-6E8A-4147-A177-3AD203B41FA5}">
                      <a16:colId xmlns="" xmlns:a16="http://schemas.microsoft.com/office/drawing/2014/main" val="2871769537"/>
                    </a:ext>
                  </a:extLst>
                </a:gridCol>
                <a:gridCol w="429117">
                  <a:extLst>
                    <a:ext uri="{9D8B030D-6E8A-4147-A177-3AD203B41FA5}">
                      <a16:colId xmlns="" xmlns:a16="http://schemas.microsoft.com/office/drawing/2014/main" val="2287819572"/>
                    </a:ext>
                  </a:extLst>
                </a:gridCol>
              </a:tblGrid>
              <a:tr h="4591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campanie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 mediere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 proba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POIM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PM2.5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BT-1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Crestere T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868189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Locația 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Locația 3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332736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Iunie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01-02.06.2021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1a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2a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3a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0164690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02-03.06.2021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1b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14.86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2b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3b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419099"/>
                  </a:ext>
                </a:extLst>
              </a:tr>
              <a:tr h="125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03-04.06.2021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1c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17.03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2c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09-10.06.2021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 3c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369342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1a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2a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3a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49333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1b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2b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3b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429593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09-10.09.2021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1c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20.47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2c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06-07.09.2021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 3c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888956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CIII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01-02.02.2022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1a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04-05.02.2022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2a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07-08.02.2022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3a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179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02-03.02.2022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1b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05-06.02.2022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2b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08-09.02.2022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3b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41557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03-04.02.2022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1c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06-07.02.2022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2c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09-10.02.2022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III 3c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3105028"/>
                  </a:ext>
                </a:extLst>
              </a:tr>
              <a:tr h="932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Aprilie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12-13.04.2022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1a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17.57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2a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3a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2565641"/>
                  </a:ext>
                </a:extLst>
              </a:tr>
              <a:tr h="66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13-14.04.2022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1b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2b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3b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7683424"/>
                  </a:ext>
                </a:extLst>
              </a:tr>
              <a:tr h="398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14-15.04.2022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1c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13.04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2c PM2.5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20-21.04.2022</a:t>
                      </a:r>
                    </a:p>
                  </a:txBody>
                  <a:tcPr marL="7405" marR="7405" marT="74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 IV 3c PM2.5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13.20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</a:t>
                      </a:r>
                    </a:p>
                  </a:txBody>
                  <a:tcPr marL="7405" marR="7405" marT="74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7591437"/>
                  </a:ext>
                </a:extLst>
              </a:tr>
              <a:tr h="1332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nr.zile</a:t>
                      </a:r>
                    </a:p>
                  </a:txBody>
                  <a:tcPr marL="7405" marR="7405" marT="7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05" marR="7405" marT="7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42937815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817768"/>
              </p:ext>
            </p:extLst>
          </p:nvPr>
        </p:nvGraphicFramePr>
        <p:xfrm>
          <a:off x="3437826" y="3403934"/>
          <a:ext cx="8373181" cy="328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8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119697"/>
              </p:ext>
            </p:extLst>
          </p:nvPr>
        </p:nvGraphicFramePr>
        <p:xfrm>
          <a:off x="1722995" y="958709"/>
          <a:ext cx="7041280" cy="3461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9DBB02EF-6452-4E7B-BE4B-194A398CF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152961"/>
              </p:ext>
            </p:extLst>
          </p:nvPr>
        </p:nvGraphicFramePr>
        <p:xfrm>
          <a:off x="5906278" y="3675400"/>
          <a:ext cx="6065330" cy="299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4677" y="519468"/>
            <a:ext cx="52267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</a:t>
            </a:r>
            <a:r>
              <a:rPr lang="ro-RO" dirty="0">
                <a:solidFill>
                  <a:srgbClr val="FF0000"/>
                </a:solidFill>
              </a:rPr>
              <a:t>eștere locală</a:t>
            </a:r>
            <a:r>
              <a:rPr lang="en-US" dirty="0">
                <a:solidFill>
                  <a:srgbClr val="FF0000"/>
                </a:solidFill>
              </a:rPr>
              <a:t> (T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o-RO" dirty="0" smtClean="0">
                <a:solidFill>
                  <a:srgbClr val="FF0000"/>
                </a:solidFill>
              </a:rPr>
              <a:t> = Nivel </a:t>
            </a:r>
            <a:r>
              <a:rPr lang="ro-RO" dirty="0">
                <a:solidFill>
                  <a:srgbClr val="FF0000"/>
                </a:solidFill>
              </a:rPr>
              <a:t>local (T)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o-RO" dirty="0" smtClean="0">
                <a:solidFill>
                  <a:srgbClr val="FF0000"/>
                </a:solidFill>
              </a:rPr>
              <a:t>Fond urban (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ro-RO" dirty="0" smtClean="0">
                <a:solidFill>
                  <a:srgbClr val="FF0000"/>
                </a:solidFill>
              </a:rPr>
              <a:t>)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7826" y="147585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>
                <a:solidFill>
                  <a:srgbClr val="7030A0"/>
                </a:solidFill>
              </a:rPr>
              <a:t>Analiză </a:t>
            </a:r>
            <a:r>
              <a:rPr lang="ro-RO" u="sng" dirty="0" smtClean="0">
                <a:solidFill>
                  <a:srgbClr val="7030A0"/>
                </a:solidFill>
              </a:rPr>
              <a:t>detaliată</a:t>
            </a:r>
            <a:r>
              <a:rPr lang="ro-RO" dirty="0" smtClean="0">
                <a:solidFill>
                  <a:srgbClr val="7030A0"/>
                </a:solidFill>
              </a:rPr>
              <a:t> </a:t>
            </a:r>
            <a:r>
              <a:rPr lang="ro-RO" dirty="0">
                <a:solidFill>
                  <a:srgbClr val="7030A0"/>
                </a:solidFill>
              </a:rPr>
              <a:t>privind contribuția surselor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1308" y="3398857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7937" y="6411480"/>
            <a:ext cx="103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Locația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744171" y="1160608"/>
            <a:ext cx="415657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950770" y="4277846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71135" y="1160608"/>
            <a:ext cx="387276" cy="2312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27017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8" name="8-Point Star 7"/>
          <p:cNvSpPr/>
          <p:nvPr/>
        </p:nvSpPr>
        <p:spPr>
          <a:xfrm>
            <a:off x="7185890" y="192622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9" name="8-Point Star 8"/>
          <p:cNvSpPr/>
          <p:nvPr/>
        </p:nvSpPr>
        <p:spPr>
          <a:xfrm>
            <a:off x="8022764" y="193906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10" name="8-Point Star 9"/>
          <p:cNvSpPr/>
          <p:nvPr/>
        </p:nvSpPr>
        <p:spPr>
          <a:xfrm>
            <a:off x="8803778" y="1920315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11" name="8-Point Star 10"/>
          <p:cNvSpPr/>
          <p:nvPr/>
        </p:nvSpPr>
        <p:spPr>
          <a:xfrm>
            <a:off x="9614663" y="1932411"/>
            <a:ext cx="612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12" name="8-Point Star 11"/>
          <p:cNvSpPr/>
          <p:nvPr/>
        </p:nvSpPr>
        <p:spPr>
          <a:xfrm>
            <a:off x="10421666" y="1939062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13" name="8-Point Star 12"/>
          <p:cNvSpPr/>
          <p:nvPr/>
        </p:nvSpPr>
        <p:spPr>
          <a:xfrm>
            <a:off x="11266836" y="1932411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14" name="8-Point Star 13"/>
          <p:cNvSpPr/>
          <p:nvPr/>
        </p:nvSpPr>
        <p:spPr>
          <a:xfrm>
            <a:off x="7194676" y="292653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8035931" y="2906381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16" name="8-Point Star 15"/>
          <p:cNvSpPr/>
          <p:nvPr/>
        </p:nvSpPr>
        <p:spPr>
          <a:xfrm>
            <a:off x="8891022" y="2828824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17" name="8-Point Star 16"/>
          <p:cNvSpPr/>
          <p:nvPr/>
        </p:nvSpPr>
        <p:spPr>
          <a:xfrm>
            <a:off x="9670598" y="2840920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18" name="8-Point Star 17"/>
          <p:cNvSpPr/>
          <p:nvPr/>
        </p:nvSpPr>
        <p:spPr>
          <a:xfrm>
            <a:off x="10433754" y="2835642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19" name="8-Point Star 18"/>
          <p:cNvSpPr/>
          <p:nvPr/>
        </p:nvSpPr>
        <p:spPr>
          <a:xfrm>
            <a:off x="11288845" y="2806846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7212" y="1665790"/>
            <a:ext cx="445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iarnă</a:t>
            </a:r>
            <a:r>
              <a:rPr lang="en-US" b="1" i="1" dirty="0" smtClean="0"/>
              <a:t> </a:t>
            </a:r>
            <a:r>
              <a:rPr lang="ro-RO" sz="1200" i="1" dirty="0"/>
              <a:t>(1 octombrie – 31 martie cf. L.104/2011)</a:t>
            </a:r>
            <a:endParaRPr lang="en-US" sz="1200" i="1" dirty="0"/>
          </a:p>
          <a:p>
            <a:endParaRPr lang="en-US" b="1" i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6731178" y="2549132"/>
            <a:ext cx="4428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i="1" dirty="0" smtClean="0"/>
              <a:t>Perioada de vară</a:t>
            </a:r>
            <a:r>
              <a:rPr lang="en-US" b="1" i="1" dirty="0" smtClean="0"/>
              <a:t> </a:t>
            </a:r>
            <a:r>
              <a:rPr lang="ro-RO" sz="1200" i="1" dirty="0">
                <a:solidFill>
                  <a:prstClr val="black"/>
                </a:solidFill>
              </a:rPr>
              <a:t>(1 </a:t>
            </a:r>
            <a:r>
              <a:rPr lang="en-US" sz="1200" i="1" dirty="0" err="1">
                <a:solidFill>
                  <a:prstClr val="black"/>
                </a:solidFill>
              </a:rPr>
              <a:t>aprili</a:t>
            </a:r>
            <a:r>
              <a:rPr lang="ro-RO" sz="1200" i="1" dirty="0">
                <a:solidFill>
                  <a:prstClr val="black"/>
                </a:solidFill>
              </a:rPr>
              <a:t>e – 3</a:t>
            </a:r>
            <a:r>
              <a:rPr lang="en-US" sz="1200" i="1" dirty="0">
                <a:solidFill>
                  <a:prstClr val="black"/>
                </a:solidFill>
              </a:rPr>
              <a:t>0</a:t>
            </a:r>
            <a:r>
              <a:rPr lang="ro-RO" sz="1200" i="1" dirty="0">
                <a:solidFill>
                  <a:prstClr val="black"/>
                </a:solidFill>
              </a:rPr>
              <a:t> </a:t>
            </a:r>
            <a:r>
              <a:rPr lang="en-US" sz="1200" i="1" dirty="0" err="1">
                <a:solidFill>
                  <a:prstClr val="black"/>
                </a:solidFill>
              </a:rPr>
              <a:t>septembrie</a:t>
            </a:r>
            <a:r>
              <a:rPr lang="ro-RO" sz="1200" i="1" dirty="0">
                <a:solidFill>
                  <a:prstClr val="black"/>
                </a:solidFill>
              </a:rPr>
              <a:t> cf. L.104/2011)</a:t>
            </a:r>
            <a:endParaRPr lang="en-US" sz="1200" i="1" dirty="0">
              <a:solidFill>
                <a:prstClr val="black"/>
              </a:solidFill>
            </a:endParaRPr>
          </a:p>
          <a:p>
            <a:endParaRPr lang="en-US" b="1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8662210" y="912730"/>
            <a:ext cx="180000" cy="18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1" name="TextBox 20"/>
          <p:cNvSpPr txBox="1"/>
          <p:nvPr/>
        </p:nvSpPr>
        <p:spPr>
          <a:xfrm>
            <a:off x="8477413" y="11570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</a:t>
            </a:r>
            <a:endParaRPr lang="ro-RO" dirty="0"/>
          </a:p>
        </p:txBody>
      </p:sp>
      <p:sp>
        <p:nvSpPr>
          <p:cNvPr id="24" name="Rectangle 23"/>
          <p:cNvSpPr/>
          <p:nvPr/>
        </p:nvSpPr>
        <p:spPr>
          <a:xfrm>
            <a:off x="9201511" y="916789"/>
            <a:ext cx="180000" cy="18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5" name="TextBox 24"/>
          <p:cNvSpPr txBox="1"/>
          <p:nvPr/>
        </p:nvSpPr>
        <p:spPr>
          <a:xfrm>
            <a:off x="8977447" y="115702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</a:t>
            </a:r>
            <a:endParaRPr lang="ro-RO" dirty="0"/>
          </a:p>
        </p:txBody>
      </p:sp>
      <p:sp>
        <p:nvSpPr>
          <p:cNvPr id="28" name="Rectangle 27"/>
          <p:cNvSpPr/>
          <p:nvPr/>
        </p:nvSpPr>
        <p:spPr>
          <a:xfrm>
            <a:off x="9738877" y="906320"/>
            <a:ext cx="180000" cy="180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9585094" y="112472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III</a:t>
            </a:r>
            <a:endParaRPr lang="ro-RO" dirty="0"/>
          </a:p>
        </p:txBody>
      </p:sp>
      <p:sp>
        <p:nvSpPr>
          <p:cNvPr id="30" name="Rectangle 29"/>
          <p:cNvSpPr/>
          <p:nvPr/>
        </p:nvSpPr>
        <p:spPr>
          <a:xfrm>
            <a:off x="10195673" y="906320"/>
            <a:ext cx="180000" cy="180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1" name="TextBox 30"/>
          <p:cNvSpPr txBox="1"/>
          <p:nvPr/>
        </p:nvSpPr>
        <p:spPr>
          <a:xfrm>
            <a:off x="10099453" y="108668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 IV</a:t>
            </a:r>
            <a:endParaRPr lang="ro-RO" dirty="0"/>
          </a:p>
        </p:txBody>
      </p:sp>
      <p:sp>
        <p:nvSpPr>
          <p:cNvPr id="36" name="TextBox 35"/>
          <p:cNvSpPr txBox="1"/>
          <p:nvPr/>
        </p:nvSpPr>
        <p:spPr>
          <a:xfrm>
            <a:off x="3100479" y="138025"/>
            <a:ext cx="270176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 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µg/m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6730" y="1228661"/>
            <a:ext cx="3123052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a valorilor zilnice separat pentru cele 4 campanii, pentru fiecare amplasament propus, pentru PM</a:t>
            </a:r>
            <a:r>
              <a:rPr lang="ro-RO" b="1" baseline="-25000" dirty="0" smtClean="0"/>
              <a:t>10 </a:t>
            </a:r>
            <a:r>
              <a:rPr lang="ro-RO" b="1" dirty="0"/>
              <a:t>,</a:t>
            </a:r>
            <a:r>
              <a:rPr lang="ro-RO" b="1" dirty="0" smtClean="0"/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13411" y="2426259"/>
            <a:ext cx="342063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Prezentarea tabelară a mediei valorilor zilnice </a:t>
            </a:r>
            <a:r>
              <a:rPr lang="ro-RO" b="1" dirty="0"/>
              <a:t>pentru PM</a:t>
            </a:r>
            <a:r>
              <a:rPr lang="ro-RO" b="1" baseline="-25000" dirty="0"/>
              <a:t>10 </a:t>
            </a:r>
            <a:r>
              <a:rPr lang="ro-RO" b="1" dirty="0" smtClean="0"/>
              <a:t>și a valorii maxime pentru fiecare campanie și fiecare amplasament propus, pentru PM</a:t>
            </a:r>
            <a:r>
              <a:rPr lang="ro-RO" b="1" baseline="-25000" dirty="0" smtClean="0"/>
              <a:t>10</a:t>
            </a:r>
            <a:endParaRPr lang="en-US" b="1" baseline="-25000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644" y="3603597"/>
            <a:ext cx="323313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Re</a:t>
            </a:r>
            <a:r>
              <a:rPr lang="ro-RO" b="1" dirty="0" smtClean="0"/>
              <a:t>prezentarea grafică </a:t>
            </a:r>
            <a:r>
              <a:rPr lang="ro-RO" b="1" dirty="0"/>
              <a:t>comparativă pentru </a:t>
            </a:r>
            <a:r>
              <a:rPr lang="ro-RO" b="1" dirty="0" smtClean="0"/>
              <a:t>amplasamentele propuse a mediilor valorilor zilnice pentru toate cele 4 campanii (12 zile) și a valorii maxime zilnice pentru PM</a:t>
            </a:r>
            <a:r>
              <a:rPr lang="ro-RO" b="1" baseline="-25000" dirty="0" smtClean="0"/>
              <a:t>10</a:t>
            </a:r>
            <a:r>
              <a:rPr lang="en-US" b="1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0913" y="5332321"/>
            <a:ext cx="348059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prezentarea grafică </a:t>
            </a:r>
            <a:r>
              <a:rPr lang="ro-RO" dirty="0">
                <a:solidFill>
                  <a:schemeClr val="bg1">
                    <a:lumMod val="50000"/>
                  </a:schemeClr>
                </a:solidFill>
              </a:rPr>
              <a:t>comparativă pentru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amplasamentele propuse a mediilor valorilor zilnice pentru toate cele 4 campanii (12 zile) pentru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6566785" y="40458"/>
            <a:ext cx="5486670" cy="514111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TextBox 42"/>
          <p:cNvSpPr txBox="1"/>
          <p:nvPr/>
        </p:nvSpPr>
        <p:spPr>
          <a:xfrm>
            <a:off x="8714938" y="5448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Campaniile</a:t>
            </a:r>
            <a:endParaRPr lang="en-US" b="1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10152203" y="3597288"/>
            <a:ext cx="180000" cy="18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10691504" y="3601347"/>
            <a:ext cx="180000" cy="18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11228870" y="3590878"/>
            <a:ext cx="180000" cy="1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8439706" y="23128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Legendă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454411" y="4200961"/>
            <a:ext cx="263454" cy="980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3" name="Down Arrow 52"/>
          <p:cNvSpPr/>
          <p:nvPr/>
        </p:nvSpPr>
        <p:spPr>
          <a:xfrm rot="5400000">
            <a:off x="3116432" y="5727140"/>
            <a:ext cx="269539" cy="1262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TextBox 53"/>
          <p:cNvSpPr txBox="1"/>
          <p:nvPr/>
        </p:nvSpPr>
        <p:spPr>
          <a:xfrm>
            <a:off x="252905" y="5181570"/>
            <a:ext cx="24030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Ariile în care apar cele mai mari concentrații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5394" y="548614"/>
            <a:ext cx="270176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Rezultatele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determin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ă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rilor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BaP în mod similar cu PM</a:t>
            </a:r>
            <a:r>
              <a:rPr lang="ro-RO" baseline="-25000" dirty="0" smtClean="0">
                <a:solidFill>
                  <a:schemeClr val="bg1">
                    <a:lumMod val="50000"/>
                  </a:schemeClr>
                </a:solidFill>
              </a:rPr>
              <a:t>2,5</a:t>
            </a:r>
            <a:endParaRPr lang="en-US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UM: </a:t>
            </a:r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g/m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38829" y="420096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ym typeface="Wingdings" panose="05000000000000000000" pitchFamily="2" charset="2"/>
              </a:rPr>
              <a:t></a:t>
            </a:r>
            <a:endParaRPr lang="ro-RO" dirty="0"/>
          </a:p>
        </p:txBody>
      </p:sp>
      <p:sp>
        <p:nvSpPr>
          <p:cNvPr id="56" name="TextBox 55"/>
          <p:cNvSpPr txBox="1"/>
          <p:nvPr/>
        </p:nvSpPr>
        <p:spPr>
          <a:xfrm>
            <a:off x="8132931" y="4188865"/>
            <a:ext cx="216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Concentrații maxime</a:t>
            </a:r>
            <a:endParaRPr lang="en-US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833890" y="4558197"/>
            <a:ext cx="41888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bg1">
                    <a:lumMod val="50000"/>
                  </a:schemeClr>
                </a:solidFill>
              </a:rPr>
              <a:t>Facultative – nu sunt prevăzute în proiect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818" y="1403876"/>
            <a:ext cx="43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Calendarul campaniilor (1 – 12 lunile anului)</a:t>
            </a:r>
            <a:endParaRPr lang="en-US" b="1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10075605" y="4851448"/>
            <a:ext cx="18136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 smtClean="0"/>
              <a:t>FU – fond urban</a:t>
            </a:r>
          </a:p>
          <a:p>
            <a:r>
              <a:rPr lang="ro-RO" dirty="0" smtClean="0"/>
              <a:t>T - trafic</a:t>
            </a:r>
            <a:endParaRPr lang="en-US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7350433" y="352525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Amplasamentele locațiilor</a:t>
            </a:r>
            <a:endParaRPr lang="en-US" b="1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9880060" y="38181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</a:t>
            </a:r>
            <a:endParaRPr lang="ro-RO" dirty="0"/>
          </a:p>
        </p:txBody>
      </p:sp>
      <p:sp>
        <p:nvSpPr>
          <p:cNvPr id="61" name="TextBox 60"/>
          <p:cNvSpPr txBox="1"/>
          <p:nvPr/>
        </p:nvSpPr>
        <p:spPr>
          <a:xfrm>
            <a:off x="10491006" y="38181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b</a:t>
            </a:r>
            <a:endParaRPr lang="ro-RO" dirty="0"/>
          </a:p>
        </p:txBody>
      </p:sp>
      <p:sp>
        <p:nvSpPr>
          <p:cNvPr id="62" name="TextBox 61"/>
          <p:cNvSpPr txBox="1"/>
          <p:nvPr/>
        </p:nvSpPr>
        <p:spPr>
          <a:xfrm>
            <a:off x="11018281" y="37938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</a:t>
            </a:r>
            <a:endParaRPr lang="ro-RO" dirty="0"/>
          </a:p>
        </p:txBody>
      </p:sp>
      <p:sp>
        <p:nvSpPr>
          <p:cNvPr id="63" name="TextBox 62"/>
          <p:cNvSpPr txBox="1"/>
          <p:nvPr/>
        </p:nvSpPr>
        <p:spPr>
          <a:xfrm>
            <a:off x="7797113" y="3844913"/>
            <a:ext cx="214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/>
              <a:t>Codificarea locațiilor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335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368" y="871560"/>
            <a:ext cx="494896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CRITERII DE SELECȚIE a amplasamentului propus:</a:t>
            </a:r>
          </a:p>
          <a:p>
            <a:pPr algn="ctr"/>
            <a:r>
              <a:rPr lang="ro-RO" b="1" dirty="0" smtClean="0">
                <a:solidFill>
                  <a:srgbClr val="C00000"/>
                </a:solidFill>
              </a:rPr>
              <a:t>Ariile</a:t>
            </a:r>
            <a:r>
              <a:rPr lang="ro-RO" b="1" dirty="0" smtClean="0">
                <a:solidFill>
                  <a:srgbClr val="0070C0"/>
                </a:solidFill>
              </a:rPr>
              <a:t> în care apar </a:t>
            </a:r>
            <a:r>
              <a:rPr lang="ro-RO" b="1" dirty="0" smtClean="0">
                <a:solidFill>
                  <a:srgbClr val="7030A0"/>
                </a:solidFill>
              </a:rPr>
              <a:t>cele mai mari concentrații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368" y="2618861"/>
            <a:ext cx="4544291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7030A0"/>
                </a:solidFill>
              </a:rPr>
              <a:t>Parametrii statistici relevanți pentru cele mai mari concentrații:</a:t>
            </a:r>
          </a:p>
          <a:p>
            <a:pPr algn="ctr"/>
            <a:endParaRPr lang="ro-RO" b="1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rgbClr val="7030A0"/>
                </a:solidFill>
              </a:rPr>
              <a:t>PM</a:t>
            </a:r>
            <a:r>
              <a:rPr lang="ro-RO" b="1" baseline="-25000" dirty="0" smtClean="0">
                <a:solidFill>
                  <a:srgbClr val="7030A0"/>
                </a:solidFill>
              </a:rPr>
              <a:t>10</a:t>
            </a:r>
            <a:r>
              <a:rPr lang="ro-RO" b="1" dirty="0" smtClean="0">
                <a:solidFill>
                  <a:srgbClr val="7030A0"/>
                </a:solidFill>
              </a:rPr>
              <a:t>: concentrația medie și concentrația maximă zilnică</a:t>
            </a:r>
            <a:endParaRPr lang="ro-RO" dirty="0" smtClean="0">
              <a:solidFill>
                <a:srgbClr val="7030A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PM</a:t>
            </a:r>
            <a:r>
              <a:rPr lang="ro-RO" b="1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: concentrația medie</a:t>
            </a:r>
          </a:p>
          <a:p>
            <a:pPr marL="285750" indent="-285750" algn="ctr">
              <a:buFontTx/>
              <a:buChar char="-"/>
            </a:pP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BaP: concentrația medie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8294" y="366400"/>
            <a:ext cx="42427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Pentru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nu coincid </a:t>
            </a:r>
            <a:r>
              <a:rPr lang="ro-RO" b="1" dirty="0">
                <a:solidFill>
                  <a:schemeClr val="bg1">
                    <a:lumMod val="65000"/>
                  </a:schemeClr>
                </a:solidFill>
              </a:rPr>
              <a:t>pentru cei doi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8294" y="1636049"/>
            <a:ext cx="4773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u="sng" dirty="0" smtClean="0">
                <a:solidFill>
                  <a:srgbClr val="C00000"/>
                </a:solidFill>
              </a:rPr>
              <a:t>Pentru PM</a:t>
            </a:r>
            <a:r>
              <a:rPr lang="ro-RO" b="1" u="sng" baseline="-25000" dirty="0" smtClean="0">
                <a:solidFill>
                  <a:srgbClr val="C00000"/>
                </a:solidFill>
              </a:rPr>
              <a:t>10</a:t>
            </a:r>
            <a:r>
              <a:rPr lang="ro-RO" b="1" u="sng" dirty="0" smtClean="0">
                <a:solidFill>
                  <a:srgbClr val="C00000"/>
                </a:solidFill>
              </a:rPr>
              <a:t>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și PM</a:t>
            </a:r>
            <a:r>
              <a:rPr lang="ro-RO" b="1" u="sng" baseline="-25000" dirty="0" smtClean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(dacă rezultatele analizelor </a:t>
            </a:r>
            <a:r>
              <a:rPr lang="ro-RO" b="1" u="sng" dirty="0" smtClean="0">
                <a:solidFill>
                  <a:schemeClr val="bg1">
                    <a:lumMod val="65000"/>
                  </a:schemeClr>
                </a:solidFill>
              </a:rPr>
              <a:t>coincid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 pentru cei doi indicatori)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294" y="2943442"/>
            <a:ext cx="31159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Pentru BaP: se prezintă analiza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2" idx="3"/>
            <a:endCxn id="6" idx="1"/>
          </p:cNvCxnSpPr>
          <p:nvPr/>
        </p:nvCxnSpPr>
        <p:spPr>
          <a:xfrm flipV="1">
            <a:off x="5675335" y="689566"/>
            <a:ext cx="772959" cy="50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5" idx="1"/>
          </p:cNvCxnSpPr>
          <p:nvPr/>
        </p:nvCxnSpPr>
        <p:spPr>
          <a:xfrm>
            <a:off x="5675335" y="1194726"/>
            <a:ext cx="772959" cy="76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3"/>
            <a:endCxn id="7" idx="1"/>
          </p:cNvCxnSpPr>
          <p:nvPr/>
        </p:nvCxnSpPr>
        <p:spPr>
          <a:xfrm>
            <a:off x="5675335" y="1194726"/>
            <a:ext cx="772959" cy="193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6368" y="4735493"/>
            <a:ext cx="4544291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generală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în care: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„media POIM„ reprezintă media rezultatelor obținute în toate campaniile pentru toate cele trei amplasamente; </a:t>
            </a:r>
            <a:r>
              <a:rPr lang="ro-RO" sz="1400" u="sng" dirty="0" smtClean="0">
                <a:solidFill>
                  <a:srgbClr val="7030A0"/>
                </a:solidFill>
              </a:rPr>
              <a:t>nu este prezentată pentru fiecare amplasament în parte</a:t>
            </a:r>
          </a:p>
          <a:p>
            <a:pPr marL="285750" indent="-285750" algn="ctr">
              <a:buFontTx/>
              <a:buChar char="-"/>
            </a:pPr>
            <a:r>
              <a:rPr lang="ro-RO" sz="1400" dirty="0" smtClean="0">
                <a:solidFill>
                  <a:srgbClr val="7030A0"/>
                </a:solidFill>
              </a:rPr>
              <a:t>”media RNMCA„ este media </a:t>
            </a:r>
            <a:r>
              <a:rPr lang="ro-RO" sz="1400" u="sng" dirty="0" smtClean="0">
                <a:solidFill>
                  <a:srgbClr val="7030A0"/>
                </a:solidFill>
              </a:rPr>
              <a:t>determinărilor din zilele care corespund perioadei de prelevare din campaniile POIM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9691" y="6059420"/>
            <a:ext cx="32729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b="1" dirty="0" smtClean="0"/>
              <a:t>- Comentarii</a:t>
            </a:r>
          </a:p>
          <a:p>
            <a:r>
              <a:rPr lang="ro-RO" b="1" dirty="0" smtClean="0"/>
              <a:t>- Propunere amplasament stație</a:t>
            </a:r>
            <a:endParaRPr lang="en-US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421429" y="4782148"/>
            <a:ext cx="454429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1400" dirty="0" smtClean="0">
                <a:solidFill>
                  <a:srgbClr val="7030A0"/>
                </a:solidFill>
              </a:rPr>
              <a:t>O analiză </a:t>
            </a:r>
            <a:r>
              <a:rPr lang="ro-RO" sz="1400" u="sng" dirty="0" smtClean="0">
                <a:solidFill>
                  <a:srgbClr val="7030A0"/>
                </a:solidFill>
              </a:rPr>
              <a:t>detaliată</a:t>
            </a:r>
            <a:r>
              <a:rPr lang="ro-RO" sz="1400" dirty="0" smtClean="0">
                <a:solidFill>
                  <a:srgbClr val="7030A0"/>
                </a:solidFill>
              </a:rPr>
              <a:t> privind contribuția surselor, pentru fiecare amplasament în parte, cu evidențierea numărului de zile cu „creșteri„ negative (neconcordanța dintre rezultate POIM și RNMCA).</a:t>
            </a:r>
            <a:endParaRPr lang="ro-RO" sz="1400" u="sng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597" y="1061321"/>
            <a:ext cx="6006218" cy="4699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419" y="192424"/>
            <a:ext cx="5164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AMPLASARE PUNCTE DE PRELEVARE campanii POIM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Zona de evaluare a calității aerului BOTOȘANI </a:t>
            </a:r>
          </a:p>
          <a:p>
            <a:pPr algn="ctr"/>
            <a:r>
              <a:rPr lang="ro-RO" b="1" dirty="0" smtClean="0">
                <a:solidFill>
                  <a:srgbClr val="0070C0"/>
                </a:solidFill>
              </a:rPr>
              <a:t>BT1, BT2, BT3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680" y="4063314"/>
            <a:ext cx="2303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</a:rPr>
              <a:t>Loca</a:t>
            </a:r>
            <a:r>
              <a:rPr lang="ro-RO" b="1" dirty="0" smtClean="0">
                <a:solidFill>
                  <a:srgbClr val="FFC000"/>
                </a:solidFill>
              </a:rPr>
              <a:t>ț</a:t>
            </a:r>
            <a:r>
              <a:rPr lang="en-US" b="1" dirty="0" err="1" smtClean="0">
                <a:solidFill>
                  <a:srgbClr val="FFC000"/>
                </a:solidFill>
              </a:rPr>
              <a:t>ia</a:t>
            </a:r>
            <a:r>
              <a:rPr lang="en-US" b="1" dirty="0" smtClean="0">
                <a:solidFill>
                  <a:srgbClr val="FFC000"/>
                </a:solidFill>
              </a:rPr>
              <a:t> 2</a:t>
            </a:r>
            <a:r>
              <a:rPr lang="en-US" dirty="0" smtClean="0"/>
              <a:t>:</a:t>
            </a:r>
            <a:endParaRPr lang="ro-RO" i="1" dirty="0"/>
          </a:p>
          <a:p>
            <a:r>
              <a:rPr lang="nn-NO" i="1" dirty="0" smtClean="0"/>
              <a:t>Str</a:t>
            </a:r>
            <a:r>
              <a:rPr lang="nn-NO" i="1" dirty="0"/>
              <a:t>. Petru Rareş nr. 24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2872" y="1639902"/>
            <a:ext cx="2477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Loca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ia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i="1" dirty="0" smtClean="0"/>
              <a:t>Calea </a:t>
            </a:r>
            <a:r>
              <a:rPr lang="ro-RO" i="1" dirty="0"/>
              <a:t>Națională nr. 32</a:t>
            </a:r>
            <a:endParaRPr lang="en-US" dirty="0"/>
          </a:p>
        </p:txBody>
      </p:sp>
      <p:sp>
        <p:nvSpPr>
          <p:cNvPr id="25" name="8-Point Star 24"/>
          <p:cNvSpPr/>
          <p:nvPr/>
        </p:nvSpPr>
        <p:spPr>
          <a:xfrm>
            <a:off x="5051418" y="4992701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</a:t>
            </a:r>
            <a:endParaRPr lang="ro-RO" dirty="0"/>
          </a:p>
        </p:txBody>
      </p:sp>
      <p:sp>
        <p:nvSpPr>
          <p:cNvPr id="26" name="8-Point Star 25"/>
          <p:cNvSpPr/>
          <p:nvPr/>
        </p:nvSpPr>
        <p:spPr>
          <a:xfrm>
            <a:off x="5888292" y="5005535"/>
            <a:ext cx="648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27" name="8-Point Star 26"/>
          <p:cNvSpPr/>
          <p:nvPr/>
        </p:nvSpPr>
        <p:spPr>
          <a:xfrm>
            <a:off x="6669306" y="4986788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</a:t>
            </a:r>
            <a:endParaRPr lang="ro-RO" dirty="0"/>
          </a:p>
        </p:txBody>
      </p:sp>
      <p:sp>
        <p:nvSpPr>
          <p:cNvPr id="28" name="8-Point Star 27"/>
          <p:cNvSpPr/>
          <p:nvPr/>
        </p:nvSpPr>
        <p:spPr>
          <a:xfrm>
            <a:off x="7480191" y="4998884"/>
            <a:ext cx="612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10</a:t>
            </a:r>
            <a:endParaRPr lang="ro-RO" dirty="0"/>
          </a:p>
        </p:txBody>
      </p:sp>
      <p:sp>
        <p:nvSpPr>
          <p:cNvPr id="29" name="8-Point Star 28"/>
          <p:cNvSpPr/>
          <p:nvPr/>
        </p:nvSpPr>
        <p:spPr>
          <a:xfrm>
            <a:off x="8287194" y="5005535"/>
            <a:ext cx="612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11</a:t>
            </a:r>
            <a:endParaRPr lang="ro-RO" dirty="0"/>
          </a:p>
        </p:txBody>
      </p:sp>
      <p:sp>
        <p:nvSpPr>
          <p:cNvPr id="30" name="8-Point Star 29"/>
          <p:cNvSpPr/>
          <p:nvPr/>
        </p:nvSpPr>
        <p:spPr>
          <a:xfrm>
            <a:off x="9132364" y="4998884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12</a:t>
            </a:r>
            <a:endParaRPr lang="ro-RO" dirty="0"/>
          </a:p>
        </p:txBody>
      </p:sp>
      <p:sp>
        <p:nvSpPr>
          <p:cNvPr id="31" name="8-Point Star 30"/>
          <p:cNvSpPr/>
          <p:nvPr/>
        </p:nvSpPr>
        <p:spPr>
          <a:xfrm>
            <a:off x="5060204" y="5993005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4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5901459" y="5972854"/>
            <a:ext cx="648000" cy="57600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</a:t>
            </a:r>
            <a:endParaRPr lang="ro-RO" dirty="0"/>
          </a:p>
        </p:txBody>
      </p:sp>
      <p:sp>
        <p:nvSpPr>
          <p:cNvPr id="33" name="8-Point Star 32"/>
          <p:cNvSpPr/>
          <p:nvPr/>
        </p:nvSpPr>
        <p:spPr>
          <a:xfrm>
            <a:off x="6756550" y="5895297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6</a:t>
            </a:r>
            <a:endParaRPr lang="ro-RO" dirty="0"/>
          </a:p>
        </p:txBody>
      </p:sp>
      <p:sp>
        <p:nvSpPr>
          <p:cNvPr id="34" name="8-Point Star 33"/>
          <p:cNvSpPr/>
          <p:nvPr/>
        </p:nvSpPr>
        <p:spPr>
          <a:xfrm>
            <a:off x="7536126" y="5907393"/>
            <a:ext cx="648000" cy="57600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ro-RO" dirty="0"/>
          </a:p>
        </p:txBody>
      </p:sp>
      <p:sp>
        <p:nvSpPr>
          <p:cNvPr id="35" name="8-Point Star 34"/>
          <p:cNvSpPr/>
          <p:nvPr/>
        </p:nvSpPr>
        <p:spPr>
          <a:xfrm>
            <a:off x="8299282" y="5902115"/>
            <a:ext cx="648000" cy="576000"/>
          </a:xfrm>
          <a:prstGeom prst="star8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ro-RO" dirty="0"/>
          </a:p>
        </p:txBody>
      </p:sp>
      <p:sp>
        <p:nvSpPr>
          <p:cNvPr id="36" name="8-Point Star 35"/>
          <p:cNvSpPr/>
          <p:nvPr/>
        </p:nvSpPr>
        <p:spPr>
          <a:xfrm>
            <a:off x="9154373" y="5873319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23491" y="5531340"/>
            <a:ext cx="1478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Calendarul</a:t>
            </a:r>
          </a:p>
          <a:p>
            <a:r>
              <a:rPr lang="ro-RO" dirty="0" smtClean="0"/>
              <a:t>Campaniilor</a:t>
            </a:r>
          </a:p>
          <a:p>
            <a:r>
              <a:rPr lang="ro-RO" dirty="0" smtClean="0"/>
              <a:t>C1, C2, C3, C4</a:t>
            </a:r>
            <a:endParaRPr lang="en-US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0238008" y="5058251"/>
            <a:ext cx="183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iarnă</a:t>
            </a:r>
          </a:p>
          <a:p>
            <a:r>
              <a:rPr lang="ro-RO" dirty="0" smtClean="0"/>
              <a:t>(1 campanie)</a:t>
            </a:r>
            <a:endParaRPr lang="en-US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10208820" y="5898821"/>
            <a:ext cx="1752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Perioada de vară</a:t>
            </a:r>
          </a:p>
          <a:p>
            <a:r>
              <a:rPr lang="ro-RO" dirty="0" smtClean="0"/>
              <a:t>(3 campanii)</a:t>
            </a:r>
            <a:endParaRPr lang="en-US" dirty="0" smtClean="0"/>
          </a:p>
        </p:txBody>
      </p:sp>
      <p:cxnSp>
        <p:nvCxnSpPr>
          <p:cNvPr id="24" name="Straight Arrow Connector 23"/>
          <p:cNvCxnSpPr>
            <a:stCxn id="7" idx="3"/>
          </p:cNvCxnSpPr>
          <p:nvPr/>
        </p:nvCxnSpPr>
        <p:spPr>
          <a:xfrm>
            <a:off x="2640564" y="1963068"/>
            <a:ext cx="1334277" cy="3545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3"/>
          </p:cNvCxnSpPr>
          <p:nvPr/>
        </p:nvCxnSpPr>
        <p:spPr>
          <a:xfrm flipV="1">
            <a:off x="2499641" y="4063315"/>
            <a:ext cx="3485121" cy="3231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007487" y="539940"/>
            <a:ext cx="2805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Loca</a:t>
            </a:r>
            <a:r>
              <a:rPr lang="ro-RO" b="1" dirty="0" smtClean="0">
                <a:solidFill>
                  <a:srgbClr val="002060"/>
                </a:solidFill>
              </a:rPr>
              <a:t>ț</a:t>
            </a:r>
            <a:r>
              <a:rPr lang="en-US" b="1" dirty="0" err="1" smtClean="0">
                <a:solidFill>
                  <a:srgbClr val="002060"/>
                </a:solidFill>
              </a:rPr>
              <a:t>ia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o-RO" b="1" dirty="0" smtClean="0">
                <a:solidFill>
                  <a:srgbClr val="002060"/>
                </a:solidFill>
              </a:rPr>
              <a:t>1</a:t>
            </a:r>
            <a:r>
              <a:rPr lang="en-US" dirty="0" smtClean="0"/>
              <a:t>: </a:t>
            </a:r>
            <a:r>
              <a:rPr lang="it-IT" i="1" dirty="0"/>
              <a:t>Calea Naţională </a:t>
            </a:r>
            <a:endParaRPr lang="ro-RO" i="1" dirty="0" smtClean="0"/>
          </a:p>
          <a:p>
            <a:r>
              <a:rPr lang="it-IT" i="1" dirty="0" smtClean="0"/>
              <a:t>Piaţa </a:t>
            </a:r>
            <a:r>
              <a:rPr lang="it-IT" i="1" dirty="0"/>
              <a:t>Mare Nr.103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38" idx="1"/>
          </p:cNvCxnSpPr>
          <p:nvPr/>
        </p:nvCxnSpPr>
        <p:spPr>
          <a:xfrm flipH="1">
            <a:off x="6111117" y="863106"/>
            <a:ext cx="2896370" cy="222911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3128" y="6355666"/>
            <a:ext cx="233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Municipiul Botoșani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907052" y="2323036"/>
            <a:ext cx="30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Distribuția campaniilor pe anotimpuri</a:t>
            </a:r>
            <a:endParaRPr lang="en-US" b="1" dirty="0" smtClean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99139"/>
              </p:ext>
            </p:extLst>
          </p:nvPr>
        </p:nvGraphicFramePr>
        <p:xfrm>
          <a:off x="8919996" y="3122956"/>
          <a:ext cx="306108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9793">
                  <a:extLst>
                    <a:ext uri="{9D8B030D-6E8A-4147-A177-3AD203B41FA5}">
                      <a16:colId xmlns="" xmlns:a16="http://schemas.microsoft.com/office/drawing/2014/main" val="3875498230"/>
                    </a:ext>
                  </a:extLst>
                </a:gridCol>
                <a:gridCol w="627380">
                  <a:extLst>
                    <a:ext uri="{9D8B030D-6E8A-4147-A177-3AD203B41FA5}">
                      <a16:colId xmlns="" xmlns:a16="http://schemas.microsoft.com/office/drawing/2014/main" val="1928178833"/>
                    </a:ext>
                  </a:extLst>
                </a:gridCol>
                <a:gridCol w="630428">
                  <a:extLst>
                    <a:ext uri="{9D8B030D-6E8A-4147-A177-3AD203B41FA5}">
                      <a16:colId xmlns="" xmlns:a16="http://schemas.microsoft.com/office/drawing/2014/main" val="3098804865"/>
                    </a:ext>
                  </a:extLst>
                </a:gridCol>
                <a:gridCol w="923481">
                  <a:extLst>
                    <a:ext uri="{9D8B030D-6E8A-4147-A177-3AD203B41FA5}">
                      <a16:colId xmlns="" xmlns:a16="http://schemas.microsoft.com/office/drawing/2014/main" val="211787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decembrie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martie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iunie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septembrie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47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ianuarie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aprilie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iulie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octombrie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907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februarie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august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noiembrie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0233420"/>
                  </a:ext>
                </a:extLst>
              </a:tr>
            </a:tbl>
          </a:graphicData>
        </a:graphic>
      </p:graphicFrame>
      <p:sp>
        <p:nvSpPr>
          <p:cNvPr id="46" name="8-Point Star 45"/>
          <p:cNvSpPr/>
          <p:nvPr/>
        </p:nvSpPr>
        <p:spPr>
          <a:xfrm>
            <a:off x="9309105" y="4005508"/>
            <a:ext cx="197519" cy="213906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7" name="8-Point Star 46"/>
          <p:cNvSpPr/>
          <p:nvPr/>
        </p:nvSpPr>
        <p:spPr>
          <a:xfrm>
            <a:off x="10119772" y="3655728"/>
            <a:ext cx="236471" cy="220812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48" name="8-Point Star 47"/>
          <p:cNvSpPr/>
          <p:nvPr/>
        </p:nvSpPr>
        <p:spPr>
          <a:xfrm>
            <a:off x="10852760" y="3259904"/>
            <a:ext cx="194116" cy="21149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9" name="8-Point Star 48"/>
          <p:cNvSpPr/>
          <p:nvPr/>
        </p:nvSpPr>
        <p:spPr>
          <a:xfrm>
            <a:off x="11742298" y="3268388"/>
            <a:ext cx="221850" cy="199306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029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2560" y="3652580"/>
            <a:ext cx="6949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au fost determinate cele mai mari concentrații în locațiile BT1 și BT2;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diferă pentru cele trei locațiile; o relativă reprezentativitate poate fi considerată pentru locațiile BT2 și BT3 dar valoarea maximă este determinată pentru locația BT1;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BT1.</a:t>
            </a:r>
            <a:endParaRPr lang="ro-RO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064255"/>
              </p:ext>
            </p:extLst>
          </p:nvPr>
        </p:nvGraphicFramePr>
        <p:xfrm>
          <a:off x="216929" y="1282154"/>
          <a:ext cx="3794245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537605"/>
              </p:ext>
            </p:extLst>
          </p:nvPr>
        </p:nvGraphicFramePr>
        <p:xfrm>
          <a:off x="4153026" y="1282154"/>
          <a:ext cx="3794760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291805"/>
              </p:ext>
            </p:extLst>
          </p:nvPr>
        </p:nvGraphicFramePr>
        <p:xfrm>
          <a:off x="8089639" y="1282155"/>
          <a:ext cx="3794760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29448"/>
              </p:ext>
            </p:extLst>
          </p:nvPr>
        </p:nvGraphicFramePr>
        <p:xfrm>
          <a:off x="216929" y="3514633"/>
          <a:ext cx="4793610" cy="312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70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333948"/>
              </p:ext>
            </p:extLst>
          </p:nvPr>
        </p:nvGraphicFramePr>
        <p:xfrm>
          <a:off x="256032" y="530352"/>
          <a:ext cx="11860789" cy="618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8-Point Star 2"/>
          <p:cNvSpPr/>
          <p:nvPr/>
        </p:nvSpPr>
        <p:spPr>
          <a:xfrm>
            <a:off x="11152576" y="1376026"/>
            <a:ext cx="648000" cy="576000"/>
          </a:xfrm>
          <a:prstGeom prst="star8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4</a:t>
            </a:r>
            <a:endParaRPr lang="ro-RO" dirty="0"/>
          </a:p>
        </p:txBody>
      </p:sp>
      <p:sp>
        <p:nvSpPr>
          <p:cNvPr id="4" name="8-Point Star 3"/>
          <p:cNvSpPr/>
          <p:nvPr/>
        </p:nvSpPr>
        <p:spPr>
          <a:xfrm>
            <a:off x="9081377" y="1376026"/>
            <a:ext cx="612000" cy="576000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</a:t>
            </a:r>
            <a:endParaRPr lang="ro-RO" dirty="0"/>
          </a:p>
        </p:txBody>
      </p:sp>
      <p:sp>
        <p:nvSpPr>
          <p:cNvPr id="5" name="8-Point Star 4"/>
          <p:cNvSpPr/>
          <p:nvPr/>
        </p:nvSpPr>
        <p:spPr>
          <a:xfrm>
            <a:off x="1214515" y="1372454"/>
            <a:ext cx="648000" cy="576000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6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4270412" y="1369078"/>
            <a:ext cx="648000" cy="576000"/>
          </a:xfrm>
          <a:prstGeom prst="star8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9</a:t>
            </a:r>
            <a:endParaRPr lang="ro-RO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83941"/>
              </p:ext>
            </p:extLst>
          </p:nvPr>
        </p:nvGraphicFramePr>
        <p:xfrm>
          <a:off x="1043365" y="5741041"/>
          <a:ext cx="1638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Worksheet" r:id="rId4" imgW="1638286" imgH="390628" progId="Excel.Sheet.12">
                  <p:embed/>
                </p:oleObj>
              </mc:Choice>
              <mc:Fallback>
                <p:oleObj name="Worksheet" r:id="rId4" imgW="1638286" imgH="3906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365" y="5741041"/>
                        <a:ext cx="16383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646708"/>
              </p:ext>
            </p:extLst>
          </p:nvPr>
        </p:nvGraphicFramePr>
        <p:xfrm>
          <a:off x="3973343" y="5741041"/>
          <a:ext cx="1638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Worksheet" r:id="rId6" imgW="1638286" imgH="390628" progId="Excel.Sheet.12">
                  <p:embed/>
                </p:oleObj>
              </mc:Choice>
              <mc:Fallback>
                <p:oleObj name="Worksheet" r:id="rId6" imgW="1638286" imgH="3906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73343" y="5741041"/>
                        <a:ext cx="16383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11080"/>
              </p:ext>
            </p:extLst>
          </p:nvPr>
        </p:nvGraphicFramePr>
        <p:xfrm>
          <a:off x="8735079" y="5779920"/>
          <a:ext cx="1638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Worksheet" r:id="rId8" imgW="1638286" imgH="390628" progId="Excel.Sheet.12">
                  <p:embed/>
                </p:oleObj>
              </mc:Choice>
              <mc:Fallback>
                <p:oleObj name="Worksheet" r:id="rId8" imgW="1638286" imgH="3906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35079" y="5779920"/>
                        <a:ext cx="16383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536299"/>
              </p:ext>
            </p:extLst>
          </p:nvPr>
        </p:nvGraphicFramePr>
        <p:xfrm>
          <a:off x="10478521" y="5525547"/>
          <a:ext cx="16383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Worksheet" r:id="rId10" imgW="1638286" imgH="400011" progId="Excel.Sheet.12">
                  <p:embed/>
                </p:oleObj>
              </mc:Choice>
              <mc:Fallback>
                <p:oleObj name="Worksheet" r:id="rId10" imgW="1638286" imgH="4000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78521" y="5525547"/>
                        <a:ext cx="16383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3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Rezultatele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determin</a:t>
            </a:r>
            <a:r>
              <a:rPr lang="ro-RO" b="1" dirty="0" smtClean="0">
                <a:solidFill>
                  <a:schemeClr val="tx1"/>
                </a:solidFill>
              </a:rPr>
              <a:t>ă</a:t>
            </a:r>
            <a:r>
              <a:rPr lang="en-US" b="1" dirty="0" err="1" smtClean="0">
                <a:solidFill>
                  <a:schemeClr val="tx1"/>
                </a:solidFill>
              </a:rPr>
              <a:t>rilor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ro-RO" b="1" dirty="0" smtClean="0">
                <a:solidFill>
                  <a:schemeClr val="tx1"/>
                </a:solidFill>
              </a:rPr>
              <a:t>PM</a:t>
            </a:r>
            <a:r>
              <a:rPr lang="ro-RO" b="1" baseline="-25000" dirty="0" smtClean="0">
                <a:solidFill>
                  <a:schemeClr val="tx1"/>
                </a:solidFill>
              </a:rPr>
              <a:t>2,5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UM: µg/m</a:t>
            </a:r>
            <a:r>
              <a:rPr lang="en-US" b="1" baseline="30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417293"/>
              </p:ext>
            </p:extLst>
          </p:nvPr>
        </p:nvGraphicFramePr>
        <p:xfrm>
          <a:off x="216929" y="1239480"/>
          <a:ext cx="3843383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073045"/>
              </p:ext>
            </p:extLst>
          </p:nvPr>
        </p:nvGraphicFramePr>
        <p:xfrm>
          <a:off x="4222398" y="1239480"/>
          <a:ext cx="3843383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074281"/>
              </p:ext>
            </p:extLst>
          </p:nvPr>
        </p:nvGraphicFramePr>
        <p:xfrm>
          <a:off x="8227868" y="1239480"/>
          <a:ext cx="3843383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761498"/>
              </p:ext>
            </p:extLst>
          </p:nvPr>
        </p:nvGraphicFramePr>
        <p:xfrm>
          <a:off x="216929" y="3505606"/>
          <a:ext cx="4474341" cy="311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42560" y="3652580"/>
            <a:ext cx="6949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au fost determinate cele mai mari concentrații în locațiile BT1 și BT2;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Concentrațiile medii pentru locațiile BT2 și BT3 sunt asemănătoare; o bună reprezentativitate poate fi considerată pentru locațiile BT2 și BT3 dar valoarea maximă este determinată pentru locația BT1;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</a:t>
            </a:r>
            <a:r>
              <a:rPr lang="ro-RO" dirty="0"/>
              <a:t>maximă pe 24 ore </a:t>
            </a:r>
            <a:r>
              <a:rPr lang="ro-RO" dirty="0" smtClean="0"/>
              <a:t>a fost determinată pentru locația BT1.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440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29" y="138025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2560" y="3950253"/>
            <a:ext cx="694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Comentarii</a:t>
            </a:r>
            <a:r>
              <a:rPr lang="ro-RO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În perioada de iarnă au fost determinate cele mai mari concentrații;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 smtClean="0"/>
              <a:t>Concentrația medie cea mai ridicată a fost determinată pentru locația BT1</a:t>
            </a:r>
            <a:endParaRPr lang="ro-RO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369164"/>
              </p:ext>
            </p:extLst>
          </p:nvPr>
        </p:nvGraphicFramePr>
        <p:xfrm>
          <a:off x="135142" y="1232050"/>
          <a:ext cx="3840480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93423"/>
              </p:ext>
            </p:extLst>
          </p:nvPr>
        </p:nvGraphicFramePr>
        <p:xfrm>
          <a:off x="4076856" y="1232050"/>
          <a:ext cx="3919479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424643"/>
              </p:ext>
            </p:extLst>
          </p:nvPr>
        </p:nvGraphicFramePr>
        <p:xfrm>
          <a:off x="8137380" y="1232050"/>
          <a:ext cx="3919479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431473"/>
              </p:ext>
            </p:extLst>
          </p:nvPr>
        </p:nvGraphicFramePr>
        <p:xfrm>
          <a:off x="152559" y="3490745"/>
          <a:ext cx="5090001" cy="313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48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485" y="3262205"/>
            <a:ext cx="5234558" cy="3366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929" y="340906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10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929" y="1930539"/>
            <a:ext cx="31230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Rezultatele</a:t>
            </a:r>
            <a:r>
              <a:rPr lang="en-US" b="1" dirty="0"/>
              <a:t> </a:t>
            </a:r>
            <a:r>
              <a:rPr lang="en-US" b="1" dirty="0" err="1" smtClean="0"/>
              <a:t>determin</a:t>
            </a:r>
            <a:r>
              <a:rPr lang="ro-RO" b="1" dirty="0" smtClean="0"/>
              <a:t>ă</a:t>
            </a:r>
            <a:r>
              <a:rPr lang="en-US" b="1" dirty="0" err="1" smtClean="0"/>
              <a:t>rilor</a:t>
            </a:r>
            <a:endParaRPr lang="en-US" b="1" dirty="0"/>
          </a:p>
          <a:p>
            <a:r>
              <a:rPr lang="ro-RO" b="1" dirty="0" smtClean="0"/>
              <a:t>PM</a:t>
            </a:r>
            <a:r>
              <a:rPr lang="ro-RO" b="1" baseline="-25000" dirty="0" smtClean="0"/>
              <a:t>2,5</a:t>
            </a:r>
            <a:endParaRPr lang="en-US" b="1" baseline="-25000" dirty="0"/>
          </a:p>
          <a:p>
            <a:r>
              <a:rPr lang="en-US" b="1" dirty="0" smtClean="0"/>
              <a:t>UM: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68270"/>
              </p:ext>
            </p:extLst>
          </p:nvPr>
        </p:nvGraphicFramePr>
        <p:xfrm>
          <a:off x="3415890" y="4557732"/>
          <a:ext cx="4309836" cy="1500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947">
                  <a:extLst>
                    <a:ext uri="{9D8B030D-6E8A-4147-A177-3AD203B41FA5}">
                      <a16:colId xmlns="" xmlns:a16="http://schemas.microsoft.com/office/drawing/2014/main" val="2237424392"/>
                    </a:ext>
                  </a:extLst>
                </a:gridCol>
                <a:gridCol w="706581">
                  <a:extLst>
                    <a:ext uri="{9D8B030D-6E8A-4147-A177-3AD203B41FA5}">
                      <a16:colId xmlns="" xmlns:a16="http://schemas.microsoft.com/office/drawing/2014/main" val="2951162878"/>
                    </a:ext>
                  </a:extLst>
                </a:gridCol>
                <a:gridCol w="698269">
                  <a:extLst>
                    <a:ext uri="{9D8B030D-6E8A-4147-A177-3AD203B41FA5}">
                      <a16:colId xmlns="" xmlns:a16="http://schemas.microsoft.com/office/drawing/2014/main" val="4274124013"/>
                    </a:ext>
                  </a:extLst>
                </a:gridCol>
                <a:gridCol w="1288473">
                  <a:extLst>
                    <a:ext uri="{9D8B030D-6E8A-4147-A177-3AD203B41FA5}">
                      <a16:colId xmlns="" xmlns:a16="http://schemas.microsoft.com/office/drawing/2014/main" val="1648919041"/>
                    </a:ext>
                  </a:extLst>
                </a:gridCol>
                <a:gridCol w="586105">
                  <a:extLst>
                    <a:ext uri="{9D8B030D-6E8A-4147-A177-3AD203B41FA5}">
                      <a16:colId xmlns="" xmlns:a16="http://schemas.microsoft.com/office/drawing/2014/main" val="3068615697"/>
                    </a:ext>
                  </a:extLst>
                </a:gridCol>
                <a:gridCol w="640461">
                  <a:extLst>
                    <a:ext uri="{9D8B030D-6E8A-4147-A177-3AD203B41FA5}">
                      <a16:colId xmlns="" xmlns:a16="http://schemas.microsoft.com/office/drawing/2014/main" val="1152818535"/>
                    </a:ext>
                  </a:extLst>
                </a:gridCol>
              </a:tblGrid>
              <a:tr h="403629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o-RO" sz="18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r>
                        <a:rPr lang="ro-RO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/PM</a:t>
                      </a:r>
                      <a:r>
                        <a:rPr lang="ro-RO" sz="18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o-RO" sz="1800" b="0" i="0" u="none" strike="noStrike" baseline="-25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80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BaP</a:t>
                      </a:r>
                      <a:endParaRPr lang="ro-RO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Nr.zi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8048942"/>
                  </a:ext>
                </a:extLst>
              </a:tr>
              <a:tr h="159556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BT1</a:t>
                      </a:r>
                      <a:endParaRPr lang="ro-RO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0, 0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0348622"/>
                  </a:ext>
                </a:extLst>
              </a:tr>
              <a:tr h="23437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BT2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1, 2</a:t>
                      </a:r>
                      <a:endParaRPr lang="ro-RO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6037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o-RO" sz="1400" b="0" u="none" strike="noStrike" dirty="0" smtClean="0">
                          <a:effectLst/>
                        </a:rPr>
                        <a:t>BT3</a:t>
                      </a:r>
                      <a:endParaRPr lang="ro-R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1232970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374300" y="4945437"/>
            <a:ext cx="2965681" cy="4433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Propunere amplasare BT-2</a:t>
            </a:r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216929" y="3197117"/>
            <a:ext cx="3123052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Rezultatele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determin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ă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rilor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BaP</a:t>
            </a:r>
            <a:endParaRPr lang="en-US" b="1" baseline="-25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UM: </a:t>
            </a:r>
            <a:r>
              <a:rPr lang="ro-RO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g/m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467"/>
              </p:ext>
            </p:extLst>
          </p:nvPr>
        </p:nvGraphicFramePr>
        <p:xfrm>
          <a:off x="3736564" y="391298"/>
          <a:ext cx="4329112" cy="8962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="" xmlns:a16="http://schemas.microsoft.com/office/drawing/2014/main" val="3514196044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016421924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591521892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2844643771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2584803866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1923561549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3505836582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4252145911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235925010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3052057751"/>
                    </a:ext>
                  </a:extLst>
                </a:gridCol>
                <a:gridCol w="374650">
                  <a:extLst>
                    <a:ext uri="{9D8B030D-6E8A-4147-A177-3AD203B41FA5}">
                      <a16:colId xmlns="" xmlns:a16="http://schemas.microsoft.com/office/drawing/2014/main" val="120702327"/>
                    </a:ext>
                  </a:extLst>
                </a:gridCol>
              </a:tblGrid>
              <a:tr h="1262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357295"/>
                  </a:ext>
                </a:extLst>
              </a:tr>
              <a:tr h="187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3403112"/>
                  </a:ext>
                </a:extLst>
              </a:tr>
              <a:tr h="11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BT1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42.69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30.97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96880160"/>
                  </a:ext>
                </a:extLst>
              </a:tr>
              <a:tr h="71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BT2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59.69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88250289"/>
                  </a:ext>
                </a:extLst>
              </a:tr>
              <a:tr h="73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BT3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32.61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32.61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533386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82896"/>
              </p:ext>
            </p:extLst>
          </p:nvPr>
        </p:nvGraphicFramePr>
        <p:xfrm>
          <a:off x="3736564" y="1900754"/>
          <a:ext cx="6705600" cy="97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66309965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201367994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23811517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75430771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54951443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729021107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122660638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39839674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77293424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33790534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107083292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822529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811920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BT1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21.54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24319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BT2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50.18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349742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BT3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24.64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1437499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21120"/>
              </p:ext>
            </p:extLst>
          </p:nvPr>
        </p:nvGraphicFramePr>
        <p:xfrm>
          <a:off x="10595109" y="1264236"/>
          <a:ext cx="1341786" cy="78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77">
                  <a:extLst>
                    <a:ext uri="{9D8B030D-6E8A-4147-A177-3AD203B41FA5}">
                      <a16:colId xmlns="" xmlns:a16="http://schemas.microsoft.com/office/drawing/2014/main" val="3344317335"/>
                    </a:ext>
                  </a:extLst>
                </a:gridCol>
                <a:gridCol w="815009">
                  <a:extLst>
                    <a:ext uri="{9D8B030D-6E8A-4147-A177-3AD203B41FA5}">
                      <a16:colId xmlns="" xmlns:a16="http://schemas.microsoft.com/office/drawing/2014/main" val="196518818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PM2,5/PM10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2755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BT1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0.70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26741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BT2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707028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BT3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7471353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8861267" y="6628668"/>
            <a:ext cx="27109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000" dirty="0" smtClean="0"/>
              <a:t>Sursa: </a:t>
            </a:r>
            <a:r>
              <a:rPr lang="en-US" sz="1000" dirty="0" err="1" smtClean="0"/>
              <a:t>Raport</a:t>
            </a:r>
            <a:r>
              <a:rPr lang="en-US" sz="1000" dirty="0" smtClean="0"/>
              <a:t> </a:t>
            </a:r>
            <a:r>
              <a:rPr lang="en-US" sz="1000" dirty="0"/>
              <a:t>ICSI </a:t>
            </a:r>
            <a:r>
              <a:rPr lang="en-US" sz="1000" dirty="0" err="1"/>
              <a:t>Aprilie</a:t>
            </a:r>
            <a:r>
              <a:rPr lang="en-US" sz="1000" dirty="0"/>
              <a:t> 2022 CR5 </a:t>
            </a:r>
            <a:r>
              <a:rPr lang="en-US" sz="1000" dirty="0" err="1"/>
              <a:t>ctr</a:t>
            </a:r>
            <a:r>
              <a:rPr lang="en-US" sz="1000" dirty="0"/>
              <a:t> 385 POIM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96533"/>
              </p:ext>
            </p:extLst>
          </p:nvPr>
        </p:nvGraphicFramePr>
        <p:xfrm>
          <a:off x="3736564" y="3193883"/>
          <a:ext cx="4214810" cy="94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437">
                  <a:extLst>
                    <a:ext uri="{9D8B030D-6E8A-4147-A177-3AD203B41FA5}">
                      <a16:colId xmlns="" xmlns:a16="http://schemas.microsoft.com/office/drawing/2014/main" val="1433660903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3909610703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458852521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3876231940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2986792174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746824947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1538163516"/>
                    </a:ext>
                  </a:extLst>
                </a:gridCol>
                <a:gridCol w="403225">
                  <a:extLst>
                    <a:ext uri="{9D8B030D-6E8A-4147-A177-3AD203B41FA5}">
                      <a16:colId xmlns="" xmlns:a16="http://schemas.microsoft.com/office/drawing/2014/main" val="4220873747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697763933"/>
                    </a:ext>
                  </a:extLst>
                </a:gridCol>
                <a:gridCol w="649288">
                  <a:extLst>
                    <a:ext uri="{9D8B030D-6E8A-4147-A177-3AD203B41FA5}">
                      <a16:colId xmlns="" xmlns:a16="http://schemas.microsoft.com/office/drawing/2014/main" val="3904190020"/>
                    </a:ext>
                  </a:extLst>
                </a:gridCol>
                <a:gridCol w="300037">
                  <a:extLst>
                    <a:ext uri="{9D8B030D-6E8A-4147-A177-3AD203B41FA5}">
                      <a16:colId xmlns="" xmlns:a16="http://schemas.microsoft.com/office/drawing/2014/main" val="1892977938"/>
                    </a:ext>
                  </a:extLst>
                </a:gridCol>
              </a:tblGrid>
              <a:tr h="9982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Locația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 IV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577590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media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media BaP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03576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BT1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1.20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</a:rPr>
                        <a:t>6.20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34785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BT2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640784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BT3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71953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4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2012</Words>
  <Application>Microsoft Office PowerPoint</Application>
  <PresentationFormat>Widescreen</PresentationFormat>
  <Paragraphs>850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Popescu</dc:creator>
  <cp:lastModifiedBy>Marinela Stefan</cp:lastModifiedBy>
  <cp:revision>151</cp:revision>
  <dcterms:created xsi:type="dcterms:W3CDTF">2022-01-26T07:33:02Z</dcterms:created>
  <dcterms:modified xsi:type="dcterms:W3CDTF">2023-04-12T14:22:31Z</dcterms:modified>
</cp:coreProperties>
</file>